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 id="2147483660" r:id="rId5"/>
  </p:sldMasterIdLst>
  <p:notesMasterIdLst>
    <p:notesMasterId r:id="rId18"/>
  </p:notesMasterIdLst>
  <p:handoutMasterIdLst>
    <p:handoutMasterId r:id="rId19"/>
  </p:handoutMasterIdLst>
  <p:sldIdLst>
    <p:sldId id="332" r:id="rId6"/>
    <p:sldId id="351" r:id="rId7"/>
    <p:sldId id="358" r:id="rId8"/>
    <p:sldId id="352" r:id="rId9"/>
    <p:sldId id="354" r:id="rId10"/>
    <p:sldId id="356" r:id="rId11"/>
    <p:sldId id="357" r:id="rId12"/>
    <p:sldId id="359" r:id="rId13"/>
    <p:sldId id="361" r:id="rId14"/>
    <p:sldId id="360" r:id="rId15"/>
    <p:sldId id="344" r:id="rId16"/>
    <p:sldId id="362" r:id="rId17"/>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D2E06B-56D4-4FCE-BE9D-4ED8DC67BEF3}" v="89" dt="2022-11-02T09:44:13.265"/>
    <p1510:client id="{C831F614-BA6B-3D84-51EC-6FC4AB71B298}" v="4" dt="2022-11-01T14:36:38.608"/>
    <p1510:client id="{D0261BA0-4354-6491-3887-7F7C719590F9}" v="49" dt="2022-12-13T10:31:13.077"/>
    <p1510:client id="{DE896062-9FEC-4F79-ABB8-3D5EC62DBA2C}" v="10" dt="2022-11-01T14:29:54.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506" autoAdjust="0"/>
  </p:normalViewPr>
  <p:slideViewPr>
    <p:cSldViewPr snapToGrid="0" snapToObjects="1">
      <p:cViewPr varScale="1">
        <p:scale>
          <a:sx n="46" d="100"/>
          <a:sy n="46" d="100"/>
        </p:scale>
        <p:origin x="1074" y="48"/>
      </p:cViewPr>
      <p:guideLst>
        <p:guide orient="horz" pos="3199"/>
        <p:guide pos="5120"/>
      </p:guideLst>
    </p:cSldViewPr>
  </p:slideViewPr>
  <p:outlineViewPr>
    <p:cViewPr>
      <p:scale>
        <a:sx n="33" d="100"/>
        <a:sy n="33" d="100"/>
      </p:scale>
      <p:origin x="0" y="-9198"/>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E.Ryan" userId="S::tara.e.ryan@ul.ie::b2da61a2-f3d1-4c80-9969-bed3a362adcb" providerId="AD" clId="Web-{D0261BA0-4354-6491-3887-7F7C719590F9}"/>
    <pc:docChg chg="addSld delSld modSld sldOrd addMainMaster">
      <pc:chgData name="Tara.E.Ryan" userId="S::tara.e.ryan@ul.ie::b2da61a2-f3d1-4c80-9969-bed3a362adcb" providerId="AD" clId="Web-{D0261BA0-4354-6491-3887-7F7C719590F9}" dt="2022-12-13T10:31:13.077" v="45" actId="1076"/>
      <pc:docMkLst>
        <pc:docMk/>
      </pc:docMkLst>
      <pc:sldChg chg="del ord">
        <pc:chgData name="Tara.E.Ryan" userId="S::tara.e.ryan@ul.ie::b2da61a2-f3d1-4c80-9969-bed3a362adcb" providerId="AD" clId="Web-{D0261BA0-4354-6491-3887-7F7C719590F9}" dt="2022-12-13T10:16:11.873" v="9"/>
        <pc:sldMkLst>
          <pc:docMk/>
          <pc:sldMk cId="2775976314" sldId="330"/>
        </pc:sldMkLst>
      </pc:sldChg>
      <pc:sldChg chg="addSp modSp">
        <pc:chgData name="Tara.E.Ryan" userId="S::tara.e.ryan@ul.ie::b2da61a2-f3d1-4c80-9969-bed3a362adcb" providerId="AD" clId="Web-{D0261BA0-4354-6491-3887-7F7C719590F9}" dt="2022-12-13T10:22:30.068" v="37" actId="1076"/>
        <pc:sldMkLst>
          <pc:docMk/>
          <pc:sldMk cId="1687097853" sldId="332"/>
        </pc:sldMkLst>
        <pc:picChg chg="add mod">
          <ac:chgData name="Tara.E.Ryan" userId="S::tara.e.ryan@ul.ie::b2da61a2-f3d1-4c80-9969-bed3a362adcb" providerId="AD" clId="Web-{D0261BA0-4354-6491-3887-7F7C719590F9}" dt="2022-12-13T10:22:30.068" v="37" actId="1076"/>
          <ac:picMkLst>
            <pc:docMk/>
            <pc:sldMk cId="1687097853" sldId="332"/>
            <ac:picMk id="5" creationId="{326936DD-5549-9743-73D2-7C4A12F696EF}"/>
          </ac:picMkLst>
        </pc:picChg>
      </pc:sldChg>
      <pc:sldChg chg="addSp modSp ord">
        <pc:chgData name="Tara.E.Ryan" userId="S::tara.e.ryan@ul.ie::b2da61a2-f3d1-4c80-9969-bed3a362adcb" providerId="AD" clId="Web-{D0261BA0-4354-6491-3887-7F7C719590F9}" dt="2022-12-13T10:21:25.551" v="21"/>
        <pc:sldMkLst>
          <pc:docMk/>
          <pc:sldMk cId="1238428951" sldId="344"/>
        </pc:sldMkLst>
        <pc:spChg chg="mod">
          <ac:chgData name="Tara.E.Ryan" userId="S::tara.e.ryan@ul.ie::b2da61a2-f3d1-4c80-9969-bed3a362adcb" providerId="AD" clId="Web-{D0261BA0-4354-6491-3887-7F7C719590F9}" dt="2022-12-13T10:15:24.341" v="5" actId="20577"/>
          <ac:spMkLst>
            <pc:docMk/>
            <pc:sldMk cId="1238428951" sldId="344"/>
            <ac:spMk id="2" creationId="{00000000-0000-0000-0000-000000000000}"/>
          </ac:spMkLst>
        </pc:spChg>
        <pc:picChg chg="add">
          <ac:chgData name="Tara.E.Ryan" userId="S::tara.e.ryan@ul.ie::b2da61a2-f3d1-4c80-9969-bed3a362adcb" providerId="AD" clId="Web-{D0261BA0-4354-6491-3887-7F7C719590F9}" dt="2022-12-13T10:21:25.551" v="21"/>
          <ac:picMkLst>
            <pc:docMk/>
            <pc:sldMk cId="1238428951" sldId="344"/>
            <ac:picMk id="6" creationId="{11B56197-D51C-EF68-F340-E0CF0657E967}"/>
          </ac:picMkLst>
        </pc:picChg>
      </pc:sldChg>
      <pc:sldChg chg="addSp modSp">
        <pc:chgData name="Tara.E.Ryan" userId="S::tara.e.ryan@ul.ie::b2da61a2-f3d1-4c80-9969-bed3a362adcb" providerId="AD" clId="Web-{D0261BA0-4354-6491-3887-7F7C719590F9}" dt="2022-12-13T10:22:10.645" v="34"/>
        <pc:sldMkLst>
          <pc:docMk/>
          <pc:sldMk cId="2144717731" sldId="351"/>
        </pc:sldMkLst>
        <pc:picChg chg="add mod">
          <ac:chgData name="Tara.E.Ryan" userId="S::tara.e.ryan@ul.ie::b2da61a2-f3d1-4c80-9969-bed3a362adcb" providerId="AD" clId="Web-{D0261BA0-4354-6491-3887-7F7C719590F9}" dt="2022-12-13T10:21:02.191" v="12" actId="14100"/>
          <ac:picMkLst>
            <pc:docMk/>
            <pc:sldMk cId="2144717731" sldId="351"/>
            <ac:picMk id="2" creationId="{81E5E5EA-58A3-4E3E-55A3-CB002C65B3A2}"/>
          </ac:picMkLst>
        </pc:picChg>
        <pc:picChg chg="add">
          <ac:chgData name="Tara.E.Ryan" userId="S::tara.e.ryan@ul.ie::b2da61a2-f3d1-4c80-9969-bed3a362adcb" providerId="AD" clId="Web-{D0261BA0-4354-6491-3887-7F7C719590F9}" dt="2022-12-13T10:22:10.645" v="34"/>
          <ac:picMkLst>
            <pc:docMk/>
            <pc:sldMk cId="2144717731" sldId="351"/>
            <ac:picMk id="6" creationId="{506301E4-6AFA-5B9D-A5B2-DDB30FD05F81}"/>
          </ac:picMkLst>
        </pc:picChg>
      </pc:sldChg>
      <pc:sldChg chg="addSp">
        <pc:chgData name="Tara.E.Ryan" userId="S::tara.e.ryan@ul.ie::b2da61a2-f3d1-4c80-9969-bed3a362adcb" providerId="AD" clId="Web-{D0261BA0-4354-6491-3887-7F7C719590F9}" dt="2022-12-13T10:22:06.192" v="32"/>
        <pc:sldMkLst>
          <pc:docMk/>
          <pc:sldMk cId="941597305" sldId="352"/>
        </pc:sldMkLst>
        <pc:picChg chg="add">
          <ac:chgData name="Tara.E.Ryan" userId="S::tara.e.ryan@ul.ie::b2da61a2-f3d1-4c80-9969-bed3a362adcb" providerId="AD" clId="Web-{D0261BA0-4354-6491-3887-7F7C719590F9}" dt="2022-12-13T10:21:08.410" v="14"/>
          <ac:picMkLst>
            <pc:docMk/>
            <pc:sldMk cId="941597305" sldId="352"/>
            <ac:picMk id="4" creationId="{3D48DED9-875D-98FB-2182-553255698B4A}"/>
          </ac:picMkLst>
        </pc:picChg>
        <pc:picChg chg="add">
          <ac:chgData name="Tara.E.Ryan" userId="S::tara.e.ryan@ul.ie::b2da61a2-f3d1-4c80-9969-bed3a362adcb" providerId="AD" clId="Web-{D0261BA0-4354-6491-3887-7F7C719590F9}" dt="2022-12-13T10:22:06.192" v="32"/>
          <ac:picMkLst>
            <pc:docMk/>
            <pc:sldMk cId="941597305" sldId="352"/>
            <ac:picMk id="6" creationId="{C76CC638-C2B1-7593-06FE-F2BE0D17241E}"/>
          </ac:picMkLst>
        </pc:picChg>
      </pc:sldChg>
      <pc:sldChg chg="addSp modSp">
        <pc:chgData name="Tara.E.Ryan" userId="S::tara.e.ryan@ul.ie::b2da61a2-f3d1-4c80-9969-bed3a362adcb" providerId="AD" clId="Web-{D0261BA0-4354-6491-3887-7F7C719590F9}" dt="2022-12-13T10:31:13.077" v="45" actId="1076"/>
        <pc:sldMkLst>
          <pc:docMk/>
          <pc:sldMk cId="479556755" sldId="354"/>
        </pc:sldMkLst>
        <pc:picChg chg="add">
          <ac:chgData name="Tara.E.Ryan" userId="S::tara.e.ryan@ul.ie::b2da61a2-f3d1-4c80-9969-bed3a362adcb" providerId="AD" clId="Web-{D0261BA0-4354-6491-3887-7F7C719590F9}" dt="2022-12-13T10:21:10.941" v="15"/>
          <ac:picMkLst>
            <pc:docMk/>
            <pc:sldMk cId="479556755" sldId="354"/>
            <ac:picMk id="6" creationId="{C85421ED-399A-02B0-668B-DB11CD3DDB79}"/>
          </ac:picMkLst>
        </pc:picChg>
        <pc:picChg chg="mod">
          <ac:chgData name="Tara.E.Ryan" userId="S::tara.e.ryan@ul.ie::b2da61a2-f3d1-4c80-9969-bed3a362adcb" providerId="AD" clId="Web-{D0261BA0-4354-6491-3887-7F7C719590F9}" dt="2022-12-13T10:31:03.155" v="43" actId="1076"/>
          <ac:picMkLst>
            <pc:docMk/>
            <pc:sldMk cId="479556755" sldId="354"/>
            <ac:picMk id="9" creationId="{5B64F93F-E01F-810D-04A8-540220A3E11C}"/>
          </ac:picMkLst>
        </pc:picChg>
        <pc:picChg chg="add">
          <ac:chgData name="Tara.E.Ryan" userId="S::tara.e.ryan@ul.ie::b2da61a2-f3d1-4c80-9969-bed3a362adcb" providerId="AD" clId="Web-{D0261BA0-4354-6491-3887-7F7C719590F9}" dt="2022-12-13T10:22:03.817" v="31"/>
          <ac:picMkLst>
            <pc:docMk/>
            <pc:sldMk cId="479556755" sldId="354"/>
            <ac:picMk id="10" creationId="{EA0EC7DD-18CE-CF4F-3C8C-82B28BBD03A4}"/>
          </ac:picMkLst>
        </pc:picChg>
        <pc:picChg chg="mod">
          <ac:chgData name="Tara.E.Ryan" userId="S::tara.e.ryan@ul.ie::b2da61a2-f3d1-4c80-9969-bed3a362adcb" providerId="AD" clId="Web-{D0261BA0-4354-6491-3887-7F7C719590F9}" dt="2022-12-13T10:31:05.811" v="44" actId="1076"/>
          <ac:picMkLst>
            <pc:docMk/>
            <pc:sldMk cId="479556755" sldId="354"/>
            <ac:picMk id="11" creationId="{BECBD802-23E7-ED3A-04F1-8AB879A7D075}"/>
          </ac:picMkLst>
        </pc:picChg>
        <pc:picChg chg="mod">
          <ac:chgData name="Tara.E.Ryan" userId="S::tara.e.ryan@ul.ie::b2da61a2-f3d1-4c80-9969-bed3a362adcb" providerId="AD" clId="Web-{D0261BA0-4354-6491-3887-7F7C719590F9}" dt="2022-12-13T10:31:13.077" v="45" actId="1076"/>
          <ac:picMkLst>
            <pc:docMk/>
            <pc:sldMk cId="479556755" sldId="354"/>
            <ac:picMk id="13" creationId="{B6F0F03D-F277-A275-1132-4C3ACA76B734}"/>
          </ac:picMkLst>
        </pc:picChg>
      </pc:sldChg>
      <pc:sldChg chg="addSp modSp">
        <pc:chgData name="Tara.E.Ryan" userId="S::tara.e.ryan@ul.ie::b2da61a2-f3d1-4c80-9969-bed3a362adcb" providerId="AD" clId="Web-{D0261BA0-4354-6491-3887-7F7C719590F9}" dt="2022-12-13T10:30:54.670" v="42" actId="14100"/>
        <pc:sldMkLst>
          <pc:docMk/>
          <pc:sldMk cId="472177667" sldId="356"/>
        </pc:sldMkLst>
        <pc:picChg chg="add">
          <ac:chgData name="Tara.E.Ryan" userId="S::tara.e.ryan@ul.ie::b2da61a2-f3d1-4c80-9969-bed3a362adcb" providerId="AD" clId="Web-{D0261BA0-4354-6491-3887-7F7C719590F9}" dt="2022-12-13T10:21:13.457" v="16"/>
          <ac:picMkLst>
            <pc:docMk/>
            <pc:sldMk cId="472177667" sldId="356"/>
            <ac:picMk id="6" creationId="{E71566A9-ED3A-EE1C-5AE6-A7B957D18A4C}"/>
          </ac:picMkLst>
        </pc:picChg>
        <pc:picChg chg="mod">
          <ac:chgData name="Tara.E.Ryan" userId="S::tara.e.ryan@ul.ie::b2da61a2-f3d1-4c80-9969-bed3a362adcb" providerId="AD" clId="Web-{D0261BA0-4354-6491-3887-7F7C719590F9}" dt="2022-12-13T10:30:54.670" v="42" actId="14100"/>
          <ac:picMkLst>
            <pc:docMk/>
            <pc:sldMk cId="472177667" sldId="356"/>
            <ac:picMk id="7" creationId="{B35B35F5-66C9-518F-C8FB-2D65BBBA5A7A}"/>
          </ac:picMkLst>
        </pc:picChg>
        <pc:picChg chg="add">
          <ac:chgData name="Tara.E.Ryan" userId="S::tara.e.ryan@ul.ie::b2da61a2-f3d1-4c80-9969-bed3a362adcb" providerId="AD" clId="Web-{D0261BA0-4354-6491-3887-7F7C719590F9}" dt="2022-12-13T10:22:01.348" v="30"/>
          <ac:picMkLst>
            <pc:docMk/>
            <pc:sldMk cId="472177667" sldId="356"/>
            <ac:picMk id="9" creationId="{46B6C7CF-6D9E-5402-2339-9EBF34543CF2}"/>
          </ac:picMkLst>
        </pc:picChg>
      </pc:sldChg>
      <pc:sldChg chg="addSp modSp">
        <pc:chgData name="Tara.E.Ryan" userId="S::tara.e.ryan@ul.ie::b2da61a2-f3d1-4c80-9969-bed3a362adcb" providerId="AD" clId="Web-{D0261BA0-4354-6491-3887-7F7C719590F9}" dt="2022-12-13T10:30:48.045" v="41" actId="14100"/>
        <pc:sldMkLst>
          <pc:docMk/>
          <pc:sldMk cId="984054983" sldId="357"/>
        </pc:sldMkLst>
        <pc:picChg chg="add">
          <ac:chgData name="Tara.E.Ryan" userId="S::tara.e.ryan@ul.ie::b2da61a2-f3d1-4c80-9969-bed3a362adcb" providerId="AD" clId="Web-{D0261BA0-4354-6491-3887-7F7C719590F9}" dt="2022-12-13T10:21:15.707" v="17"/>
          <ac:picMkLst>
            <pc:docMk/>
            <pc:sldMk cId="984054983" sldId="357"/>
            <ac:picMk id="6" creationId="{998ED745-2B58-B360-9A1B-1C955066AC0C}"/>
          </ac:picMkLst>
        </pc:picChg>
        <pc:picChg chg="mod">
          <ac:chgData name="Tara.E.Ryan" userId="S::tara.e.ryan@ul.ie::b2da61a2-f3d1-4c80-9969-bed3a362adcb" providerId="AD" clId="Web-{D0261BA0-4354-6491-3887-7F7C719590F9}" dt="2022-12-13T10:30:48.045" v="41" actId="14100"/>
          <ac:picMkLst>
            <pc:docMk/>
            <pc:sldMk cId="984054983" sldId="357"/>
            <ac:picMk id="7" creationId="{8015363D-E4E4-1A22-8FC5-E776C16C2A91}"/>
          </ac:picMkLst>
        </pc:picChg>
        <pc:picChg chg="add">
          <ac:chgData name="Tara.E.Ryan" userId="S::tara.e.ryan@ul.ie::b2da61a2-f3d1-4c80-9969-bed3a362adcb" providerId="AD" clId="Web-{D0261BA0-4354-6491-3887-7F7C719590F9}" dt="2022-12-13T10:21:58.895" v="29"/>
          <ac:picMkLst>
            <pc:docMk/>
            <pc:sldMk cId="984054983" sldId="357"/>
            <ac:picMk id="9" creationId="{DBD200FD-B8BC-11C6-A9AE-DF9E787DE92C}"/>
          </ac:picMkLst>
        </pc:picChg>
      </pc:sldChg>
      <pc:sldChg chg="addSp">
        <pc:chgData name="Tara.E.Ryan" userId="S::tara.e.ryan@ul.ie::b2da61a2-f3d1-4c80-9969-bed3a362adcb" providerId="AD" clId="Web-{D0261BA0-4354-6491-3887-7F7C719590F9}" dt="2022-12-13T10:22:08.505" v="33"/>
        <pc:sldMkLst>
          <pc:docMk/>
          <pc:sldMk cId="2664663156" sldId="358"/>
        </pc:sldMkLst>
        <pc:picChg chg="add">
          <ac:chgData name="Tara.E.Ryan" userId="S::tara.e.ryan@ul.ie::b2da61a2-f3d1-4c80-9969-bed3a362adcb" providerId="AD" clId="Web-{D0261BA0-4354-6491-3887-7F7C719590F9}" dt="2022-12-13T10:21:06.129" v="13"/>
          <ac:picMkLst>
            <pc:docMk/>
            <pc:sldMk cId="2664663156" sldId="358"/>
            <ac:picMk id="6" creationId="{71430D06-5887-A63C-EDA6-780CFEA20663}"/>
          </ac:picMkLst>
        </pc:picChg>
        <pc:picChg chg="add">
          <ac:chgData name="Tara.E.Ryan" userId="S::tara.e.ryan@ul.ie::b2da61a2-f3d1-4c80-9969-bed3a362adcb" providerId="AD" clId="Web-{D0261BA0-4354-6491-3887-7F7C719590F9}" dt="2022-12-13T10:22:08.505" v="33"/>
          <ac:picMkLst>
            <pc:docMk/>
            <pc:sldMk cId="2664663156" sldId="358"/>
            <ac:picMk id="9" creationId="{E4BAA2D7-CA9A-8601-67CE-BE9AF1301402}"/>
          </ac:picMkLst>
        </pc:picChg>
      </pc:sldChg>
      <pc:sldChg chg="addSp modSp">
        <pc:chgData name="Tara.E.Ryan" userId="S::tara.e.ryan@ul.ie::b2da61a2-f3d1-4c80-9969-bed3a362adcb" providerId="AD" clId="Web-{D0261BA0-4354-6491-3887-7F7C719590F9}" dt="2022-12-13T10:30:42.201" v="40" actId="20577"/>
        <pc:sldMkLst>
          <pc:docMk/>
          <pc:sldMk cId="3387999237" sldId="359"/>
        </pc:sldMkLst>
        <pc:spChg chg="mod">
          <ac:chgData name="Tara.E.Ryan" userId="S::tara.e.ryan@ul.ie::b2da61a2-f3d1-4c80-9969-bed3a362adcb" providerId="AD" clId="Web-{D0261BA0-4354-6491-3887-7F7C719590F9}" dt="2022-12-13T10:30:42.201" v="40" actId="20577"/>
          <ac:spMkLst>
            <pc:docMk/>
            <pc:sldMk cId="3387999237" sldId="359"/>
            <ac:spMk id="3" creationId="{243D677F-BE53-F149-0011-D8154015E8BF}"/>
          </ac:spMkLst>
        </pc:spChg>
        <pc:picChg chg="add">
          <ac:chgData name="Tara.E.Ryan" userId="S::tara.e.ryan@ul.ie::b2da61a2-f3d1-4c80-9969-bed3a362adcb" providerId="AD" clId="Web-{D0261BA0-4354-6491-3887-7F7C719590F9}" dt="2022-12-13T10:21:17.973" v="18"/>
          <ac:picMkLst>
            <pc:docMk/>
            <pc:sldMk cId="3387999237" sldId="359"/>
            <ac:picMk id="6" creationId="{8E4707DC-07F4-C17A-A7C4-50110D905460}"/>
          </ac:picMkLst>
        </pc:picChg>
        <pc:picChg chg="add">
          <ac:chgData name="Tara.E.Ryan" userId="S::tara.e.ryan@ul.ie::b2da61a2-f3d1-4c80-9969-bed3a362adcb" providerId="AD" clId="Web-{D0261BA0-4354-6491-3887-7F7C719590F9}" dt="2022-12-13T10:21:55.614" v="28"/>
          <ac:picMkLst>
            <pc:docMk/>
            <pc:sldMk cId="3387999237" sldId="359"/>
            <ac:picMk id="8" creationId="{1CAAC945-3841-D680-1D6E-C8227DF75064}"/>
          </ac:picMkLst>
        </pc:picChg>
      </pc:sldChg>
      <pc:sldChg chg="addSp delSp modSp">
        <pc:chgData name="Tara.E.Ryan" userId="S::tara.e.ryan@ul.ie::b2da61a2-f3d1-4c80-9969-bed3a362adcb" providerId="AD" clId="Web-{D0261BA0-4354-6491-3887-7F7C719590F9}" dt="2022-12-13T10:21:52.489" v="27"/>
        <pc:sldMkLst>
          <pc:docMk/>
          <pc:sldMk cId="507154163" sldId="360"/>
        </pc:sldMkLst>
        <pc:picChg chg="add">
          <ac:chgData name="Tara.E.Ryan" userId="S::tara.e.ryan@ul.ie::b2da61a2-f3d1-4c80-9969-bed3a362adcb" providerId="AD" clId="Web-{D0261BA0-4354-6491-3887-7F7C719590F9}" dt="2022-12-13T10:21:22.738" v="20"/>
          <ac:picMkLst>
            <pc:docMk/>
            <pc:sldMk cId="507154163" sldId="360"/>
            <ac:picMk id="6" creationId="{0A6E9DBD-3855-DA8B-1B8E-A05BEE7FA15A}"/>
          </ac:picMkLst>
        </pc:picChg>
        <pc:picChg chg="add del mod">
          <ac:chgData name="Tara.E.Ryan" userId="S::tara.e.ryan@ul.ie::b2da61a2-f3d1-4c80-9969-bed3a362adcb" providerId="AD" clId="Web-{D0261BA0-4354-6491-3887-7F7C719590F9}" dt="2022-12-13T10:21:51.880" v="26"/>
          <ac:picMkLst>
            <pc:docMk/>
            <pc:sldMk cId="507154163" sldId="360"/>
            <ac:picMk id="8" creationId="{393571EC-7AB5-57D7-66DE-7DB62217C99F}"/>
          </ac:picMkLst>
        </pc:picChg>
        <pc:picChg chg="add">
          <ac:chgData name="Tara.E.Ryan" userId="S::tara.e.ryan@ul.ie::b2da61a2-f3d1-4c80-9969-bed3a362adcb" providerId="AD" clId="Web-{D0261BA0-4354-6491-3887-7F7C719590F9}" dt="2022-12-13T10:21:52.489" v="27"/>
          <ac:picMkLst>
            <pc:docMk/>
            <pc:sldMk cId="507154163" sldId="360"/>
            <ac:picMk id="10" creationId="{6B60EF43-3EF4-8FB4-9A94-92747765E136}"/>
          </ac:picMkLst>
        </pc:picChg>
      </pc:sldChg>
      <pc:sldChg chg="addSp modSp">
        <pc:chgData name="Tara.E.Ryan" userId="S::tara.e.ryan@ul.ie::b2da61a2-f3d1-4c80-9969-bed3a362adcb" providerId="AD" clId="Web-{D0261BA0-4354-6491-3887-7F7C719590F9}" dt="2022-12-13T10:21:46.504" v="25" actId="14100"/>
        <pc:sldMkLst>
          <pc:docMk/>
          <pc:sldMk cId="4242556015" sldId="361"/>
        </pc:sldMkLst>
        <pc:picChg chg="add">
          <ac:chgData name="Tara.E.Ryan" userId="S::tara.e.ryan@ul.ie::b2da61a2-f3d1-4c80-9969-bed3a362adcb" providerId="AD" clId="Web-{D0261BA0-4354-6491-3887-7F7C719590F9}" dt="2022-12-13T10:21:20.144" v="19"/>
          <ac:picMkLst>
            <pc:docMk/>
            <pc:sldMk cId="4242556015" sldId="361"/>
            <ac:picMk id="8" creationId="{F4C907AD-6A7C-E606-07A2-32737CB9B9AB}"/>
          </ac:picMkLst>
        </pc:picChg>
        <pc:picChg chg="add mod">
          <ac:chgData name="Tara.E.Ryan" userId="S::tara.e.ryan@ul.ie::b2da61a2-f3d1-4c80-9969-bed3a362adcb" providerId="AD" clId="Web-{D0261BA0-4354-6491-3887-7F7C719590F9}" dt="2022-12-13T10:21:46.504" v="25" actId="14100"/>
          <ac:picMkLst>
            <pc:docMk/>
            <pc:sldMk cId="4242556015" sldId="361"/>
            <ac:picMk id="10" creationId="{2E3C6542-7EEC-FCA8-60DC-9EC77001A1EC}"/>
          </ac:picMkLst>
        </pc:picChg>
      </pc:sldChg>
      <pc:sldChg chg="add">
        <pc:chgData name="Tara.E.Ryan" userId="S::tara.e.ryan@ul.ie::b2da61a2-f3d1-4c80-9969-bed3a362adcb" providerId="AD" clId="Web-{D0261BA0-4354-6491-3887-7F7C719590F9}" dt="2022-12-13T10:16:05.248" v="7"/>
        <pc:sldMkLst>
          <pc:docMk/>
          <pc:sldMk cId="2804035010" sldId="362"/>
        </pc:sldMkLst>
      </pc:sldChg>
      <pc:sldMasterChg chg="add addSldLayout">
        <pc:chgData name="Tara.E.Ryan" userId="S::tara.e.ryan@ul.ie::b2da61a2-f3d1-4c80-9969-bed3a362adcb" providerId="AD" clId="Web-{D0261BA0-4354-6491-3887-7F7C719590F9}" dt="2022-12-13T10:16:05.248" v="7"/>
        <pc:sldMasterMkLst>
          <pc:docMk/>
          <pc:sldMasterMk cId="2460954070" sldId="2147483660"/>
        </pc:sldMasterMkLst>
        <pc:sldLayoutChg chg="add">
          <pc:chgData name="Tara.E.Ryan" userId="S::tara.e.ryan@ul.ie::b2da61a2-f3d1-4c80-9969-bed3a362adcb" providerId="AD" clId="Web-{D0261BA0-4354-6491-3887-7F7C719590F9}" dt="2022-12-13T10:16:05.248" v="7"/>
          <pc:sldLayoutMkLst>
            <pc:docMk/>
            <pc:sldMasterMk cId="2460954070" sldId="2147483660"/>
            <pc:sldLayoutMk cId="2385387890" sldId="2147483661"/>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949138452" sldId="2147483662"/>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2591524520" sldId="2147483663"/>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1203092039" sldId="2147483664"/>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3733172339" sldId="2147483665"/>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3210312558" sldId="2147483666"/>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3146388984" sldId="2147483667"/>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3171841454" sldId="2147483668"/>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1718958274" sldId="2147483669"/>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2202905451" sldId="2147483670"/>
          </pc:sldLayoutMkLst>
        </pc:sldLayoutChg>
        <pc:sldLayoutChg chg="add">
          <pc:chgData name="Tara.E.Ryan" userId="S::tara.e.ryan@ul.ie::b2da61a2-f3d1-4c80-9969-bed3a362adcb" providerId="AD" clId="Web-{D0261BA0-4354-6491-3887-7F7C719590F9}" dt="2022-12-13T10:16:05.248" v="7"/>
          <pc:sldLayoutMkLst>
            <pc:docMk/>
            <pc:sldMasterMk cId="2460954070" sldId="2147483660"/>
            <pc:sldLayoutMk cId="3479445657"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13/12/2022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12/13/2022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aps.org.uk/teaching-resources/resources/1463/the-importance-of-biolog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a:t>
            </a:fld>
            <a:endParaRPr lang="en-US"/>
          </a:p>
        </p:txBody>
      </p:sp>
    </p:spTree>
    <p:extLst>
      <p:ext uri="{BB962C8B-B14F-4D97-AF65-F5344CB8AC3E}">
        <p14:creationId xmlns:p14="http://schemas.microsoft.com/office/powerpoint/2010/main" val="153015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article is very useful in developing critical literacy, allows students enter ethical debate and see how research should be used to inform our decision making on health related issues.</a:t>
            </a:r>
          </a:p>
        </p:txBody>
      </p:sp>
      <p:sp>
        <p:nvSpPr>
          <p:cNvPr id="4" name="Slide Number Placeholder 3"/>
          <p:cNvSpPr>
            <a:spLocks noGrp="1"/>
          </p:cNvSpPr>
          <p:nvPr>
            <p:ph type="sldNum" sz="quarter" idx="5"/>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98677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a:ea typeface="Calibri" panose="020F0502020204030204" pitchFamily="34" charset="0"/>
                <a:cs typeface="Arial"/>
              </a:rPr>
              <a:t>We all want to get across the importance of biology to society in our teaching it helps enthuse and motivate our students. These resource aim to engage students to explore topics in Biology with everyday applications, spark curiosity to engage in critical thinking, to engage in ethical </a:t>
            </a:r>
            <a:r>
              <a:rPr lang="en-GB" sz="1800" dirty="0">
                <a:latin typeface="Arial"/>
                <a:ea typeface="Calibri" panose="020F0502020204030204" pitchFamily="34" charset="0"/>
                <a:cs typeface="Arial"/>
              </a:rPr>
              <a:t>thinking so</a:t>
            </a:r>
            <a:r>
              <a:rPr lang="en-GB" sz="1800" dirty="0">
                <a:effectLst/>
                <a:latin typeface="Arial"/>
                <a:ea typeface="Calibri" panose="020F0502020204030204" pitchFamily="34" charset="0"/>
                <a:cs typeface="Arial"/>
              </a:rPr>
              <a:t> that the students can build up the skills to appreciate the importance of all that they are studying and not just the specific application contexts of a specification.</a:t>
            </a:r>
          </a:p>
          <a:p>
            <a:r>
              <a:rPr lang="en-GB" sz="1800" dirty="0">
                <a:effectLst/>
                <a:latin typeface="Arial" panose="020B0604020202020204" pitchFamily="34" charset="0"/>
                <a:ea typeface="Calibri" panose="020F0502020204030204" pitchFamily="34" charset="0"/>
              </a:rPr>
              <a:t>This should help build student motivation for all topics in biology, encourage more of them into further study and possibly a biology related career.</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2</a:t>
            </a:fld>
            <a:endParaRPr lang="en-US"/>
          </a:p>
        </p:txBody>
      </p:sp>
    </p:spTree>
    <p:extLst>
      <p:ext uri="{BB962C8B-B14F-4D97-AF65-F5344CB8AC3E}">
        <p14:creationId xmlns:p14="http://schemas.microsoft.com/office/powerpoint/2010/main" val="3658854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access further material on the topics covered please click on any of the highlighted words to read the supporting material.</a:t>
            </a:r>
          </a:p>
        </p:txBody>
      </p:sp>
      <p:sp>
        <p:nvSpPr>
          <p:cNvPr id="4" name="Slide Number Placeholder 3"/>
          <p:cNvSpPr>
            <a:spLocks noGrp="1"/>
          </p:cNvSpPr>
          <p:nvPr>
            <p:ph type="sldNum" sz="quarter" idx="5"/>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60303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002209"/>
                </a:solidFill>
                <a:effectLst/>
                <a:latin typeface="open_sans"/>
              </a:rPr>
              <a:t>We all want to get across the importance of biology to society in our teaching, it helps enthuse and motivate our students. There isn’t, however, the requirement to teach students a framework for this that allows them to see the importance of biology for themselves in a novel context.</a:t>
            </a:r>
          </a:p>
          <a:p>
            <a:pPr algn="l"/>
            <a:r>
              <a:rPr lang="en-IE" sz="1650" b="0" i="0" dirty="0">
                <a:solidFill>
                  <a:srgbClr val="002209"/>
                </a:solidFill>
                <a:effectLst/>
                <a:latin typeface="open_sans"/>
              </a:rPr>
              <a:t>This </a:t>
            </a:r>
            <a:r>
              <a:rPr lang="en-IE" sz="1650" dirty="0">
                <a:solidFill>
                  <a:srgbClr val="002209"/>
                </a:solidFill>
                <a:latin typeface="open_sans"/>
              </a:rPr>
              <a:t>resource</a:t>
            </a:r>
            <a:r>
              <a:rPr lang="en-IE" sz="1650" b="0" i="0" dirty="0">
                <a:solidFill>
                  <a:srgbClr val="002209"/>
                </a:solidFill>
                <a:effectLst/>
                <a:latin typeface="open_sans"/>
              </a:rPr>
              <a:t> aims to provide a framework that teachers can use with students throughout biology courses so that the students can build up the skills to appreciate the importance of all that they are studying and not just the specific application contexts of a specification.</a:t>
            </a:r>
          </a:p>
          <a:p>
            <a:pPr marL="0" marR="0" lvl="0" indent="0" algn="l" defTabSz="1267752" rtl="0" eaLnBrk="1" fontAlgn="auto" latinLnBrk="0" hangingPunct="1">
              <a:lnSpc>
                <a:spcPct val="100000"/>
              </a:lnSpc>
              <a:spcBef>
                <a:spcPts val="0"/>
              </a:spcBef>
              <a:spcAft>
                <a:spcPts val="0"/>
              </a:spcAft>
              <a:buClrTx/>
              <a:buSzTx/>
              <a:buFontTx/>
              <a:buNone/>
              <a:tabLst/>
              <a:defRPr/>
            </a:pPr>
            <a:r>
              <a:rPr lang="en-IE" b="0" i="0" dirty="0">
                <a:solidFill>
                  <a:srgbClr val="002209"/>
                </a:solidFill>
                <a:effectLst/>
                <a:latin typeface="open_sans"/>
              </a:rPr>
              <a:t>The framework explores and provides some example contexts for the following reasons for studying biology: to bring joy; to inform intervention; to develop tools; to trigger inspiration; to inform decisions; and to find answers. A copy of the full article is available </a:t>
            </a:r>
            <a:r>
              <a:rPr lang="en-IE" dirty="0">
                <a:solidFill>
                  <a:srgbClr val="002209"/>
                </a:solidFill>
                <a:latin typeface="open_sans"/>
              </a:rPr>
              <a:t> </a:t>
            </a:r>
            <a:r>
              <a:rPr lang="en-IE" dirty="0">
                <a:solidFill>
                  <a:srgbClr val="002209"/>
                </a:solidFill>
                <a:latin typeface="open_sans"/>
                <a:hlinkClick r:id="rId3"/>
              </a:rPr>
              <a:t>here</a:t>
            </a:r>
            <a:r>
              <a:rPr lang="en-IE" dirty="0">
                <a:solidFill>
                  <a:srgbClr val="002209"/>
                </a:solidFill>
                <a:latin typeface="open_sans"/>
              </a:rPr>
              <a:t>. The framework is not designed to be rigid or sequential.</a:t>
            </a:r>
            <a:endParaRPr lang="en-IE" b="0" i="0" dirty="0">
              <a:solidFill>
                <a:srgbClr val="002209"/>
              </a:solidFill>
              <a:effectLst/>
              <a:latin typeface="open_sans"/>
            </a:endParaRPr>
          </a:p>
          <a:p>
            <a:pPr marL="0" marR="0" lvl="0" indent="0" algn="l" defTabSz="1267752"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387913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The classic story of biology inspiring invention is that of George de </a:t>
            </a:r>
            <a:r>
              <a:rPr lang="en-GB" sz="1800" dirty="0" err="1">
                <a:effectLst/>
                <a:latin typeface="Verdana" panose="020B0604030504040204" pitchFamily="34" charset="0"/>
                <a:ea typeface="Calibri" panose="020F0502020204030204" pitchFamily="34" charset="0"/>
                <a:cs typeface="Times New Roman" panose="02020603050405020304" pitchFamily="18" charset="0"/>
              </a:rPr>
              <a:t>Mestral</a:t>
            </a:r>
            <a:r>
              <a:rPr lang="en-GB" sz="1800" dirty="0">
                <a:effectLst/>
                <a:latin typeface="Verdana" panose="020B0604030504040204" pitchFamily="34" charset="0"/>
                <a:ea typeface="Calibri" panose="020F0502020204030204" pitchFamily="34" charset="0"/>
                <a:cs typeface="Times New Roman" panose="02020603050405020304" pitchFamily="18" charset="0"/>
              </a:rPr>
              <a:t>, his dog, burdock seeds and the invention of Velcro. Whilst on a hunting trip in 1941 de </a:t>
            </a:r>
            <a:r>
              <a:rPr lang="en-GB" sz="1800" dirty="0" err="1">
                <a:effectLst/>
                <a:latin typeface="Verdana" panose="020B0604030504040204" pitchFamily="34" charset="0"/>
                <a:ea typeface="Calibri" panose="020F0502020204030204" pitchFamily="34" charset="0"/>
                <a:cs typeface="Times New Roman" panose="02020603050405020304" pitchFamily="18" charset="0"/>
              </a:rPr>
              <a:t>Mestral</a:t>
            </a:r>
            <a:r>
              <a:rPr lang="en-GB" sz="1800" dirty="0">
                <a:effectLst/>
                <a:latin typeface="Verdana" panose="020B0604030504040204" pitchFamily="34" charset="0"/>
                <a:ea typeface="Calibri" panose="020F0502020204030204" pitchFamily="34" charset="0"/>
                <a:cs typeface="Times New Roman" panose="02020603050405020304" pitchFamily="18" charset="0"/>
              </a:rPr>
              <a:t> noticed the burrs (seed heads) of the burdock plant sticking to his trousers and the fur of his dog, Milka</a:t>
            </a:r>
            <a:r>
              <a:rPr lang="en-GB" sz="1800" baseline="30000" dirty="0">
                <a:effectLst/>
                <a:latin typeface="Verdana" panose="020B0604030504040204" pitchFamily="34" charset="0"/>
                <a:ea typeface="Calibri" panose="020F0502020204030204" pitchFamily="34" charset="0"/>
                <a:cs typeface="Times New Roman" panose="02020603050405020304" pitchFamily="18" charset="0"/>
              </a:rPr>
              <a:t>1</a:t>
            </a:r>
            <a:r>
              <a:rPr lang="en-GB" sz="1800" dirty="0">
                <a:effectLst/>
                <a:latin typeface="Verdana" panose="020B0604030504040204" pitchFamily="34" charset="0"/>
                <a:ea typeface="Calibri" panose="020F0502020204030204" pitchFamily="34" charset="0"/>
                <a:cs typeface="Times New Roman" panose="02020603050405020304" pitchFamily="18" charset="0"/>
              </a:rPr>
              <a:t>. He was certainly not the first person to see this but he was the first person to run with it.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He started by investigating how the burrs attached to fur and clothing. By using a microscope, he saw that there are hooks on the seeds that catch onto loops of hair or fibres allowing the burr to latch on, be pulled off, and reattach to the fabric or fur</a:t>
            </a:r>
            <a:r>
              <a:rPr lang="en-GB" sz="1800" baseline="30000" dirty="0">
                <a:effectLst/>
                <a:latin typeface="Verdana" panose="020B0604030504040204" pitchFamily="34" charset="0"/>
                <a:ea typeface="Calibri" panose="020F0502020204030204" pitchFamily="34" charset="0"/>
                <a:cs typeface="Times New Roman" panose="02020603050405020304" pitchFamily="18" charset="0"/>
              </a:rPr>
              <a:t>2</a:t>
            </a:r>
            <a:r>
              <a:rPr lang="en-GB" sz="1800" dirty="0">
                <a:effectLst/>
                <a:latin typeface="Verdana" panose="020B060403050404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Developing two materials, a hooked one and a looped one, was not straightforward but eventually de </a:t>
            </a:r>
            <a:r>
              <a:rPr lang="en-GB" sz="1800" dirty="0" err="1">
                <a:effectLst/>
                <a:latin typeface="Verdana" panose="020B0604030504040204" pitchFamily="34" charset="0"/>
                <a:ea typeface="Calibri" panose="020F0502020204030204" pitchFamily="34" charset="0"/>
                <a:cs typeface="Times New Roman" panose="02020603050405020304" pitchFamily="18" charset="0"/>
              </a:rPr>
              <a:t>Mestral</a:t>
            </a:r>
            <a:r>
              <a:rPr lang="en-GB" sz="1800" dirty="0">
                <a:effectLst/>
                <a:latin typeface="Verdana" panose="020B0604030504040204" pitchFamily="34" charset="0"/>
                <a:ea typeface="Calibri" panose="020F0502020204030204" pitchFamily="34" charset="0"/>
                <a:cs typeface="Times New Roman" panose="02020603050405020304" pitchFamily="18" charset="0"/>
              </a:rPr>
              <a:t> patented Velcro in 1955</a:t>
            </a:r>
            <a:r>
              <a:rPr lang="en-GB" sz="1800" baseline="30000" dirty="0">
                <a:effectLst/>
                <a:latin typeface="Verdana" panose="020B0604030504040204" pitchFamily="34" charset="0"/>
                <a:ea typeface="Calibri" panose="020F0502020204030204" pitchFamily="34" charset="0"/>
                <a:cs typeface="Times New Roman" panose="02020603050405020304" pitchFamily="18" charset="0"/>
              </a:rPr>
              <a:t>2</a:t>
            </a:r>
            <a:r>
              <a:rPr lang="en-GB" sz="1800" dirty="0">
                <a:effectLst/>
                <a:latin typeface="Verdana" panose="020B0604030504040204" pitchFamily="34" charset="0"/>
                <a:ea typeface="Calibri" panose="020F0502020204030204" pitchFamily="34" charset="0"/>
                <a:cs typeface="Times New Roman" panose="02020603050405020304" pitchFamily="18" charset="0"/>
              </a:rPr>
              <a:t>. It is now exceptionally widespread in its use and the original Velcro has inspired many more “hook and loop fastener” products. Velcro has been used to great effect in health care, in the military, and was even used in the Apollo space missions to secure pens and other objects they didn’t want floating around</a:t>
            </a:r>
            <a:r>
              <a:rPr lang="en-GB" sz="1800" baseline="30000" dirty="0">
                <a:effectLst/>
                <a:latin typeface="Verdana" panose="020B0604030504040204" pitchFamily="34" charset="0"/>
                <a:ea typeface="Calibri" panose="020F0502020204030204" pitchFamily="34" charset="0"/>
                <a:cs typeface="Times New Roman" panose="02020603050405020304" pitchFamily="18" charset="0"/>
              </a:rPr>
              <a:t>3</a:t>
            </a:r>
            <a:r>
              <a:rPr lang="en-GB" sz="1800" dirty="0">
                <a:effectLst/>
                <a:latin typeface="Verdana" panose="020B060403050404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The inspiring aspect of this story is that George de </a:t>
            </a:r>
            <a:r>
              <a:rPr lang="en-GB" sz="1800" dirty="0" err="1">
                <a:effectLst/>
                <a:latin typeface="Verdana" panose="020B0604030504040204" pitchFamily="34" charset="0"/>
                <a:ea typeface="Calibri" panose="020F0502020204030204" pitchFamily="34" charset="0"/>
                <a:cs typeface="Times New Roman" panose="02020603050405020304" pitchFamily="18" charset="0"/>
              </a:rPr>
              <a:t>Mestral</a:t>
            </a:r>
            <a:r>
              <a:rPr lang="en-GB" sz="1800" dirty="0">
                <a:effectLst/>
                <a:latin typeface="Verdana" panose="020B0604030504040204" pitchFamily="34" charset="0"/>
                <a:ea typeface="Calibri" panose="020F0502020204030204" pitchFamily="34" charset="0"/>
                <a:cs typeface="Times New Roman" panose="02020603050405020304" pitchFamily="18" charset="0"/>
              </a:rPr>
              <a:t> was observant, inquisitive, open-minded enough to see that what he saw in nature could be reproduced artificially, and ingenious and persistent enough to work through the development process to come up with Velcro. I’m sure we would all hope that our work as teachers helps develop these qualities in our students.</a:t>
            </a:r>
          </a:p>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QR codes are included in the slides to allow students access material directly.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93378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Arial" panose="020B0604020202020204" pitchFamily="34" charset="0"/>
                <a:ea typeface="Calibri" panose="020F0502020204030204" pitchFamily="34" charset="0"/>
              </a:rPr>
              <a:t>B</a:t>
            </a:r>
            <a:r>
              <a:rPr lang="en-GB" sz="1800" dirty="0">
                <a:effectLst/>
                <a:latin typeface="Arial" panose="020B0604020202020204" pitchFamily="34" charset="0"/>
                <a:ea typeface="Calibri" panose="020F0502020204030204" pitchFamily="34" charset="0"/>
              </a:rPr>
              <a:t>uild students’ enthusiasm with little “nuggets” that can be used to enrich a topic.</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78531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resource explores three cases where forensic botany was used to solve cases. The first which focuses on the kidnapping of the </a:t>
            </a:r>
            <a:r>
              <a:rPr lang="en-IE" dirty="0" err="1"/>
              <a:t>lindenbergh</a:t>
            </a:r>
            <a:r>
              <a:rPr lang="en-IE" dirty="0"/>
              <a:t> baby adopts a real life CSI approach.</a:t>
            </a:r>
          </a:p>
        </p:txBody>
      </p:sp>
      <p:sp>
        <p:nvSpPr>
          <p:cNvPr id="4" name="Slide Number Placeholder 3"/>
          <p:cNvSpPr>
            <a:spLocks noGrp="1"/>
          </p:cNvSpPr>
          <p:nvPr>
            <p:ph type="sldNum" sz="quarter" idx="5"/>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2269701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full explanation and a historical perspective is provided along with a variety of resources from news paper articles to scientific journal allow students explore this question. The variety of resources are useful with mixed ability groups and are useful for a jigsaw approach to addressing the topic.</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1666815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resources written by medical researchers explores the topic of smoking and  health implications. Smoking prevention programmes help those who want to quit and its  practices and interventions are evidence based. The resource provides ample material to engage students in a jigsaw approach to the topics and to engage in ethical debates regarding the industry and its current focus in advertising and market developments in developing countries. This also provides an opportunity to engage in Global Citizenship education.</a:t>
            </a:r>
          </a:p>
        </p:txBody>
      </p:sp>
      <p:sp>
        <p:nvSpPr>
          <p:cNvPr id="4" name="Slide Number Placeholder 3"/>
          <p:cNvSpPr>
            <a:spLocks noGrp="1"/>
          </p:cNvSpPr>
          <p:nvPr>
            <p:ph type="sldNum" sz="quarter" idx="5"/>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848789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199" y="1662500"/>
            <a:ext cx="12193191" cy="3536633"/>
          </a:xfrm>
        </p:spPr>
        <p:txBody>
          <a:bodyPr anchor="b"/>
          <a:lstStyle>
            <a:lvl1pPr algn="ctr">
              <a:defRPr sz="8001"/>
            </a:lvl1pPr>
          </a:lstStyle>
          <a:p>
            <a:r>
              <a:rPr lang="en-US"/>
              <a:t>Click to edit Master title style</a:t>
            </a:r>
            <a:endParaRPr lang="en-US" dirty="0"/>
          </a:p>
        </p:txBody>
      </p:sp>
      <p:sp>
        <p:nvSpPr>
          <p:cNvPr id="3" name="Subtitle 2"/>
          <p:cNvSpPr>
            <a:spLocks noGrp="1"/>
          </p:cNvSpPr>
          <p:nvPr>
            <p:ph type="subTitle" idx="1"/>
          </p:nvPr>
        </p:nvSpPr>
        <p:spPr>
          <a:xfrm>
            <a:off x="2032199" y="5335519"/>
            <a:ext cx="12193191" cy="2452598"/>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242" y="2532550"/>
            <a:ext cx="14022170" cy="4225617"/>
          </a:xfrm>
        </p:spPr>
        <p:txBody>
          <a:bodyPr anchor="b"/>
          <a:lstStyle>
            <a:lvl1pPr>
              <a:defRPr sz="8001"/>
            </a:lvl1pPr>
          </a:lstStyle>
          <a:p>
            <a:r>
              <a:rPr lang="en-US"/>
              <a:t>Click to edit Master title style</a:t>
            </a:r>
            <a:endParaRPr lang="en-US" dirty="0"/>
          </a:p>
        </p:txBody>
      </p:sp>
      <p:sp>
        <p:nvSpPr>
          <p:cNvPr id="3" name="Text Placeholder 2"/>
          <p:cNvSpPr>
            <a:spLocks noGrp="1"/>
          </p:cNvSpPr>
          <p:nvPr>
            <p:ph type="body" idx="1"/>
          </p:nvPr>
        </p:nvSpPr>
        <p:spPr>
          <a:xfrm>
            <a:off x="1109242" y="6798143"/>
            <a:ext cx="14022170" cy="2222152"/>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709"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0404"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827" y="540842"/>
            <a:ext cx="14022170" cy="19634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827" y="2490223"/>
            <a:ext cx="6877721"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4" name="Content Placeholder 3"/>
          <p:cNvSpPr>
            <a:spLocks noGrp="1"/>
          </p:cNvSpPr>
          <p:nvPr>
            <p:ph sz="half" idx="2"/>
          </p:nvPr>
        </p:nvSpPr>
        <p:spPr>
          <a:xfrm>
            <a:off x="1119827" y="3710643"/>
            <a:ext cx="6877721"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30404" y="2490223"/>
            <a:ext cx="6911592"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6" name="Content Placeholder 5"/>
          <p:cNvSpPr>
            <a:spLocks noGrp="1"/>
          </p:cNvSpPr>
          <p:nvPr>
            <p:ph sz="quarter" idx="4"/>
          </p:nvPr>
        </p:nvSpPr>
        <p:spPr>
          <a:xfrm>
            <a:off x="8230404" y="3710643"/>
            <a:ext cx="6911592"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1592" y="1462624"/>
            <a:ext cx="8230404" cy="721905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1592" y="1462624"/>
            <a:ext cx="8230404" cy="7219057"/>
          </a:xfrm>
        </p:spPr>
        <p:txBody>
          <a:bodyPr anchor="t"/>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540842"/>
            <a:ext cx="3505542" cy="86087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709" y="540842"/>
            <a:ext cx="10313407"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540842"/>
            <a:ext cx="14022170" cy="19634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09" y="2704207"/>
            <a:ext cx="14022170"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709" y="9415345"/>
            <a:ext cx="3657957" cy="540841"/>
          </a:xfrm>
          <a:prstGeom prst="rect">
            <a:avLst/>
          </a:prstGeom>
        </p:spPr>
        <p:txBody>
          <a:bodyPr vert="horz" lIns="91440" tIns="45720" rIns="91440" bIns="45720" rtlCol="0" anchor="ctr"/>
          <a:lstStyle>
            <a:lvl1pPr algn="l">
              <a:defRPr sz="1600">
                <a:solidFill>
                  <a:schemeClr val="tx1">
                    <a:tint val="75000"/>
                  </a:schemeClr>
                </a:solidFill>
              </a:defRPr>
            </a:lvl1pPr>
          </a:lstStyle>
          <a:p>
            <a:fld id="{846CE7D5-CF57-46EF-B807-FDD0502418D4}" type="datetimeFigureOut">
              <a:rPr lang="en-US" smtClean="0"/>
              <a:t>12/13/2022</a:t>
            </a:fld>
            <a:endParaRPr lang="en-US"/>
          </a:p>
        </p:txBody>
      </p:sp>
      <p:sp>
        <p:nvSpPr>
          <p:cNvPr id="5" name="Footer Placeholder 4"/>
          <p:cNvSpPr>
            <a:spLocks noGrp="1"/>
          </p:cNvSpPr>
          <p:nvPr>
            <p:ph type="ftr" sz="quarter" idx="3"/>
          </p:nvPr>
        </p:nvSpPr>
        <p:spPr>
          <a:xfrm>
            <a:off x="5385326" y="9415345"/>
            <a:ext cx="5486936" cy="54084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1922" y="9415345"/>
            <a:ext cx="3657957" cy="540841"/>
          </a:xfrm>
          <a:prstGeom prst="rect">
            <a:avLst/>
          </a:prstGeom>
        </p:spPr>
        <p:txBody>
          <a:bodyPr vert="horz" lIns="91440" tIns="45720" rIns="91440" bIns="45720" rtlCol="0" anchor="ctr"/>
          <a:lstStyle>
            <a:lvl1pPr algn="r">
              <a:defRPr sz="16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panose="020B0604020202020204" pitchFamily="34" charset="0"/>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5" Type="http://schemas.openxmlformats.org/officeDocument/2006/relationships/hyperlink" Target="http://edition.cnn.com/2010/HEALTH/12/22/aspirin.history/index.html#:~:text=The%20aspirin%20we%20know%20came,physicians%20to%20give%20to%20patients)." TargetMode="External"/><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hyperlink" Target="http://edition.cnn.com/2010/HEALTH/12/22/aspirin.history/index.html#:~:text=The%20aspirin%20we%20know%20came,physicians%20to%20give%20to%20patients)." TargetMode="External"/><Relationship Id="rId3" Type="http://schemas.openxmlformats.org/officeDocument/2006/relationships/hyperlink" Target="https://grade9-unita-biodiversity-nixont.weebly.com/introduction.html" TargetMode="External"/><Relationship Id="rId7" Type="http://schemas.openxmlformats.org/officeDocument/2006/relationships/hyperlink" Target="https://www.britannica.com/event/Lindbergh-baby-kidnapping" TargetMode="External"/><Relationship Id="rId2" Type="http://schemas.openxmlformats.org/officeDocument/2006/relationships/hyperlink" Target="https://www.teachhub.com/teaching-strategies/2021/11/developing-ethical-thinking-in-stem/" TargetMode="External"/><Relationship Id="rId1" Type="http://schemas.openxmlformats.org/officeDocument/2006/relationships/slideLayout" Target="../slideLayouts/slideLayout2.xml"/><Relationship Id="rId6" Type="http://schemas.openxmlformats.org/officeDocument/2006/relationships/hyperlink" Target="https://www.plasticmetall.com/pm-hook-loop-tape-velcro-fastener-detachable-mounting-systems.html" TargetMode="External"/><Relationship Id="rId5" Type="http://schemas.openxmlformats.org/officeDocument/2006/relationships/hyperlink" Target="https://fineartamerica.com/featured/3-burdock-burs-photo-researchers.html" TargetMode="External"/><Relationship Id="rId10" Type="http://schemas.openxmlformats.org/officeDocument/2006/relationships/image" Target="../media/image12.jpeg"/><Relationship Id="rId4" Type="http://schemas.openxmlformats.org/officeDocument/2006/relationships/hyperlink" Target="https://www.yottavolt.com/biology/" TargetMode="Externa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12.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www.teachhub.com/teaching-strategies/2021/04/creativity-explored-through-student-collaboration/" TargetMode="Externa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hyperlink" Target="https://www.teachhub.com/professional-development/2020/12/the-benefits-of-student-choice/" TargetMode="External"/><Relationship Id="rId12" Type="http://schemas.openxmlformats.org/officeDocument/2006/relationships/image" Target="../media/image13.png"/><Relationship Id="rId17" Type="http://schemas.openxmlformats.org/officeDocument/2006/relationships/image" Target="../media/image8.png"/><Relationship Id="rId2" Type="http://schemas.openxmlformats.org/officeDocument/2006/relationships/audio" Target="../media/media3.m4a"/><Relationship Id="rId16" Type="http://schemas.openxmlformats.org/officeDocument/2006/relationships/image" Target="../media/image12.jpeg"/><Relationship Id="rId1" Type="http://schemas.microsoft.com/office/2007/relationships/media" Target="../media/media3.m4a"/><Relationship Id="rId6" Type="http://schemas.openxmlformats.org/officeDocument/2006/relationships/hyperlink" Target="https://www.teachhub.com/teaching-strategies/2020/03/teaching-kindness-empathy-through-social-emotional-learning/" TargetMode="External"/><Relationship Id="rId11" Type="http://schemas.openxmlformats.org/officeDocument/2006/relationships/hyperlink" Target="file:///D:\Photosynthesis\Debate%20Planner%201.pdf" TargetMode="External"/><Relationship Id="rId5" Type="http://schemas.openxmlformats.org/officeDocument/2006/relationships/hyperlink" Target="https://www.niehs.nih.gov/research/resources/bioethics/whatis/index.cfm" TargetMode="External"/><Relationship Id="rId15" Type="http://schemas.openxmlformats.org/officeDocument/2006/relationships/image" Target="../media/image9.png"/><Relationship Id="rId10" Type="http://schemas.openxmlformats.org/officeDocument/2006/relationships/hyperlink" Target="https://jct.ie/jcis/strategies_result.php?strategy_id=1" TargetMode="External"/><Relationship Id="rId4" Type="http://schemas.openxmlformats.org/officeDocument/2006/relationships/notesSlide" Target="../notesSlides/notesSlide3.xml"/><Relationship Id="rId9" Type="http://schemas.openxmlformats.org/officeDocument/2006/relationships/hyperlink" Target="https://www.teachhub.com/teaching-strategies/2021/11/developing-ethical-thinking-in-stem/" TargetMode="Externa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aps.org.uk/teaching-resources/resources/1463/the-importance-of-biology/" TargetMode="External"/><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hyperlink" Target="https://www.saps.org.uk/teaching-resources/resources/1463/the-importance-of-biology/" TargetMode="External"/><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hyperlink" Target="http://content.time.com/time/nation/article/0,8599,1996883,00.html" TargetMode="External"/><Relationship Id="rId12" Type="http://schemas.openxmlformats.org/officeDocument/2006/relationships/image" Target="../media/image21.png"/><Relationship Id="rId2" Type="http://schemas.openxmlformats.org/officeDocument/2006/relationships/audio" Target="../media/media5.m4a"/><Relationship Id="rId16" Type="http://schemas.openxmlformats.org/officeDocument/2006/relationships/image" Target="../media/image8.png"/><Relationship Id="rId1" Type="http://schemas.microsoft.com/office/2007/relationships/media" Target="../media/media5.m4a"/><Relationship Id="rId6" Type="http://schemas.openxmlformats.org/officeDocument/2006/relationships/hyperlink" Target="https://www.velcro.co.uk/blog/2018/06/how-velcro-brand-fasteners-were-invented" TargetMode="External"/><Relationship Id="rId11" Type="http://schemas.openxmlformats.org/officeDocument/2006/relationships/image" Target="../media/image20.png"/><Relationship Id="rId5" Type="http://schemas.openxmlformats.org/officeDocument/2006/relationships/hyperlink" Target="https://www.velcro.co.uk/about-us/history/" TargetMode="External"/><Relationship Id="rId15" Type="http://schemas.openxmlformats.org/officeDocument/2006/relationships/image" Target="../media/image12.jpe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8.pn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bbc.com/news/science-environment-25004942" TargetMode="External"/><Relationship Id="rId11" Type="http://schemas.openxmlformats.org/officeDocument/2006/relationships/image" Target="../media/image8.png"/><Relationship Id="rId5" Type="http://schemas.openxmlformats.org/officeDocument/2006/relationships/hyperlink" Target="http://dx.doi.org/10.1038/nature12740" TargetMode="External"/><Relationship Id="rId10" Type="http://schemas.openxmlformats.org/officeDocument/2006/relationships/image" Target="../media/image12.jpe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png"/><Relationship Id="rId5" Type="http://schemas.openxmlformats.org/officeDocument/2006/relationships/hyperlink" Target="https://botany.org/home/resources/plant-talking-points/crime-scene-botanicals-forensic-botany.html" TargetMode="External"/><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5" Type="http://schemas.openxmlformats.org/officeDocument/2006/relationships/hyperlink" Target="https://view.officeapps.live.com/op/view.aspx?src=https%3A%2F%2Fs3.eu-west-1.amazonaws.com%2Fassets.saps.org.uk%2Fcontent%2Fuploads%2F2022%2F03%2FSAPS-The-importance-of-biology.doc&amp;wdOrigin=BROWSELINK" TargetMode="External"/><Relationship Id="rId4" Type="http://schemas.openxmlformats.org/officeDocument/2006/relationships/notesSlide" Target="../notesSlides/notesSlide8.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5" Type="http://schemas.openxmlformats.org/officeDocument/2006/relationships/hyperlink" Target="https://www.rcplondon.ac.uk/projects/outputs/fifty-years-smoking-and-health" TargetMode="External"/><Relationship Id="rId4" Type="http://schemas.openxmlformats.org/officeDocument/2006/relationships/notesSlide" Target="../notesSlides/notesSlide9.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0044721" cy="1500247"/>
          </a:xfrm>
        </p:spPr>
        <p:txBody>
          <a:bodyPr>
            <a:normAutofit fontScale="90000"/>
          </a:bodyPr>
          <a:lstStyle/>
          <a:p>
            <a:pPr algn="ctr"/>
            <a:r>
              <a:rPr lang="en-IE" sz="4900" dirty="0">
                <a:ea typeface="ヒラギノ角ゴ Pro W3"/>
              </a:rPr>
              <a:t>Why Study Biology?</a:t>
            </a:r>
            <a:br>
              <a:rPr lang="en-IE" sz="4900" dirty="0"/>
            </a:br>
            <a:r>
              <a:rPr lang="en-IE" sz="4900" b="0" dirty="0">
                <a:ea typeface="ヒラギノ角ゴ Pro W3"/>
              </a:rPr>
              <a:t>Biology - Transition Year</a:t>
            </a:r>
            <a:br>
              <a:rPr lang="en-IE" sz="4900" b="0" dirty="0"/>
            </a:br>
            <a:br>
              <a:rPr lang="en-IE" sz="4900" dirty="0"/>
            </a:br>
            <a:br>
              <a:rPr lang="en-IE" sz="3600" dirty="0"/>
            </a:br>
            <a:endParaRPr lang="en-IE" sz="3600" b="1" dirty="0"/>
          </a:p>
        </p:txBody>
      </p:sp>
      <p:sp>
        <p:nvSpPr>
          <p:cNvPr id="3" name="Subtitle 2"/>
          <p:cNvSpPr>
            <a:spLocks noGrp="1"/>
          </p:cNvSpPr>
          <p:nvPr>
            <p:ph type="subTitle" idx="1"/>
          </p:nvPr>
        </p:nvSpPr>
        <p:spPr>
          <a:xfrm>
            <a:off x="1566352" y="6726123"/>
            <a:ext cx="11467121" cy="1117600"/>
          </a:xfrm>
        </p:spPr>
        <p:txBody>
          <a:bodyPr vert="horz" wrap="square" lIns="0" tIns="0" rIns="0" bIns="0" numCol="1" anchor="t" anchorCtr="0" compatLnSpc="1">
            <a:prstTxWarp prst="textNoShape">
              <a:avLst/>
            </a:prstTxWarp>
            <a:noAutofit/>
          </a:bodyPr>
          <a:lstStyle/>
          <a:p>
            <a:endParaRPr lang="en-IE" sz="3200" b="1" dirty="0"/>
          </a:p>
          <a:p>
            <a:endParaRPr lang="en-IE" sz="2400" dirty="0">
              <a:ea typeface="+mn-lt"/>
              <a:cs typeface="+mn-lt"/>
            </a:endParaRPr>
          </a:p>
          <a:p>
            <a:r>
              <a:rPr lang="en-IE" sz="3200" b="1" dirty="0">
                <a:solidFill>
                  <a:schemeClr val="tx1"/>
                </a:solidFill>
                <a:ea typeface="ヒラギノ角ゴ Pro W3"/>
                <a:cs typeface="Calibri"/>
              </a:rPr>
              <a:t>Narrator: </a:t>
            </a:r>
            <a:r>
              <a:rPr lang="en-IE" sz="3200" b="1" dirty="0" err="1">
                <a:solidFill>
                  <a:schemeClr val="tx1"/>
                </a:solidFill>
                <a:ea typeface="ヒラギノ角ゴ Pro W3"/>
                <a:cs typeface="Calibri"/>
              </a:rPr>
              <a:t>Céren</a:t>
            </a:r>
            <a:r>
              <a:rPr lang="en-IE" sz="3200" b="1" dirty="0">
                <a:solidFill>
                  <a:schemeClr val="tx1"/>
                </a:solidFill>
                <a:ea typeface="ヒラギノ角ゴ Pro W3"/>
                <a:cs typeface="Calibri"/>
              </a:rPr>
              <a:t> O’Connell</a:t>
            </a:r>
            <a:endParaRPr lang="en-US" sz="3200">
              <a:solidFill>
                <a:schemeClr val="tx1"/>
              </a:solidFill>
              <a:ea typeface="ヒラギノ角ゴ Pro W3"/>
              <a:cs typeface="+mn-lt"/>
            </a:endParaRPr>
          </a:p>
          <a:p>
            <a:r>
              <a:rPr lang="en-IE" sz="3200" dirty="0">
                <a:solidFill>
                  <a:schemeClr val="tx1"/>
                </a:solidFill>
                <a:ea typeface="ヒラギノ角ゴ Pro W3"/>
                <a:cs typeface="Calibri"/>
              </a:rPr>
              <a:t>THIS IS A HEA FUNDED CPD PROJECT WITH EPI•STEM</a:t>
            </a:r>
            <a:endParaRPr lang="en-IE" sz="3200">
              <a:solidFill>
                <a:schemeClr val="tx1"/>
              </a:solidFill>
              <a:ea typeface="ヒラギノ角ゴ Pro W3"/>
            </a:endParaRPr>
          </a:p>
          <a:p>
            <a:endParaRPr lang="en-IE" sz="3200" b="1" dirty="0"/>
          </a:p>
          <a:p>
            <a:endParaRPr lang="en-IE" sz="32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0" y="0"/>
            <a:ext cx="4330824" cy="2145715"/>
          </a:xfrm>
          <a:prstGeom prst="rect">
            <a:avLst/>
          </a:prstGeom>
        </p:spPr>
      </p:pic>
      <p:pic>
        <p:nvPicPr>
          <p:cNvPr id="34" name="Audio 33">
            <a:hlinkClick r:id="" action="ppaction://media"/>
            <a:extLst>
              <a:ext uri="{FF2B5EF4-FFF2-40B4-BE49-F238E27FC236}">
                <a16:creationId xmlns:a16="http://schemas.microsoft.com/office/drawing/2014/main" id="{AE02B6B4-F9EC-863F-A3AD-10FF5FD02F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32088" y="9332913"/>
            <a:ext cx="609600" cy="609600"/>
          </a:xfrm>
          <a:prstGeom prst="rect">
            <a:avLst/>
          </a:prstGeom>
        </p:spPr>
      </p:pic>
      <p:pic>
        <p:nvPicPr>
          <p:cNvPr id="5" name="Picture 5">
            <a:extLst>
              <a:ext uri="{FF2B5EF4-FFF2-40B4-BE49-F238E27FC236}">
                <a16:creationId xmlns:a16="http://schemas.microsoft.com/office/drawing/2014/main" id="{326936DD-5549-9743-73D2-7C4A12F696EF}"/>
              </a:ext>
            </a:extLst>
          </p:cNvPr>
          <p:cNvPicPr>
            <a:picLocks noChangeAspect="1"/>
          </p:cNvPicPr>
          <p:nvPr/>
        </p:nvPicPr>
        <p:blipFill>
          <a:blip r:embed="rId7"/>
          <a:stretch>
            <a:fillRect/>
          </a:stretch>
        </p:blipFill>
        <p:spPr>
          <a:xfrm>
            <a:off x="9525381" y="8769748"/>
            <a:ext cx="5109743" cy="1384481"/>
          </a:xfrm>
          <a:prstGeom prst="rect">
            <a:avLst/>
          </a:prstGeom>
        </p:spPr>
      </p:pic>
    </p:spTree>
    <p:extLst>
      <p:ext uri="{BB962C8B-B14F-4D97-AF65-F5344CB8AC3E}">
        <p14:creationId xmlns:p14="http://schemas.microsoft.com/office/powerpoint/2010/main" val="1687097853"/>
      </p:ext>
    </p:extLst>
  </p:cSld>
  <p:clrMapOvr>
    <a:masterClrMapping/>
  </p:clrMapOvr>
  <mc:AlternateContent xmlns:mc="http://schemas.openxmlformats.org/markup-compatibility/2006" xmlns:p14="http://schemas.microsoft.com/office/powerpoint/2010/main">
    <mc:Choice Requires="p14">
      <p:transition spd="slow" p14:dur="2000" advTm="22842"/>
    </mc:Choice>
    <mc:Fallback xmlns="">
      <p:transition spd="slow" advTm="2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3F44-316E-9427-B683-061F85318394}"/>
              </a:ext>
            </a:extLst>
          </p:cNvPr>
          <p:cNvSpPr>
            <a:spLocks noGrp="1"/>
          </p:cNvSpPr>
          <p:nvPr>
            <p:ph type="title"/>
          </p:nvPr>
        </p:nvSpPr>
        <p:spPr/>
        <p:txBody>
          <a:bodyPr/>
          <a:lstStyle/>
          <a:p>
            <a:r>
              <a:rPr lang="en-IE" b="1" dirty="0">
                <a:solidFill>
                  <a:srgbClr val="000000"/>
                </a:solidFill>
                <a:effectLst/>
                <a:latin typeface="arial" panose="020B0604020202020204" pitchFamily="34" charset="0"/>
              </a:rPr>
              <a:t>From a tree, a 'miracle' called Aspirin</a:t>
            </a:r>
            <a:br>
              <a:rPr lang="en-IE" b="1" dirty="0">
                <a:solidFill>
                  <a:srgbClr val="000000"/>
                </a:solidFill>
                <a:effectLst/>
                <a:latin typeface="arial" panose="020B0604020202020204" pitchFamily="34" charset="0"/>
              </a:rPr>
            </a:br>
            <a:endParaRPr lang="en-IE" dirty="0"/>
          </a:p>
        </p:txBody>
      </p:sp>
      <p:sp>
        <p:nvSpPr>
          <p:cNvPr id="3" name="Content Placeholder 2">
            <a:extLst>
              <a:ext uri="{FF2B5EF4-FFF2-40B4-BE49-F238E27FC236}">
                <a16:creationId xmlns:a16="http://schemas.microsoft.com/office/drawing/2014/main" id="{C0D01FEB-39A1-1DD3-8858-3ED63DE894DC}"/>
              </a:ext>
            </a:extLst>
          </p:cNvPr>
          <p:cNvSpPr>
            <a:spLocks noGrp="1"/>
          </p:cNvSpPr>
          <p:nvPr>
            <p:ph idx="1"/>
          </p:nvPr>
        </p:nvSpPr>
        <p:spPr>
          <a:xfrm>
            <a:off x="948360" y="1874134"/>
            <a:ext cx="9130822" cy="6704082"/>
          </a:xfrm>
        </p:spPr>
        <p:txBody>
          <a:bodyPr/>
          <a:lstStyle/>
          <a:p>
            <a:r>
              <a:rPr lang="en-IE" sz="2400" b="1" dirty="0">
                <a:latin typeface="Verdana" panose="020B0604030504040204" pitchFamily="34" charset="0"/>
                <a:ea typeface="Verdana" panose="020B0604030504040204" pitchFamily="34" charset="0"/>
              </a:rPr>
              <a:t>Informing Decisions</a:t>
            </a:r>
            <a:r>
              <a:rPr lang="en-IE" dirty="0"/>
              <a:t>.</a:t>
            </a:r>
          </a:p>
          <a:p>
            <a:endParaRPr lang="en-IE" dirty="0"/>
          </a:p>
          <a:p>
            <a:r>
              <a:rPr lang="en-IE" sz="2400" b="0" i="0" dirty="0">
                <a:solidFill>
                  <a:srgbClr val="000000"/>
                </a:solidFill>
                <a:effectLst/>
                <a:latin typeface="+mj-lt"/>
              </a:rPr>
              <a:t>If you take aspirin, you've got a pain reliever, heart attack preventer and possible cancer preventer rolled into one tablet. You might think that whoever invented aspirin is a genius, but the truth is humans have been taking its natural equivalent for thousands </a:t>
            </a:r>
            <a:r>
              <a:rPr lang="en-IE" sz="2400" b="0" i="0">
                <a:solidFill>
                  <a:srgbClr val="000000"/>
                </a:solidFill>
                <a:effectLst/>
                <a:latin typeface="+mj-lt"/>
              </a:rPr>
              <a:t>of years.</a:t>
            </a:r>
            <a:endParaRPr lang="en-IE" sz="2400" b="0" i="0" dirty="0">
              <a:solidFill>
                <a:srgbClr val="000000"/>
              </a:solidFill>
              <a:effectLst/>
              <a:latin typeface="+mj-lt"/>
            </a:endParaRPr>
          </a:p>
          <a:p>
            <a:endParaRPr lang="en-IE" sz="2400" dirty="0">
              <a:solidFill>
                <a:srgbClr val="000000"/>
              </a:solidFill>
              <a:latin typeface="+mj-lt"/>
            </a:endParaRPr>
          </a:p>
          <a:p>
            <a:r>
              <a:rPr lang="en-IE" sz="2400" dirty="0">
                <a:solidFill>
                  <a:srgbClr val="000000"/>
                </a:solidFill>
                <a:latin typeface="+mj-lt"/>
              </a:rPr>
              <a:t>The </a:t>
            </a:r>
            <a:r>
              <a:rPr lang="en-IE" sz="2400" b="0" i="0" dirty="0">
                <a:solidFill>
                  <a:srgbClr val="000000"/>
                </a:solidFill>
                <a:effectLst/>
                <a:latin typeface="+mj-lt"/>
                <a:hlinkClick r:id="rId5"/>
              </a:rPr>
              <a:t>article</a:t>
            </a:r>
            <a:r>
              <a:rPr lang="en-IE" sz="2400" b="0" i="0" dirty="0">
                <a:solidFill>
                  <a:srgbClr val="000000"/>
                </a:solidFill>
                <a:effectLst/>
                <a:latin typeface="+mj-lt"/>
              </a:rPr>
              <a:t> looks at </a:t>
            </a:r>
            <a:r>
              <a:rPr lang="en-IE" sz="2400" dirty="0">
                <a:solidFill>
                  <a:srgbClr val="000000"/>
                </a:solidFill>
                <a:latin typeface="+mj-lt"/>
              </a:rPr>
              <a:t>A</a:t>
            </a:r>
            <a:r>
              <a:rPr lang="en-IE" sz="2400" b="0" i="0" dirty="0">
                <a:solidFill>
                  <a:srgbClr val="000000"/>
                </a:solidFill>
                <a:effectLst/>
                <a:latin typeface="+mj-lt"/>
              </a:rPr>
              <a:t>spiri</a:t>
            </a:r>
            <a:r>
              <a:rPr lang="en-IE" sz="2400" dirty="0">
                <a:solidFill>
                  <a:srgbClr val="000000"/>
                </a:solidFill>
                <a:latin typeface="+mj-lt"/>
              </a:rPr>
              <a:t>n from the writings of Hippocrates  to modern day research.</a:t>
            </a:r>
            <a:endParaRPr lang="en-IE" sz="2400" dirty="0"/>
          </a:p>
        </p:txBody>
      </p:sp>
      <p:pic>
        <p:nvPicPr>
          <p:cNvPr id="5" name="Picture 4">
            <a:extLst>
              <a:ext uri="{FF2B5EF4-FFF2-40B4-BE49-F238E27FC236}">
                <a16:creationId xmlns:a16="http://schemas.microsoft.com/office/drawing/2014/main" id="{E7D2B8C4-6D85-287F-4D82-BD4D6FB8920F}"/>
              </a:ext>
            </a:extLst>
          </p:cNvPr>
          <p:cNvPicPr>
            <a:picLocks noChangeAspect="1"/>
          </p:cNvPicPr>
          <p:nvPr/>
        </p:nvPicPr>
        <p:blipFill>
          <a:blip r:embed="rId6"/>
          <a:stretch>
            <a:fillRect/>
          </a:stretch>
        </p:blipFill>
        <p:spPr>
          <a:xfrm>
            <a:off x="10332212" y="2832410"/>
            <a:ext cx="4766540" cy="5352584"/>
          </a:xfrm>
          <a:prstGeom prst="rect">
            <a:avLst/>
          </a:prstGeom>
        </p:spPr>
      </p:pic>
      <p:pic>
        <p:nvPicPr>
          <p:cNvPr id="84" name="Audio 83">
            <a:hlinkClick r:id="" action="ppaction://media"/>
            <a:extLst>
              <a:ext uri="{FF2B5EF4-FFF2-40B4-BE49-F238E27FC236}">
                <a16:creationId xmlns:a16="http://schemas.microsoft.com/office/drawing/2014/main" id="{5A73C1EC-0100-E54C-66A4-59074BABB5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432088" y="9332913"/>
            <a:ext cx="609600" cy="609600"/>
          </a:xfrm>
          <a:prstGeom prst="rect">
            <a:avLst/>
          </a:prstGeom>
        </p:spPr>
      </p:pic>
      <p:pic>
        <p:nvPicPr>
          <p:cNvPr id="6" name="Picture 3" descr="A picture containing text&#10;&#10;Description automatically generated">
            <a:extLst>
              <a:ext uri="{FF2B5EF4-FFF2-40B4-BE49-F238E27FC236}">
                <a16:creationId xmlns:a16="http://schemas.microsoft.com/office/drawing/2014/main" id="{0A6E9DBD-3855-DA8B-1B8E-A05BEE7FA15A}"/>
              </a:ext>
            </a:extLst>
          </p:cNvPr>
          <p:cNvPicPr>
            <a:picLocks noChangeAspect="1"/>
          </p:cNvPicPr>
          <p:nvPr/>
        </p:nvPicPr>
        <p:blipFill>
          <a:blip r:embed="rId8"/>
          <a:stretch>
            <a:fillRect/>
          </a:stretch>
        </p:blipFill>
        <p:spPr>
          <a:xfrm>
            <a:off x="6181679" y="8965005"/>
            <a:ext cx="4470519" cy="1185456"/>
          </a:xfrm>
          <a:prstGeom prst="rect">
            <a:avLst/>
          </a:prstGeom>
        </p:spPr>
      </p:pic>
      <p:pic>
        <p:nvPicPr>
          <p:cNvPr id="10" name="Picture 9" descr="Graphical user interface, text, email&#10;&#10;Description automatically generated">
            <a:extLst>
              <a:ext uri="{FF2B5EF4-FFF2-40B4-BE49-F238E27FC236}">
                <a16:creationId xmlns:a16="http://schemas.microsoft.com/office/drawing/2014/main" id="{6B60EF43-3EF4-8FB4-9A94-92747765E136}"/>
              </a:ext>
            </a:extLst>
          </p:cNvPr>
          <p:cNvPicPr>
            <a:picLocks noChangeAspect="1"/>
          </p:cNvPicPr>
          <p:nvPr/>
        </p:nvPicPr>
        <p:blipFill>
          <a:blip r:embed="rId9"/>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507154163"/>
      </p:ext>
    </p:extLst>
  </p:cSld>
  <p:clrMapOvr>
    <a:masterClrMapping/>
  </p:clrMapOvr>
  <mc:AlternateContent xmlns:mc="http://schemas.openxmlformats.org/markup-compatibility/2006" xmlns:p14="http://schemas.microsoft.com/office/powerpoint/2010/main">
    <mc:Choice Requires="p14">
      <p:transition spd="slow" p14:dur="2000" advTm="43089"/>
    </mc:Choice>
    <mc:Fallback xmlns="">
      <p:transition spd="slow" advTm="4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3200" dirty="0">
                <a:ea typeface="+mn-ea"/>
                <a:cs typeface="+mn-cs"/>
              </a:rPr>
              <a:t>Bibliography</a:t>
            </a:r>
            <a:br>
              <a:rPr lang="en-US" sz="3200" dirty="0">
                <a:solidFill>
                  <a:prstClr val="black"/>
                </a:solidFill>
                <a:ea typeface="+mn-ea"/>
                <a:cs typeface="+mn-cs"/>
              </a:rPr>
            </a:br>
            <a:endParaRPr lang="en-IE" sz="3200" dirty="0"/>
          </a:p>
        </p:txBody>
      </p:sp>
      <p:sp>
        <p:nvSpPr>
          <p:cNvPr id="3" name="Content Placeholder 2"/>
          <p:cNvSpPr>
            <a:spLocks noGrp="1"/>
          </p:cNvSpPr>
          <p:nvPr>
            <p:ph idx="1"/>
          </p:nvPr>
        </p:nvSpPr>
        <p:spPr/>
        <p:txBody>
          <a:bodyPr/>
          <a:lstStyle/>
          <a:p>
            <a:pPr marL="0" lvl="0" indent="0">
              <a:buNone/>
            </a:pPr>
            <a:r>
              <a:rPr lang="en-IE" sz="4000" b="1" dirty="0"/>
              <a:t>Saps.org.uk</a:t>
            </a:r>
          </a:p>
          <a:p>
            <a:pPr marL="0" lvl="0" indent="0">
              <a:buNone/>
            </a:pPr>
            <a:endParaRPr lang="en-IE" sz="4000" b="1" dirty="0"/>
          </a:p>
          <a:p>
            <a:pPr marL="0" lvl="0" indent="0">
              <a:buNone/>
            </a:pPr>
            <a:r>
              <a:rPr lang="en-IE" sz="2800" dirty="0"/>
              <a:t>Images:</a:t>
            </a:r>
          </a:p>
          <a:p>
            <a:pPr marL="0" lvl="0" indent="0">
              <a:buNone/>
            </a:pPr>
            <a:r>
              <a:rPr lang="en-IE" sz="2400" dirty="0">
                <a:hlinkClick r:id="rId2"/>
              </a:rPr>
              <a:t>Developing Ethical Thinking in STEM - </a:t>
            </a:r>
            <a:r>
              <a:rPr lang="en-IE" sz="2400" dirty="0" err="1">
                <a:hlinkClick r:id="rId2"/>
              </a:rPr>
              <a:t>TeachHUB</a:t>
            </a:r>
            <a:endParaRPr lang="en-IE" sz="2400" dirty="0"/>
          </a:p>
          <a:p>
            <a:pPr marL="0" lvl="0" indent="0">
              <a:buNone/>
            </a:pPr>
            <a:r>
              <a:rPr lang="en-IE" sz="2800" dirty="0"/>
              <a:t>https://ryanarciero.weebly.com/cooperative-teaching-strategies-blog/jigsaw-cooperative-learning-strategy</a:t>
            </a:r>
          </a:p>
          <a:p>
            <a:pPr marL="0" lvl="0" indent="0">
              <a:buNone/>
            </a:pPr>
            <a:r>
              <a:rPr lang="en-IE" sz="2800" dirty="0">
                <a:hlinkClick r:id="rId3"/>
              </a:rPr>
              <a:t>https://grade9-unita-biodiversity-nixont.weebly.com/introduction.html</a:t>
            </a:r>
            <a:endParaRPr lang="en-IE" sz="2800" dirty="0"/>
          </a:p>
          <a:p>
            <a:pPr marL="0" lvl="0" indent="0">
              <a:buNone/>
            </a:pPr>
            <a:r>
              <a:rPr lang="en-IE" sz="2800" dirty="0">
                <a:hlinkClick r:id="rId4"/>
              </a:rPr>
              <a:t>https://www.yottavolt.com/biology/</a:t>
            </a:r>
            <a:endParaRPr lang="en-IE" sz="2800" dirty="0"/>
          </a:p>
          <a:p>
            <a:pPr marL="0" lvl="0" indent="0">
              <a:buNone/>
            </a:pPr>
            <a:r>
              <a:rPr lang="en-IE" sz="2800" dirty="0">
                <a:hlinkClick r:id="rId5"/>
              </a:rPr>
              <a:t>https://fineartamerica.com/featured/3-burdock-burs-photo-researchers.html</a:t>
            </a:r>
            <a:endParaRPr lang="en-IE" sz="2800" dirty="0"/>
          </a:p>
          <a:p>
            <a:pPr marL="0" lvl="0" indent="0">
              <a:buNone/>
            </a:pPr>
            <a:r>
              <a:rPr lang="en-IE" sz="2800" dirty="0">
                <a:hlinkClick r:id="rId6"/>
              </a:rPr>
              <a:t>https://www.plasticmetall.com/pm-hook-loop-tape-velcro-fastener-detachable-mounting-systems.html</a:t>
            </a:r>
            <a:endParaRPr lang="en-IE" sz="2800" dirty="0"/>
          </a:p>
          <a:p>
            <a:pPr marL="0" lvl="0" indent="0">
              <a:buNone/>
            </a:pPr>
            <a:r>
              <a:rPr lang="en-IE" sz="2800" dirty="0">
                <a:hlinkClick r:id="rId7"/>
              </a:rPr>
              <a:t>https://www.britannica.com/event/Lindbergh-baby-kidnapping</a:t>
            </a:r>
            <a:endParaRPr lang="en-IE" sz="2800" dirty="0"/>
          </a:p>
          <a:p>
            <a:pPr marL="0" lvl="0" indent="0">
              <a:buNone/>
            </a:pPr>
            <a:r>
              <a:rPr lang="en-IE" sz="2400" dirty="0">
                <a:latin typeface="+mj-lt"/>
                <a:hlinkClick r:id="rId8"/>
              </a:rPr>
              <a:t>From a tree, a 'miracle' called aspirin - CNN.com</a:t>
            </a:r>
            <a:endParaRPr lang="en-IE" sz="2400" dirty="0">
              <a:latin typeface="+mj-lt"/>
            </a:endParaRPr>
          </a:p>
          <a:p>
            <a:pPr marL="0" lvl="0" indent="0">
              <a:buNone/>
            </a:pPr>
            <a:r>
              <a:rPr lang="en-IE" sz="2400" b="0" i="0" dirty="0">
                <a:solidFill>
                  <a:srgbClr val="000000"/>
                </a:solidFill>
                <a:effectLst/>
                <a:latin typeface="+mj-lt"/>
              </a:rPr>
              <a:t>.</a:t>
            </a:r>
            <a:endParaRPr lang="en-IE" sz="2400" dirty="0">
              <a:latin typeface="+mj-lt"/>
            </a:endParaRPr>
          </a:p>
          <a:p>
            <a:pPr marL="0" lvl="0" indent="0">
              <a:buNone/>
            </a:pPr>
            <a:endParaRPr lang="en-IE" sz="2800" dirty="0"/>
          </a:p>
          <a:p>
            <a:pPr marL="0" lvl="0" indent="0">
              <a:buNone/>
            </a:pPr>
            <a:endParaRPr lang="en-IE" sz="2800" dirty="0"/>
          </a:p>
          <a:p>
            <a:pPr marL="0" lvl="0" indent="0">
              <a:buNone/>
            </a:pPr>
            <a:endParaRPr lang="en-IE" sz="28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9"/>
          <a:stretch>
            <a:fillRect/>
          </a:stretch>
        </p:blipFill>
        <p:spPr>
          <a:xfrm>
            <a:off x="11922231" y="8578216"/>
            <a:ext cx="4330824" cy="1580197"/>
          </a:xfrm>
          <a:prstGeom prst="rect">
            <a:avLst/>
          </a:prstGeom>
        </p:spPr>
      </p:pic>
      <p:pic>
        <p:nvPicPr>
          <p:cNvPr id="6" name="Picture 3" descr="A picture containing text&#10;&#10;Description automatically generated">
            <a:extLst>
              <a:ext uri="{FF2B5EF4-FFF2-40B4-BE49-F238E27FC236}">
                <a16:creationId xmlns:a16="http://schemas.microsoft.com/office/drawing/2014/main" id="{11B56197-D51C-EF68-F340-E0CF0657E967}"/>
              </a:ext>
            </a:extLst>
          </p:cNvPr>
          <p:cNvPicPr>
            <a:picLocks noChangeAspect="1"/>
          </p:cNvPicPr>
          <p:nvPr/>
        </p:nvPicPr>
        <p:blipFill>
          <a:blip r:embed="rId10"/>
          <a:stretch>
            <a:fillRect/>
          </a:stretch>
        </p:blipFill>
        <p:spPr>
          <a:xfrm>
            <a:off x="6181679" y="8965005"/>
            <a:ext cx="4470519" cy="1185456"/>
          </a:xfrm>
          <a:prstGeom prst="rect">
            <a:avLst/>
          </a:prstGeom>
        </p:spPr>
      </p:pic>
    </p:spTree>
    <p:extLst>
      <p:ext uri="{BB962C8B-B14F-4D97-AF65-F5344CB8AC3E}">
        <p14:creationId xmlns:p14="http://schemas.microsoft.com/office/powerpoint/2010/main" val="1238428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59" y="487588"/>
            <a:ext cx="16257588" cy="9144893"/>
          </a:xfrm>
          <a:prstGeom prst="rect">
            <a:avLst/>
          </a:prstGeom>
        </p:spPr>
      </p:pic>
      <p:sp>
        <p:nvSpPr>
          <p:cNvPr id="2" name="Title 1"/>
          <p:cNvSpPr>
            <a:spLocks noGrp="1"/>
          </p:cNvSpPr>
          <p:nvPr>
            <p:ph type="title"/>
          </p:nvPr>
        </p:nvSpPr>
        <p:spPr>
          <a:xfrm>
            <a:off x="1117710" y="472613"/>
            <a:ext cx="14022169" cy="1767590"/>
          </a:xfrm>
        </p:spPr>
        <p:txBody>
          <a:bodyPr/>
          <a:lstStyle/>
          <a:p>
            <a:pPr algn="ctr"/>
            <a:r>
              <a:rPr lang="en-IE" b="1"/>
              <a:t>Contact Details</a:t>
            </a:r>
          </a:p>
        </p:txBody>
      </p:sp>
      <p:sp>
        <p:nvSpPr>
          <p:cNvPr id="3" name="Content Placeholder 2"/>
          <p:cNvSpPr>
            <a:spLocks noGrp="1"/>
          </p:cNvSpPr>
          <p:nvPr>
            <p:ph idx="1"/>
          </p:nvPr>
        </p:nvSpPr>
        <p:spPr>
          <a:xfrm>
            <a:off x="1117710" y="2503161"/>
            <a:ext cx="14022169" cy="5802351"/>
          </a:xfrm>
        </p:spPr>
        <p:txBody>
          <a:bodyPr vert="horz" lIns="121932" tIns="60966" rIns="121932" bIns="60966" rtlCol="0" anchor="t">
            <a:normAutofit fontScale="92500" lnSpcReduction="20000"/>
          </a:bodyPr>
          <a:lstStyle/>
          <a:p>
            <a:pPr marL="0" indent="0" algn="ctr">
              <a:buNone/>
            </a:pPr>
            <a:endParaRPr lang="en-IE" sz="4321" b="1"/>
          </a:p>
          <a:p>
            <a:pPr marL="0" indent="0" algn="ctr">
              <a:buNone/>
            </a:pPr>
            <a:r>
              <a:rPr lang="en-IE" sz="4267" b="1" dirty="0"/>
              <a:t>Register for on-line CPD resources: </a:t>
            </a:r>
            <a:r>
              <a:rPr lang="en-IE" sz="4267" b="1" dirty="0">
                <a:hlinkClick r:id="rId3"/>
              </a:rPr>
              <a:t>https://epistem.ie</a:t>
            </a:r>
            <a:endParaRPr lang="en-IE" sz="4267" b="1" dirty="0"/>
          </a:p>
          <a:p>
            <a:pPr marL="0" indent="0" algn="ctr">
              <a:buNone/>
            </a:pPr>
            <a:r>
              <a:rPr lang="en-IE" sz="4267" b="1" dirty="0">
                <a:cs typeface="Calibri"/>
              </a:rPr>
              <a:t>EPI</a:t>
            </a:r>
            <a:r>
              <a:rPr lang="en-IE" sz="4267" b="1" dirty="0">
                <a:latin typeface="DengXian"/>
                <a:ea typeface="DengXian"/>
                <a:cs typeface="Calibri"/>
              </a:rPr>
              <a:t>•</a:t>
            </a:r>
            <a:r>
              <a:rPr lang="en-IE" sz="4267" b="1" dirty="0">
                <a:cs typeface="Calibri"/>
              </a:rPr>
              <a:t>STEM project: </a:t>
            </a:r>
            <a:r>
              <a:rPr lang="en-IE" sz="4267" b="1" dirty="0">
                <a:cs typeface="Calibri"/>
                <a:hlinkClick r:id="rId4"/>
              </a:rPr>
              <a:t>Resources</a:t>
            </a:r>
            <a:endParaRPr lang="en-IE" sz="4267" b="1" dirty="0">
              <a:cs typeface="Calibri"/>
            </a:endParaRPr>
          </a:p>
          <a:p>
            <a:pPr marL="0" indent="0" algn="ctr">
              <a:buNone/>
            </a:pPr>
            <a:r>
              <a:rPr lang="en-IE" sz="4267" b="1" dirty="0">
                <a:cs typeface="Calibri"/>
              </a:rPr>
              <a:t>Contact: </a:t>
            </a:r>
            <a:r>
              <a:rPr lang="en-IE" sz="4267" dirty="0">
                <a:cs typeface="Calibri"/>
              </a:rPr>
              <a:t>Helen Fitzgerald, Senior Executive Administrator</a:t>
            </a:r>
          </a:p>
          <a:p>
            <a:pPr marL="0" indent="0" algn="ctr">
              <a:buNone/>
            </a:pPr>
            <a:r>
              <a:rPr lang="en-IE" sz="4267" b="1" dirty="0"/>
              <a:t>Email: </a:t>
            </a:r>
            <a:r>
              <a:rPr lang="en-IE" sz="4267" b="1" dirty="0">
                <a:hlinkClick r:id="rId5"/>
              </a:rPr>
              <a:t>helen.fitzgerald@ul.ie</a:t>
            </a:r>
            <a:endParaRPr lang="en-IE" sz="4267" b="1" dirty="0"/>
          </a:p>
          <a:p>
            <a:pPr marL="0" indent="0" algn="ctr">
              <a:buNone/>
            </a:pPr>
            <a:endParaRPr lang="en-IE" sz="4321" b="1"/>
          </a:p>
          <a:p>
            <a:pPr marL="0" indent="0" algn="ctr">
              <a:buNone/>
            </a:pPr>
            <a:r>
              <a:rPr lang="en-IE" sz="2267" b="1" dirty="0"/>
              <a:t>This on-line CPD project [HEA funded] is an initiative with EPI</a:t>
            </a:r>
            <a:r>
              <a:rPr lang="en-IE" sz="2267" b="1" dirty="0">
                <a:latin typeface="DengXian"/>
                <a:ea typeface="DengXian"/>
              </a:rPr>
              <a:t>•STEM for science and mathematics secondary teachers in Ireland. The research-led development team include:</a:t>
            </a:r>
          </a:p>
          <a:p>
            <a:pPr marL="0" indent="0" algn="ctr">
              <a:buNone/>
            </a:pPr>
            <a:r>
              <a:rPr lang="en-IE" sz="2534" b="1" dirty="0">
                <a:latin typeface="DengXian"/>
                <a:ea typeface="DengXian"/>
              </a:rPr>
              <a:t>Geraldine Mooney </a:t>
            </a:r>
            <a:r>
              <a:rPr lang="en-IE" sz="2534" b="1" dirty="0" err="1">
                <a:latin typeface="DengXian"/>
                <a:ea typeface="DengXian"/>
              </a:rPr>
              <a:t>Simmie</a:t>
            </a:r>
            <a:r>
              <a:rPr lang="en-IE" sz="2534" b="1" dirty="0">
                <a:latin typeface="DengXian"/>
                <a:ea typeface="DengXian"/>
              </a:rPr>
              <a:t>, Niamh O’Meara, Merrilyn Goos, Stephen Comiskey, Ciara Lane, Tracey O’Connell, Vo Van De, Tara E. Ryan, Martina Scully, Jack Nealon, Daniel Casey, Keith Kennedy, Annette Forster, </a:t>
            </a:r>
            <a:r>
              <a:rPr lang="en-IE" sz="2534" b="1" dirty="0" err="1">
                <a:latin typeface="DengXian"/>
                <a:ea typeface="DengXian"/>
              </a:rPr>
              <a:t>Céren</a:t>
            </a:r>
            <a:r>
              <a:rPr lang="en-IE" sz="2534" b="1" dirty="0">
                <a:latin typeface="DengXian"/>
                <a:ea typeface="DengXian"/>
              </a:rPr>
              <a:t> O’Connell, Martha Cosgrave, Martina Ryan, Veronica Ryan, Gemma </a:t>
            </a:r>
            <a:r>
              <a:rPr lang="en-IE" sz="2534" b="1">
                <a:latin typeface="DengXian"/>
                <a:ea typeface="DengXian"/>
              </a:rPr>
              <a:t>Henstock,.</a:t>
            </a:r>
            <a:endParaRPr lang="en-IE" sz="2534" b="1" dirty="0"/>
          </a:p>
          <a:p>
            <a:pPr marL="0" indent="0" algn="ctr">
              <a:buNone/>
            </a:pPr>
            <a:endParaRPr lang="en-IE" sz="4267" b="1" dirty="0">
              <a:cs typeface="Calibri"/>
            </a:endParaRPr>
          </a:p>
          <a:p>
            <a:pPr marL="0" indent="0" algn="ctr">
              <a:buNone/>
            </a:pPr>
            <a:endParaRPr lang="en-IE" sz="4321" b="1"/>
          </a:p>
          <a:p>
            <a:endParaRPr lang="en-IE" sz="36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13220446" y="8145507"/>
            <a:ext cx="3036006" cy="1509858"/>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5647967" y="8305512"/>
            <a:ext cx="4961655" cy="1346141"/>
          </a:xfrm>
          <a:prstGeom prst="rect">
            <a:avLst/>
          </a:prstGeom>
        </p:spPr>
      </p:pic>
    </p:spTree>
    <p:extLst>
      <p:ext uri="{BB962C8B-B14F-4D97-AF65-F5344CB8AC3E}">
        <p14:creationId xmlns:p14="http://schemas.microsoft.com/office/powerpoint/2010/main" val="280403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9F335E7-B009-7577-2BEE-B20DFCCAF70B}"/>
              </a:ext>
            </a:extLst>
          </p:cNvPr>
          <p:cNvSpPr>
            <a:spLocks noGrp="1"/>
          </p:cNvSpPr>
          <p:nvPr>
            <p:ph type="body" orient="vert" idx="1"/>
          </p:nvPr>
        </p:nvSpPr>
        <p:spPr>
          <a:xfrm>
            <a:off x="948359" y="1512006"/>
            <a:ext cx="12986302" cy="7066210"/>
          </a:xfrm>
        </p:spPr>
        <p:txBody>
          <a:bodyPr/>
          <a:lstStyle/>
          <a:p>
            <a:pPr marL="0" indent="0">
              <a:buNone/>
            </a:pPr>
            <a:endParaRPr lang="en-IE" dirty="0"/>
          </a:p>
        </p:txBody>
      </p:sp>
      <p:pic>
        <p:nvPicPr>
          <p:cNvPr id="5" name="Picture 4">
            <a:extLst>
              <a:ext uri="{FF2B5EF4-FFF2-40B4-BE49-F238E27FC236}">
                <a16:creationId xmlns:a16="http://schemas.microsoft.com/office/drawing/2014/main" id="{7BBD3A08-6D71-6536-6CF4-80BC9B8DF13D}"/>
              </a:ext>
            </a:extLst>
          </p:cNvPr>
          <p:cNvPicPr>
            <a:picLocks noChangeAspect="1"/>
          </p:cNvPicPr>
          <p:nvPr/>
        </p:nvPicPr>
        <p:blipFill>
          <a:blip r:embed="rId5"/>
          <a:stretch>
            <a:fillRect/>
          </a:stretch>
        </p:blipFill>
        <p:spPr>
          <a:xfrm>
            <a:off x="706912" y="1557666"/>
            <a:ext cx="13324542" cy="7029696"/>
          </a:xfrm>
          <a:prstGeom prst="rect">
            <a:avLst/>
          </a:prstGeom>
        </p:spPr>
      </p:pic>
      <p:pic>
        <p:nvPicPr>
          <p:cNvPr id="48" name="Audio 47">
            <a:hlinkClick r:id="" action="ppaction://media"/>
            <a:extLst>
              <a:ext uri="{FF2B5EF4-FFF2-40B4-BE49-F238E27FC236}">
                <a16:creationId xmlns:a16="http://schemas.microsoft.com/office/drawing/2014/main" id="{7643BD16-E0FB-0A57-E36B-10F5B96DD8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32088" y="9332913"/>
            <a:ext cx="609600" cy="609600"/>
          </a:xfrm>
          <a:prstGeom prst="rect">
            <a:avLst/>
          </a:prstGeom>
        </p:spPr>
      </p:pic>
      <p:pic>
        <p:nvPicPr>
          <p:cNvPr id="2" name="Picture 3" descr="A picture containing text&#10;&#10;Description automatically generated">
            <a:extLst>
              <a:ext uri="{FF2B5EF4-FFF2-40B4-BE49-F238E27FC236}">
                <a16:creationId xmlns:a16="http://schemas.microsoft.com/office/drawing/2014/main" id="{81E5E5EA-58A3-4E3E-55A3-CB002C65B3A2}"/>
              </a:ext>
            </a:extLst>
          </p:cNvPr>
          <p:cNvPicPr>
            <a:picLocks noChangeAspect="1"/>
          </p:cNvPicPr>
          <p:nvPr/>
        </p:nvPicPr>
        <p:blipFill>
          <a:blip r:embed="rId7"/>
          <a:stretch>
            <a:fillRect/>
          </a:stretch>
        </p:blipFill>
        <p:spPr>
          <a:xfrm>
            <a:off x="6181679" y="8965005"/>
            <a:ext cx="4470519" cy="1185456"/>
          </a:xfrm>
          <a:prstGeom prst="rect">
            <a:avLst/>
          </a:prstGeom>
        </p:spPr>
      </p:pic>
      <p:pic>
        <p:nvPicPr>
          <p:cNvPr id="6" name="Picture 5" descr="Graphical user interface, text, email&#10;&#10;Description automatically generated">
            <a:extLst>
              <a:ext uri="{FF2B5EF4-FFF2-40B4-BE49-F238E27FC236}">
                <a16:creationId xmlns:a16="http://schemas.microsoft.com/office/drawing/2014/main" id="{506301E4-6AFA-5B9D-A5B2-DDB30FD05F81}"/>
              </a:ext>
            </a:extLst>
          </p:cNvPr>
          <p:cNvPicPr>
            <a:picLocks noChangeAspect="1"/>
          </p:cNvPicPr>
          <p:nvPr/>
        </p:nvPicPr>
        <p:blipFill>
          <a:blip r:embed="rId8"/>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2144717731"/>
      </p:ext>
    </p:extLst>
  </p:cSld>
  <p:clrMapOvr>
    <a:masterClrMapping/>
  </p:clrMapOvr>
  <mc:AlternateContent xmlns:mc="http://schemas.openxmlformats.org/markup-compatibility/2006" xmlns:p14="http://schemas.microsoft.com/office/powerpoint/2010/main">
    <mc:Choice Requires="p14">
      <p:transition spd="slow" p14:dur="2000" advTm="37183"/>
    </mc:Choice>
    <mc:Fallback xmlns="">
      <p:transition spd="slow" advTm="37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8D13-4F68-8D4E-D1B0-1D7EEA91F4B4}"/>
              </a:ext>
            </a:extLst>
          </p:cNvPr>
          <p:cNvSpPr>
            <a:spLocks noGrp="1"/>
          </p:cNvSpPr>
          <p:nvPr>
            <p:ph type="title"/>
          </p:nvPr>
        </p:nvSpPr>
        <p:spPr/>
        <p:txBody>
          <a:bodyPr/>
          <a:lstStyle/>
          <a:p>
            <a:r>
              <a:rPr lang="en-IE" dirty="0"/>
              <a:t>Teaching Strategies</a:t>
            </a:r>
          </a:p>
        </p:txBody>
      </p:sp>
      <p:sp>
        <p:nvSpPr>
          <p:cNvPr id="3" name="Content Placeholder 2">
            <a:extLst>
              <a:ext uri="{FF2B5EF4-FFF2-40B4-BE49-F238E27FC236}">
                <a16:creationId xmlns:a16="http://schemas.microsoft.com/office/drawing/2014/main" id="{33035165-F611-3713-2EC3-DE8A7465654F}"/>
              </a:ext>
            </a:extLst>
          </p:cNvPr>
          <p:cNvSpPr>
            <a:spLocks noGrp="1"/>
          </p:cNvSpPr>
          <p:nvPr>
            <p:ph idx="1"/>
          </p:nvPr>
        </p:nvSpPr>
        <p:spPr>
          <a:xfrm>
            <a:off x="368497" y="1727165"/>
            <a:ext cx="9556090" cy="6704082"/>
          </a:xfrm>
        </p:spPr>
        <p:txBody>
          <a:bodyPr/>
          <a:lstStyle/>
          <a:p>
            <a:r>
              <a:rPr lang="en-IE" sz="3200" dirty="0"/>
              <a:t>There are great opportunities to involve students in </a:t>
            </a:r>
            <a:r>
              <a:rPr lang="en-IE" sz="3200" dirty="0">
                <a:hlinkClick r:id="rId5"/>
              </a:rPr>
              <a:t>ethical</a:t>
            </a:r>
            <a:r>
              <a:rPr lang="en-IE" sz="3200" dirty="0"/>
              <a:t> thinking and in aiding their </a:t>
            </a:r>
            <a:r>
              <a:rPr lang="en-IE" sz="3200" dirty="0">
                <a:hlinkClick r:id="rId6"/>
              </a:rPr>
              <a:t>social and emotional learning  </a:t>
            </a:r>
            <a:r>
              <a:rPr lang="en-IE" sz="3200" dirty="0"/>
              <a:t>through responsible decision making, incorporating real world examples, encouraging </a:t>
            </a:r>
            <a:r>
              <a:rPr lang="en-IE" sz="3200" dirty="0">
                <a:hlinkClick r:id="rId7"/>
              </a:rPr>
              <a:t>student choice</a:t>
            </a:r>
            <a:r>
              <a:rPr lang="en-IE" sz="3200" dirty="0"/>
              <a:t> and providing opportunities for developing creativity and </a:t>
            </a:r>
            <a:r>
              <a:rPr lang="en-IE" sz="3200" dirty="0">
                <a:hlinkClick r:id="rId8"/>
              </a:rPr>
              <a:t>collaborative peer </a:t>
            </a:r>
            <a:r>
              <a:rPr lang="en-IE" sz="3200" dirty="0"/>
              <a:t>teams.</a:t>
            </a:r>
          </a:p>
          <a:p>
            <a:r>
              <a:rPr lang="en-IE" sz="3200" dirty="0"/>
              <a:t> </a:t>
            </a:r>
            <a:r>
              <a:rPr lang="en-IE" sz="3200" dirty="0">
                <a:hlinkClick r:id="rId9"/>
              </a:rPr>
              <a:t>Article on ethical thinking in STEM .Click here</a:t>
            </a:r>
            <a:endParaRPr lang="en-IE" sz="3200" dirty="0"/>
          </a:p>
          <a:p>
            <a:r>
              <a:rPr lang="en-IE" sz="3200" dirty="0"/>
              <a:t>A variety of teaching methods can be used with these resources for example. </a:t>
            </a:r>
          </a:p>
          <a:p>
            <a:r>
              <a:rPr lang="en-IE" sz="3200" dirty="0"/>
              <a:t>The Jigsaw method. Support material </a:t>
            </a:r>
            <a:r>
              <a:rPr lang="en-IE" sz="3200" dirty="0">
                <a:hlinkClick r:id="rId10"/>
              </a:rPr>
              <a:t>here</a:t>
            </a:r>
            <a:endParaRPr lang="en-IE" sz="3200" dirty="0"/>
          </a:p>
          <a:p>
            <a:r>
              <a:rPr lang="en-IE" sz="3200" dirty="0">
                <a:solidFill>
                  <a:schemeClr val="tx1"/>
                </a:solidFill>
                <a:hlinkClick r:id="rId11" action="ppaction://hlinkfile">
                  <a:extLst>
                    <a:ext uri="{A12FA001-AC4F-418D-AE19-62706E023703}">
                      <ahyp:hlinkClr xmlns:ahyp="http://schemas.microsoft.com/office/drawing/2018/hyperlinkcolor" val="tx"/>
                    </a:ext>
                  </a:extLst>
                </a:hlinkClick>
              </a:rPr>
              <a:t>Students debate</a:t>
            </a:r>
            <a:r>
              <a:rPr lang="en-IE" sz="3200" dirty="0">
                <a:solidFill>
                  <a:srgbClr val="800080"/>
                </a:solidFill>
                <a:hlinkClick r:id="rId11" action="ppaction://hlinkfile">
                  <a:extLst>
                    <a:ext uri="{A12FA001-AC4F-418D-AE19-62706E023703}">
                      <ahyp:hlinkClr xmlns:ahyp="http://schemas.microsoft.com/office/drawing/2018/hyperlinkcolor" val="tx"/>
                    </a:ext>
                  </a:extLst>
                </a:hlinkClick>
              </a:rPr>
              <a:t>. Click here</a:t>
            </a:r>
            <a:r>
              <a:rPr lang="en-IE" sz="3200" dirty="0"/>
              <a:t>. </a:t>
            </a:r>
            <a:endParaRPr lang="en-IE" sz="4800" dirty="0"/>
          </a:p>
          <a:p>
            <a:endParaRPr lang="en-IE" dirty="0"/>
          </a:p>
          <a:p>
            <a:endParaRPr lang="en-IE" dirty="0"/>
          </a:p>
          <a:p>
            <a:endParaRPr lang="en-IE" dirty="0"/>
          </a:p>
          <a:p>
            <a:endParaRPr lang="en-IE" dirty="0"/>
          </a:p>
          <a:p>
            <a:endParaRPr lang="en-IE" dirty="0"/>
          </a:p>
        </p:txBody>
      </p:sp>
      <p:pic>
        <p:nvPicPr>
          <p:cNvPr id="5" name="Picture 4">
            <a:extLst>
              <a:ext uri="{FF2B5EF4-FFF2-40B4-BE49-F238E27FC236}">
                <a16:creationId xmlns:a16="http://schemas.microsoft.com/office/drawing/2014/main" id="{72B53EDD-3DE4-04CC-E2F1-EABA24873452}"/>
              </a:ext>
            </a:extLst>
          </p:cNvPr>
          <p:cNvPicPr>
            <a:picLocks noChangeAspect="1"/>
          </p:cNvPicPr>
          <p:nvPr/>
        </p:nvPicPr>
        <p:blipFill>
          <a:blip r:embed="rId12"/>
          <a:stretch>
            <a:fillRect/>
          </a:stretch>
        </p:blipFill>
        <p:spPr>
          <a:xfrm>
            <a:off x="10474660" y="2032530"/>
            <a:ext cx="5673599" cy="2452271"/>
          </a:xfrm>
          <a:prstGeom prst="rect">
            <a:avLst/>
          </a:prstGeom>
        </p:spPr>
      </p:pic>
      <p:pic>
        <p:nvPicPr>
          <p:cNvPr id="7" name="Picture 6">
            <a:extLst>
              <a:ext uri="{FF2B5EF4-FFF2-40B4-BE49-F238E27FC236}">
                <a16:creationId xmlns:a16="http://schemas.microsoft.com/office/drawing/2014/main" id="{D90ACADE-7AEC-35EC-4993-95541F76BF85}"/>
              </a:ext>
            </a:extLst>
          </p:cNvPr>
          <p:cNvPicPr>
            <a:picLocks noChangeAspect="1"/>
          </p:cNvPicPr>
          <p:nvPr/>
        </p:nvPicPr>
        <p:blipFill>
          <a:blip r:embed="rId13"/>
          <a:stretch>
            <a:fillRect/>
          </a:stretch>
        </p:blipFill>
        <p:spPr>
          <a:xfrm>
            <a:off x="9759689" y="4484801"/>
            <a:ext cx="3844799" cy="2197069"/>
          </a:xfrm>
          <a:prstGeom prst="rect">
            <a:avLst/>
          </a:prstGeom>
        </p:spPr>
      </p:pic>
      <p:pic>
        <p:nvPicPr>
          <p:cNvPr id="11" name="Picture 10">
            <a:extLst>
              <a:ext uri="{FF2B5EF4-FFF2-40B4-BE49-F238E27FC236}">
                <a16:creationId xmlns:a16="http://schemas.microsoft.com/office/drawing/2014/main" id="{0BCC9ED1-2A05-6BC5-6BD9-1871D32A7A99}"/>
              </a:ext>
            </a:extLst>
          </p:cNvPr>
          <p:cNvPicPr>
            <a:picLocks noChangeAspect="1"/>
          </p:cNvPicPr>
          <p:nvPr/>
        </p:nvPicPr>
        <p:blipFill>
          <a:blip r:embed="rId14"/>
          <a:stretch>
            <a:fillRect/>
          </a:stretch>
        </p:blipFill>
        <p:spPr>
          <a:xfrm>
            <a:off x="11915163" y="6681870"/>
            <a:ext cx="4233096" cy="2197069"/>
          </a:xfrm>
          <a:prstGeom prst="rect">
            <a:avLst/>
          </a:prstGeom>
        </p:spPr>
      </p:pic>
      <p:pic>
        <p:nvPicPr>
          <p:cNvPr id="38" name="Audio 37">
            <a:hlinkClick r:id="" action="ppaction://media"/>
            <a:extLst>
              <a:ext uri="{FF2B5EF4-FFF2-40B4-BE49-F238E27FC236}">
                <a16:creationId xmlns:a16="http://schemas.microsoft.com/office/drawing/2014/main" id="{54200DA1-5B4F-5FFB-961F-4D9BE1C7766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432088" y="9332913"/>
            <a:ext cx="609600" cy="609600"/>
          </a:xfrm>
          <a:prstGeom prst="rect">
            <a:avLst/>
          </a:prstGeom>
        </p:spPr>
      </p:pic>
      <p:pic>
        <p:nvPicPr>
          <p:cNvPr id="6" name="Picture 3" descr="A picture containing text&#10;&#10;Description automatically generated">
            <a:extLst>
              <a:ext uri="{FF2B5EF4-FFF2-40B4-BE49-F238E27FC236}">
                <a16:creationId xmlns:a16="http://schemas.microsoft.com/office/drawing/2014/main" id="{71430D06-5887-A63C-EDA6-780CFEA20663}"/>
              </a:ext>
            </a:extLst>
          </p:cNvPr>
          <p:cNvPicPr>
            <a:picLocks noChangeAspect="1"/>
          </p:cNvPicPr>
          <p:nvPr/>
        </p:nvPicPr>
        <p:blipFill>
          <a:blip r:embed="rId16"/>
          <a:stretch>
            <a:fillRect/>
          </a:stretch>
        </p:blipFill>
        <p:spPr>
          <a:xfrm>
            <a:off x="6181679" y="8965005"/>
            <a:ext cx="4470519" cy="1185456"/>
          </a:xfrm>
          <a:prstGeom prst="rect">
            <a:avLst/>
          </a:prstGeom>
        </p:spPr>
      </p:pic>
      <p:pic>
        <p:nvPicPr>
          <p:cNvPr id="9" name="Picture 8" descr="Graphical user interface, text, email&#10;&#10;Description automatically generated">
            <a:extLst>
              <a:ext uri="{FF2B5EF4-FFF2-40B4-BE49-F238E27FC236}">
                <a16:creationId xmlns:a16="http://schemas.microsoft.com/office/drawing/2014/main" id="{E4BAA2D7-CA9A-8601-67CE-BE9AF1301402}"/>
              </a:ext>
            </a:extLst>
          </p:cNvPr>
          <p:cNvPicPr>
            <a:picLocks noChangeAspect="1"/>
          </p:cNvPicPr>
          <p:nvPr/>
        </p:nvPicPr>
        <p:blipFill>
          <a:blip r:embed="rId17"/>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2664663156"/>
      </p:ext>
    </p:extLst>
  </p:cSld>
  <p:clrMapOvr>
    <a:masterClrMapping/>
  </p:clrMapOvr>
  <mc:AlternateContent xmlns:mc="http://schemas.openxmlformats.org/markup-compatibility/2006" xmlns:p14="http://schemas.microsoft.com/office/powerpoint/2010/main">
    <mc:Choice Requires="p14">
      <p:transition spd="slow" p14:dur="2000" advTm="33876"/>
    </mc:Choice>
    <mc:Fallback xmlns="">
      <p:transition spd="slow" advTm="3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FC02-5F45-0B76-94CE-162DFE0EB4B2}"/>
              </a:ext>
            </a:extLst>
          </p:cNvPr>
          <p:cNvSpPr>
            <a:spLocks noGrp="1"/>
          </p:cNvSpPr>
          <p:nvPr>
            <p:ph type="title"/>
          </p:nvPr>
        </p:nvSpPr>
        <p:spPr/>
        <p:txBody>
          <a:bodyPr/>
          <a:lstStyle/>
          <a:p>
            <a:r>
              <a:rPr lang="en-IE" dirty="0"/>
              <a:t>Why Study Biology? A framework</a:t>
            </a:r>
          </a:p>
        </p:txBody>
      </p:sp>
      <p:pic>
        <p:nvPicPr>
          <p:cNvPr id="18" name="Content Placeholder 17">
            <a:extLst>
              <a:ext uri="{FF2B5EF4-FFF2-40B4-BE49-F238E27FC236}">
                <a16:creationId xmlns:a16="http://schemas.microsoft.com/office/drawing/2014/main" id="{843681B9-371C-E964-8E74-6609E0887E00}"/>
              </a:ext>
            </a:extLst>
          </p:cNvPr>
          <p:cNvPicPr>
            <a:picLocks noGrp="1" noChangeAspect="1"/>
          </p:cNvPicPr>
          <p:nvPr>
            <p:ph idx="1"/>
          </p:nvPr>
        </p:nvPicPr>
        <p:blipFill>
          <a:blip r:embed="rId5"/>
          <a:stretch>
            <a:fillRect/>
          </a:stretch>
        </p:blipFill>
        <p:spPr>
          <a:xfrm>
            <a:off x="3546752" y="1512006"/>
            <a:ext cx="10611700" cy="7248536"/>
          </a:xfrm>
        </p:spPr>
      </p:pic>
      <p:sp>
        <p:nvSpPr>
          <p:cNvPr id="21" name="TextBox 20">
            <a:extLst>
              <a:ext uri="{FF2B5EF4-FFF2-40B4-BE49-F238E27FC236}">
                <a16:creationId xmlns:a16="http://schemas.microsoft.com/office/drawing/2014/main" id="{26ADB554-8593-5DB8-6A3E-EF75EA769504}"/>
              </a:ext>
            </a:extLst>
          </p:cNvPr>
          <p:cNvSpPr txBox="1"/>
          <p:nvPr/>
        </p:nvSpPr>
        <p:spPr>
          <a:xfrm>
            <a:off x="442451" y="4492916"/>
            <a:ext cx="2477729" cy="4401205"/>
          </a:xfrm>
          <a:prstGeom prst="rect">
            <a:avLst/>
          </a:prstGeom>
          <a:noFill/>
        </p:spPr>
        <p:txBody>
          <a:bodyPr wrap="square" rtlCol="0">
            <a:spAutoFit/>
          </a:bodyPr>
          <a:lstStyle/>
          <a:p>
            <a:r>
              <a:rPr lang="en-IE" dirty="0">
                <a:latin typeface="+mj-lt"/>
              </a:rPr>
              <a:t>This framework from saps.org.uk </a:t>
            </a:r>
            <a:r>
              <a:rPr lang="en-GB" dirty="0">
                <a:effectLst/>
                <a:latin typeface="+mj-lt"/>
                <a:ea typeface="Calibri" panose="020F0502020204030204" pitchFamily="34" charset="0"/>
                <a:cs typeface="Times New Roman" panose="02020603050405020304" pitchFamily="18" charset="0"/>
              </a:rPr>
              <a:t>provides a framework that teachers can use with students throughout biology courses so that the students can build up the skills to appreciate the importance of all that they are studying and not just the specific application contexts of a specification. Full article available </a:t>
            </a:r>
            <a:r>
              <a:rPr lang="en-IE" dirty="0">
                <a:solidFill>
                  <a:srgbClr val="002209"/>
                </a:solidFill>
                <a:latin typeface="open_sans"/>
                <a:hlinkClick r:id="rId6"/>
              </a:rPr>
              <a:t>here</a:t>
            </a:r>
            <a:endParaRPr lang="en-GB" dirty="0">
              <a:effectLst/>
              <a:latin typeface="+mj-lt"/>
              <a:ea typeface="Calibri" panose="020F0502020204030204" pitchFamily="34" charset="0"/>
              <a:cs typeface="Times New Roman" panose="02020603050405020304" pitchFamily="18" charset="0"/>
            </a:endParaRPr>
          </a:p>
          <a:p>
            <a:endParaRPr lang="en-IE" sz="2800" dirty="0"/>
          </a:p>
        </p:txBody>
      </p:sp>
      <p:pic>
        <p:nvPicPr>
          <p:cNvPr id="23" name="Picture 22">
            <a:extLst>
              <a:ext uri="{FF2B5EF4-FFF2-40B4-BE49-F238E27FC236}">
                <a16:creationId xmlns:a16="http://schemas.microsoft.com/office/drawing/2014/main" id="{D0F4251E-9ABF-B112-2A61-7D9E2DB7531B}"/>
              </a:ext>
            </a:extLst>
          </p:cNvPr>
          <p:cNvPicPr>
            <a:picLocks noChangeAspect="1"/>
          </p:cNvPicPr>
          <p:nvPr/>
        </p:nvPicPr>
        <p:blipFill>
          <a:blip r:embed="rId7"/>
          <a:stretch>
            <a:fillRect/>
          </a:stretch>
        </p:blipFill>
        <p:spPr>
          <a:xfrm>
            <a:off x="167820" y="1363002"/>
            <a:ext cx="3026989" cy="3236974"/>
          </a:xfrm>
          <a:prstGeom prst="rect">
            <a:avLst/>
          </a:prstGeom>
        </p:spPr>
      </p:pic>
      <p:pic>
        <p:nvPicPr>
          <p:cNvPr id="44" name="Audio 43">
            <a:hlinkClick r:id="" action="ppaction://media"/>
            <a:extLst>
              <a:ext uri="{FF2B5EF4-FFF2-40B4-BE49-F238E27FC236}">
                <a16:creationId xmlns:a16="http://schemas.microsoft.com/office/drawing/2014/main" id="{50768E39-A8D2-FB5B-C86B-1584242390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432088" y="9332913"/>
            <a:ext cx="609600" cy="6096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D48DED9-875D-98FB-2182-553255698B4A}"/>
              </a:ext>
            </a:extLst>
          </p:cNvPr>
          <p:cNvPicPr>
            <a:picLocks noChangeAspect="1"/>
          </p:cNvPicPr>
          <p:nvPr/>
        </p:nvPicPr>
        <p:blipFill>
          <a:blip r:embed="rId9"/>
          <a:stretch>
            <a:fillRect/>
          </a:stretch>
        </p:blipFill>
        <p:spPr>
          <a:xfrm>
            <a:off x="6181679" y="8965005"/>
            <a:ext cx="4470519" cy="1185456"/>
          </a:xfrm>
          <a:prstGeom prst="rect">
            <a:avLst/>
          </a:prstGeom>
        </p:spPr>
      </p:pic>
      <p:pic>
        <p:nvPicPr>
          <p:cNvPr id="6" name="Picture 5" descr="Graphical user interface, text, email&#10;&#10;Description automatically generated">
            <a:extLst>
              <a:ext uri="{FF2B5EF4-FFF2-40B4-BE49-F238E27FC236}">
                <a16:creationId xmlns:a16="http://schemas.microsoft.com/office/drawing/2014/main" id="{C76CC638-C2B1-7593-06FE-F2BE0D17241E}"/>
              </a:ext>
            </a:extLst>
          </p:cNvPr>
          <p:cNvPicPr>
            <a:picLocks noChangeAspect="1"/>
          </p:cNvPicPr>
          <p:nvPr/>
        </p:nvPicPr>
        <p:blipFill>
          <a:blip r:embed="rId10"/>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941597305"/>
      </p:ext>
    </p:extLst>
  </p:cSld>
  <p:clrMapOvr>
    <a:masterClrMapping/>
  </p:clrMapOvr>
  <mc:AlternateContent xmlns:mc="http://schemas.openxmlformats.org/markup-compatibility/2006" xmlns:p14="http://schemas.microsoft.com/office/powerpoint/2010/main">
    <mc:Choice Requires="p14">
      <p:transition spd="slow" p14:dur="2000" advTm="50517"/>
    </mc:Choice>
    <mc:Fallback xmlns="">
      <p:transition spd="slow" advTm="5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7F54-0AE5-D3C8-9085-B13FB8B86CBF}"/>
              </a:ext>
            </a:extLst>
          </p:cNvPr>
          <p:cNvSpPr>
            <a:spLocks noGrp="1"/>
          </p:cNvSpPr>
          <p:nvPr>
            <p:ph type="title"/>
          </p:nvPr>
        </p:nvSpPr>
        <p:spPr/>
        <p:txBody>
          <a:bodyPr/>
          <a:lstStyle/>
          <a:p>
            <a:r>
              <a:rPr lang="en-IE" dirty="0"/>
              <a:t>The story of Velcro. </a:t>
            </a:r>
          </a:p>
        </p:txBody>
      </p:sp>
      <p:sp>
        <p:nvSpPr>
          <p:cNvPr id="3" name="Content Placeholder 2">
            <a:extLst>
              <a:ext uri="{FF2B5EF4-FFF2-40B4-BE49-F238E27FC236}">
                <a16:creationId xmlns:a16="http://schemas.microsoft.com/office/drawing/2014/main" id="{3605D93C-A355-DF8D-2FF3-0F6842236A9C}"/>
              </a:ext>
            </a:extLst>
          </p:cNvPr>
          <p:cNvSpPr>
            <a:spLocks noGrp="1"/>
          </p:cNvSpPr>
          <p:nvPr>
            <p:ph idx="1"/>
          </p:nvPr>
        </p:nvSpPr>
        <p:spPr>
          <a:xfrm>
            <a:off x="135479" y="1512005"/>
            <a:ext cx="9499175" cy="7249383"/>
          </a:xfrm>
        </p:spPr>
        <p:txBody>
          <a:bodyPr/>
          <a:lstStyle/>
          <a:p>
            <a:pPr marL="0" indent="0">
              <a:buNone/>
            </a:pPr>
            <a:r>
              <a:rPr lang="en-GB" sz="2400" b="1" dirty="0">
                <a:effectLst/>
                <a:latin typeface="Verdana" panose="020B0604030504040204" pitchFamily="34" charset="0"/>
                <a:ea typeface="Calibri" panose="020F0502020204030204" pitchFamily="34" charset="0"/>
                <a:cs typeface="Times New Roman" panose="02020603050405020304" pitchFamily="18" charset="0"/>
              </a:rPr>
              <a:t>Triggering inspiration and Developing tools: Burdock seeds and Velcro</a:t>
            </a:r>
          </a:p>
          <a:p>
            <a:pPr marL="0" indent="0">
              <a:buNone/>
            </a:pPr>
            <a:endParaRPr lang="en-GB" sz="2400" b="1" dirty="0">
              <a:latin typeface="Verdana" panose="020B060403050404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mj-lt"/>
                <a:ea typeface="Calibri" panose="020F0502020204030204" pitchFamily="34" charset="0"/>
                <a:cs typeface="Times New Roman" panose="02020603050405020304" pitchFamily="18" charset="0"/>
              </a:rPr>
              <a:t>Velcro, a </a:t>
            </a:r>
            <a:r>
              <a:rPr lang="en-GB" sz="2400" dirty="0">
                <a:latin typeface="+mj-lt"/>
                <a:ea typeface="Calibri" panose="020F0502020204030204" pitchFamily="34" charset="0"/>
                <a:cs typeface="Times New Roman" panose="02020603050405020304" pitchFamily="18" charset="0"/>
              </a:rPr>
              <a:t>trade name is used </a:t>
            </a:r>
            <a:r>
              <a:rPr lang="en-IE" sz="2400" dirty="0">
                <a:latin typeface="+mj-lt"/>
                <a:ea typeface="Calibri" panose="020F0502020204030204" pitchFamily="34" charset="0"/>
                <a:cs typeface="Times New Roman" panose="02020603050405020304" pitchFamily="18" charset="0"/>
              </a:rPr>
              <a:t>for a wide variety of purposes from hospital use to space missions. </a:t>
            </a:r>
            <a:r>
              <a:rPr lang="en-IE" sz="2400" dirty="0">
                <a:solidFill>
                  <a:srgbClr val="333333"/>
                </a:solidFill>
                <a:latin typeface="+mj-lt"/>
                <a:ea typeface="Calibri" panose="020F0502020204030204" pitchFamily="34" charset="0"/>
                <a:cs typeface="Times New Roman" panose="02020603050405020304" pitchFamily="18" charset="0"/>
              </a:rPr>
              <a:t>I</a:t>
            </a:r>
            <a:r>
              <a:rPr lang="en-IE" sz="2400" b="0" i="0" dirty="0">
                <a:solidFill>
                  <a:srgbClr val="333333"/>
                </a:solidFill>
                <a:effectLst/>
                <a:latin typeface="+mj-lt"/>
              </a:rPr>
              <a:t>n the early 1960s Apollo astronauts used it to secure pens, food packets and equipment they didn't want floating away. Hospitals affixed Velcro to everything from blood pressure gauges (it's on the band that nurses strap to your arm) to patient gowns. It showed up in cars (underneath floor mats) home decor (as fasteners for slipcovers and drapes), even on airplanes (seat cushions used as flotation devices). But how was it invented? This is a great resource to show the importance of scientific observation.</a:t>
            </a:r>
          </a:p>
          <a:p>
            <a:pPr marL="0" indent="0">
              <a:buNone/>
            </a:pPr>
            <a:endParaRPr lang="en-IE" sz="2400" dirty="0">
              <a:solidFill>
                <a:srgbClr val="0000FF"/>
              </a:solidFill>
              <a:latin typeface="+mj-lt"/>
              <a:hlinkClick r:id="rId5">
                <a:extLst>
                  <a:ext uri="{A12FA001-AC4F-418D-AE19-62706E023703}">
                    <ahyp:hlinkClr xmlns:ahyp="http://schemas.microsoft.com/office/drawing/2018/hyperlinkcolor" val="tx"/>
                  </a:ext>
                </a:extLst>
              </a:hlinkClick>
            </a:endParaRPr>
          </a:p>
          <a:p>
            <a:pPr marL="0" indent="0">
              <a:buNone/>
            </a:pPr>
            <a:r>
              <a:rPr lang="en-IE" sz="2400" b="0" i="0" dirty="0">
                <a:solidFill>
                  <a:schemeClr val="tx1"/>
                </a:solidFill>
                <a:effectLst/>
                <a:latin typeface="+mj-lt"/>
                <a:hlinkClick r:id="rId5">
                  <a:extLst>
                    <a:ext uri="{A12FA001-AC4F-418D-AE19-62706E023703}">
                      <ahyp:hlinkClr xmlns:ahyp="http://schemas.microsoft.com/office/drawing/2018/hyperlinkcolor" val="tx"/>
                    </a:ext>
                  </a:extLst>
                </a:hlinkClick>
              </a:rPr>
              <a:t>The history of</a:t>
            </a:r>
            <a:r>
              <a:rPr lang="en-IE" sz="2400" b="0" i="0" dirty="0">
                <a:solidFill>
                  <a:schemeClr val="tx1"/>
                </a:solidFill>
                <a:effectLst/>
                <a:latin typeface="+mj-lt"/>
              </a:rPr>
              <a:t>  </a:t>
            </a:r>
            <a:r>
              <a:rPr lang="en-GB" sz="2400" dirty="0">
                <a:effectLst/>
                <a:latin typeface="Verdana" panose="020B0604030504040204" pitchFamily="34" charset="0"/>
                <a:ea typeface="Calibri" panose="020F0502020204030204" pitchFamily="34" charset="0"/>
                <a:cs typeface="Times New Roman" panose="02020603050405020304" pitchFamily="18" charset="0"/>
              </a:rPr>
              <a:t>Velcro ®.  </a:t>
            </a:r>
            <a:r>
              <a:rPr lang="en-IE" sz="2400" b="0" i="0" dirty="0">
                <a:solidFill>
                  <a:srgbClr val="333333"/>
                </a:solidFill>
                <a:effectLst/>
                <a:latin typeface="+mj-lt"/>
                <a:hlinkClick r:id="rId5"/>
              </a:rPr>
              <a:t> Click here</a:t>
            </a:r>
            <a:r>
              <a:rPr lang="en-IE" sz="2400" b="0" i="0" dirty="0">
                <a:solidFill>
                  <a:srgbClr val="333333"/>
                </a:solidFill>
                <a:effectLst/>
                <a:latin typeface="+mj-lt"/>
              </a:rPr>
              <a:t> </a:t>
            </a:r>
          </a:p>
          <a:p>
            <a:pPr marL="0" indent="0">
              <a:buNone/>
            </a:pPr>
            <a:endParaRPr lang="en-IE" sz="2400" dirty="0">
              <a:solidFill>
                <a:srgbClr val="333333"/>
              </a:solidFill>
              <a:latin typeface="+mj-lt"/>
            </a:endParaRPr>
          </a:p>
          <a:p>
            <a:pPr marL="0" indent="0">
              <a:buNone/>
            </a:pPr>
            <a:r>
              <a:rPr lang="en-IE" sz="2400" b="0" i="0" dirty="0">
                <a:solidFill>
                  <a:srgbClr val="333333"/>
                </a:solidFill>
                <a:effectLst/>
                <a:latin typeface="+mj-lt"/>
              </a:rPr>
              <a:t>How </a:t>
            </a:r>
            <a:r>
              <a:rPr lang="en-GB" sz="2400" dirty="0">
                <a:effectLst/>
                <a:latin typeface="Verdana" panose="020B0604030504040204" pitchFamily="34" charset="0"/>
                <a:ea typeface="Calibri" panose="020F0502020204030204" pitchFamily="34" charset="0"/>
                <a:cs typeface="Times New Roman" panose="02020603050405020304" pitchFamily="18" charset="0"/>
              </a:rPr>
              <a:t>Velcro ® </a:t>
            </a:r>
            <a:r>
              <a:rPr lang="en-IE" sz="2400" b="0" i="0" dirty="0">
                <a:solidFill>
                  <a:srgbClr val="333333"/>
                </a:solidFill>
                <a:effectLst/>
                <a:latin typeface="+mj-lt"/>
              </a:rPr>
              <a:t>fasteners were invented.</a:t>
            </a:r>
            <a:r>
              <a:rPr lang="en-IE" sz="2400" dirty="0">
                <a:solidFill>
                  <a:srgbClr val="333333"/>
                </a:solidFill>
                <a:latin typeface="+mj-lt"/>
                <a:ea typeface="Calibri" panose="020F0502020204030204" pitchFamily="34" charset="0"/>
                <a:cs typeface="Times New Roman" panose="02020603050405020304" pitchFamily="18" charset="0"/>
                <a:hlinkClick r:id="rId6"/>
              </a:rPr>
              <a:t> Click here.</a:t>
            </a:r>
            <a:r>
              <a:rPr lang="en-IE" sz="2400" dirty="0">
                <a:solidFill>
                  <a:srgbClr val="333333"/>
                </a:solidFill>
                <a:latin typeface="+mj-lt"/>
                <a:ea typeface="Calibri" panose="020F0502020204030204" pitchFamily="34" charset="0"/>
                <a:cs typeface="Times New Roman" panose="02020603050405020304" pitchFamily="18" charset="0"/>
              </a:rPr>
              <a:t> </a:t>
            </a: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r>
              <a:rPr lang="en-IE" sz="2400" dirty="0">
                <a:solidFill>
                  <a:srgbClr val="333333"/>
                </a:solidFill>
                <a:latin typeface="+mj-lt"/>
                <a:ea typeface="Calibri" panose="020F0502020204030204" pitchFamily="34" charset="0"/>
                <a:cs typeface="Times New Roman" panose="02020603050405020304" pitchFamily="18" charset="0"/>
              </a:rPr>
              <a:t>An article on the US army use of </a:t>
            </a:r>
            <a:r>
              <a:rPr lang="en-GB" sz="2400" dirty="0">
                <a:effectLst/>
                <a:latin typeface="Verdana" panose="020B0604030504040204" pitchFamily="34" charset="0"/>
                <a:ea typeface="Calibri" panose="020F0502020204030204" pitchFamily="34" charset="0"/>
                <a:cs typeface="Times New Roman" panose="02020603050405020304" pitchFamily="18" charset="0"/>
              </a:rPr>
              <a:t>Velcro ®. </a:t>
            </a:r>
            <a:r>
              <a:rPr lang="en-IE" sz="2400" dirty="0">
                <a:solidFill>
                  <a:srgbClr val="333333"/>
                </a:solidFill>
                <a:latin typeface="+mj-lt"/>
                <a:ea typeface="Calibri" panose="020F0502020204030204" pitchFamily="34" charset="0"/>
                <a:cs typeface="Times New Roman" panose="02020603050405020304" pitchFamily="18" charset="0"/>
                <a:hlinkClick r:id="rId7"/>
              </a:rPr>
              <a:t>Click here</a:t>
            </a: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r>
              <a:rPr lang="en-GB" sz="2400" dirty="0">
                <a:effectLst/>
                <a:latin typeface="Verdana" panose="020B0604030504040204" pitchFamily="34" charset="0"/>
                <a:ea typeface="Calibri" panose="020F0502020204030204" pitchFamily="34" charset="0"/>
                <a:cs typeface="Times New Roman" panose="02020603050405020304" pitchFamily="18" charset="0"/>
              </a:rPr>
              <a:t> </a:t>
            </a: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dirty="0">
              <a:solidFill>
                <a:srgbClr val="333333"/>
              </a:solidFill>
              <a:latin typeface="+mj-lt"/>
              <a:ea typeface="Calibri" panose="020F0502020204030204" pitchFamily="34" charset="0"/>
              <a:cs typeface="Times New Roman" panose="02020603050405020304" pitchFamily="18" charset="0"/>
            </a:endParaRPr>
          </a:p>
          <a:p>
            <a:pPr marL="0" indent="0">
              <a:buNone/>
            </a:pPr>
            <a:endParaRPr lang="en-IE" sz="2400" b="0" i="0" dirty="0">
              <a:solidFill>
                <a:srgbClr val="333333"/>
              </a:solidFill>
              <a:effectLst/>
              <a:latin typeface="+mj-lt"/>
            </a:endParaRPr>
          </a:p>
          <a:p>
            <a:pPr marL="0" indent="0">
              <a:buNone/>
            </a:pPr>
            <a:endParaRPr lang="en-IE" sz="2400" dirty="0">
              <a:solidFill>
                <a:srgbClr val="333333"/>
              </a:solidFill>
              <a:latin typeface="+mj-lt"/>
            </a:endParaRPr>
          </a:p>
          <a:p>
            <a:pPr marL="0" indent="0">
              <a:buNone/>
            </a:pPr>
            <a:endParaRPr lang="en-IE" sz="2400" b="0" i="0" dirty="0">
              <a:solidFill>
                <a:srgbClr val="333333"/>
              </a:solidFill>
              <a:effectLst/>
              <a:latin typeface="+mj-lt"/>
            </a:endParaRPr>
          </a:p>
          <a:p>
            <a:pPr marL="0" indent="0">
              <a:buNone/>
            </a:pPr>
            <a:endParaRPr lang="en-IE" sz="2400" dirty="0">
              <a:solidFill>
                <a:srgbClr val="333333"/>
              </a:solidFill>
              <a:latin typeface="+mj-lt"/>
            </a:endParaRPr>
          </a:p>
          <a:p>
            <a:pPr marL="0" indent="0">
              <a:buNone/>
            </a:pPr>
            <a:endParaRPr lang="en-IE" sz="2400" b="0" i="0" dirty="0">
              <a:solidFill>
                <a:srgbClr val="333333"/>
              </a:solidFill>
              <a:effectLst/>
              <a:latin typeface="+mj-lt"/>
            </a:endParaRPr>
          </a:p>
          <a:p>
            <a:pPr marL="0" indent="0">
              <a:buNone/>
            </a:pPr>
            <a:endParaRPr lang="en-GB" sz="2400" dirty="0">
              <a:latin typeface="+mj-lt"/>
              <a:ea typeface="Calibri" panose="020F0502020204030204" pitchFamily="34" charset="0"/>
              <a:cs typeface="Times New Roman" panose="02020603050405020304" pitchFamily="18" charset="0"/>
            </a:endParaRPr>
          </a:p>
          <a:p>
            <a:pPr marL="0" indent="0">
              <a:buNone/>
            </a:pPr>
            <a:endParaRPr lang="en-GB" sz="2400" b="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b="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Arial" panose="020B0604020202020204" pitchFamily="34" charset="0"/>
                <a:ea typeface="Calibri" panose="020F0502020204030204" pitchFamily="34" charset="0"/>
              </a:rPr>
              <a:t>Click  </a:t>
            </a:r>
            <a:r>
              <a:rPr lang="en-GB" sz="2400" dirty="0">
                <a:effectLst/>
                <a:latin typeface="Arial" panose="020B0604020202020204" pitchFamily="34" charset="0"/>
                <a:ea typeface="Calibri" panose="020F0502020204030204" pitchFamily="34" charset="0"/>
                <a:hlinkClick r:id="rId8"/>
              </a:rPr>
              <a:t>here</a:t>
            </a:r>
            <a:r>
              <a:rPr lang="en-GB" sz="2400" dirty="0">
                <a:effectLst/>
                <a:latin typeface="Arial" panose="020B0604020202020204" pitchFamily="34" charset="0"/>
                <a:ea typeface="Calibri" panose="020F0502020204030204" pitchFamily="34" charset="0"/>
              </a:rPr>
              <a:t> for resource Pack.</a:t>
            </a:r>
            <a:endParaRPr lang="en-IE" sz="2400" dirty="0"/>
          </a:p>
        </p:txBody>
      </p:sp>
      <p:pic>
        <p:nvPicPr>
          <p:cNvPr id="5" name="Picture 4">
            <a:extLst>
              <a:ext uri="{FF2B5EF4-FFF2-40B4-BE49-F238E27FC236}">
                <a16:creationId xmlns:a16="http://schemas.microsoft.com/office/drawing/2014/main" id="{FDDDE766-E32A-56F3-F4B2-151AF968EECF}"/>
              </a:ext>
            </a:extLst>
          </p:cNvPr>
          <p:cNvPicPr>
            <a:picLocks noChangeAspect="1"/>
          </p:cNvPicPr>
          <p:nvPr/>
        </p:nvPicPr>
        <p:blipFill>
          <a:blip r:embed="rId9"/>
          <a:stretch>
            <a:fillRect/>
          </a:stretch>
        </p:blipFill>
        <p:spPr>
          <a:xfrm>
            <a:off x="10238876" y="1869166"/>
            <a:ext cx="4220164" cy="3267531"/>
          </a:xfrm>
          <a:prstGeom prst="rect">
            <a:avLst/>
          </a:prstGeom>
        </p:spPr>
      </p:pic>
      <p:pic>
        <p:nvPicPr>
          <p:cNvPr id="7" name="Picture 6">
            <a:extLst>
              <a:ext uri="{FF2B5EF4-FFF2-40B4-BE49-F238E27FC236}">
                <a16:creationId xmlns:a16="http://schemas.microsoft.com/office/drawing/2014/main" id="{36EC3490-9465-2BC3-D4F1-10C1C5DE72AD}"/>
              </a:ext>
            </a:extLst>
          </p:cNvPr>
          <p:cNvPicPr>
            <a:picLocks noChangeAspect="1"/>
          </p:cNvPicPr>
          <p:nvPr/>
        </p:nvPicPr>
        <p:blipFill>
          <a:blip r:embed="rId10"/>
          <a:stretch>
            <a:fillRect/>
          </a:stretch>
        </p:blipFill>
        <p:spPr>
          <a:xfrm>
            <a:off x="10238876" y="5493856"/>
            <a:ext cx="4220164" cy="3267531"/>
          </a:xfrm>
          <a:prstGeom prst="rect">
            <a:avLst/>
          </a:prstGeom>
        </p:spPr>
      </p:pic>
      <p:pic>
        <p:nvPicPr>
          <p:cNvPr id="9" name="Picture 8">
            <a:extLst>
              <a:ext uri="{FF2B5EF4-FFF2-40B4-BE49-F238E27FC236}">
                <a16:creationId xmlns:a16="http://schemas.microsoft.com/office/drawing/2014/main" id="{5B64F93F-E01F-810D-04A8-540220A3E11C}"/>
              </a:ext>
            </a:extLst>
          </p:cNvPr>
          <p:cNvPicPr>
            <a:picLocks noChangeAspect="1"/>
          </p:cNvPicPr>
          <p:nvPr/>
        </p:nvPicPr>
        <p:blipFill>
          <a:blip r:embed="rId11"/>
          <a:stretch>
            <a:fillRect/>
          </a:stretch>
        </p:blipFill>
        <p:spPr>
          <a:xfrm>
            <a:off x="4969297" y="5728007"/>
            <a:ext cx="1636138" cy="1173392"/>
          </a:xfrm>
          <a:prstGeom prst="rect">
            <a:avLst/>
          </a:prstGeom>
        </p:spPr>
      </p:pic>
      <p:pic>
        <p:nvPicPr>
          <p:cNvPr id="11" name="Picture 10">
            <a:extLst>
              <a:ext uri="{FF2B5EF4-FFF2-40B4-BE49-F238E27FC236}">
                <a16:creationId xmlns:a16="http://schemas.microsoft.com/office/drawing/2014/main" id="{BECBD802-23E7-ED3A-04F1-8AB879A7D075}"/>
              </a:ext>
            </a:extLst>
          </p:cNvPr>
          <p:cNvPicPr>
            <a:picLocks noChangeAspect="1"/>
          </p:cNvPicPr>
          <p:nvPr/>
        </p:nvPicPr>
        <p:blipFill>
          <a:blip r:embed="rId12"/>
          <a:stretch>
            <a:fillRect/>
          </a:stretch>
        </p:blipFill>
        <p:spPr>
          <a:xfrm>
            <a:off x="6727338" y="6688535"/>
            <a:ext cx="1405941" cy="1174908"/>
          </a:xfrm>
          <a:prstGeom prst="rect">
            <a:avLst/>
          </a:prstGeom>
        </p:spPr>
      </p:pic>
      <p:pic>
        <p:nvPicPr>
          <p:cNvPr id="13" name="Picture 12">
            <a:extLst>
              <a:ext uri="{FF2B5EF4-FFF2-40B4-BE49-F238E27FC236}">
                <a16:creationId xmlns:a16="http://schemas.microsoft.com/office/drawing/2014/main" id="{B6F0F03D-F277-A275-1132-4C3ACA76B734}"/>
              </a:ext>
            </a:extLst>
          </p:cNvPr>
          <p:cNvPicPr>
            <a:picLocks noChangeAspect="1"/>
          </p:cNvPicPr>
          <p:nvPr/>
        </p:nvPicPr>
        <p:blipFill>
          <a:blip r:embed="rId13"/>
          <a:stretch>
            <a:fillRect/>
          </a:stretch>
        </p:blipFill>
        <p:spPr>
          <a:xfrm>
            <a:off x="8352383" y="7504781"/>
            <a:ext cx="1537841" cy="1226635"/>
          </a:xfrm>
          <a:prstGeom prst="rect">
            <a:avLst/>
          </a:prstGeom>
        </p:spPr>
      </p:pic>
      <p:pic>
        <p:nvPicPr>
          <p:cNvPr id="40" name="Audio 39">
            <a:hlinkClick r:id="" action="ppaction://media"/>
            <a:extLst>
              <a:ext uri="{FF2B5EF4-FFF2-40B4-BE49-F238E27FC236}">
                <a16:creationId xmlns:a16="http://schemas.microsoft.com/office/drawing/2014/main" id="{1E2ED9FF-E573-0FF0-DF82-AB163809C66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432088" y="9332913"/>
            <a:ext cx="609600" cy="609600"/>
          </a:xfrm>
          <a:prstGeom prst="rect">
            <a:avLst/>
          </a:prstGeom>
        </p:spPr>
      </p:pic>
      <p:pic>
        <p:nvPicPr>
          <p:cNvPr id="6" name="Picture 3" descr="A picture containing text&#10;&#10;Description automatically generated">
            <a:extLst>
              <a:ext uri="{FF2B5EF4-FFF2-40B4-BE49-F238E27FC236}">
                <a16:creationId xmlns:a16="http://schemas.microsoft.com/office/drawing/2014/main" id="{C85421ED-399A-02B0-668B-DB11CD3DDB79}"/>
              </a:ext>
            </a:extLst>
          </p:cNvPr>
          <p:cNvPicPr>
            <a:picLocks noChangeAspect="1"/>
          </p:cNvPicPr>
          <p:nvPr/>
        </p:nvPicPr>
        <p:blipFill>
          <a:blip r:embed="rId15"/>
          <a:stretch>
            <a:fillRect/>
          </a:stretch>
        </p:blipFill>
        <p:spPr>
          <a:xfrm>
            <a:off x="6181679" y="8965005"/>
            <a:ext cx="4470519" cy="1185456"/>
          </a:xfrm>
          <a:prstGeom prst="rect">
            <a:avLst/>
          </a:prstGeom>
        </p:spPr>
      </p:pic>
      <p:pic>
        <p:nvPicPr>
          <p:cNvPr id="10" name="Picture 9" descr="Graphical user interface, text, email&#10;&#10;Description automatically generated">
            <a:extLst>
              <a:ext uri="{FF2B5EF4-FFF2-40B4-BE49-F238E27FC236}">
                <a16:creationId xmlns:a16="http://schemas.microsoft.com/office/drawing/2014/main" id="{EA0EC7DD-18CE-CF4F-3C8C-82B28BBD03A4}"/>
              </a:ext>
            </a:extLst>
          </p:cNvPr>
          <p:cNvPicPr>
            <a:picLocks noChangeAspect="1"/>
          </p:cNvPicPr>
          <p:nvPr/>
        </p:nvPicPr>
        <p:blipFill>
          <a:blip r:embed="rId16"/>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479556755"/>
      </p:ext>
    </p:extLst>
  </p:cSld>
  <p:clrMapOvr>
    <a:masterClrMapping/>
  </p:clrMapOvr>
  <mc:AlternateContent xmlns:mc="http://schemas.openxmlformats.org/markup-compatibility/2006" xmlns:p14="http://schemas.microsoft.com/office/powerpoint/2010/main">
    <mc:Choice Requires="p14">
      <p:transition spd="slow" p14:dur="2000" advTm="96787"/>
    </mc:Choice>
    <mc:Fallback xmlns="">
      <p:transition spd="slow" advTm="9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A98D-EBB3-BE32-8BD9-2EB7513209C8}"/>
              </a:ext>
            </a:extLst>
          </p:cNvPr>
          <p:cNvSpPr>
            <a:spLocks noGrp="1"/>
          </p:cNvSpPr>
          <p:nvPr>
            <p:ph type="title"/>
          </p:nvPr>
        </p:nvSpPr>
        <p:spPr>
          <a:xfrm>
            <a:off x="948359" y="156117"/>
            <a:ext cx="10973872" cy="1355889"/>
          </a:xfrm>
        </p:spPr>
        <p:txBody>
          <a:bodyPr/>
          <a:lstStyle/>
          <a:p>
            <a:r>
              <a:rPr lang="en-GB" sz="4440" b="1" dirty="0">
                <a:effectLst/>
                <a:ea typeface="Calibri" panose="020F0502020204030204" pitchFamily="34" charset="0"/>
                <a:cs typeface="Times New Roman" panose="02020603050405020304" pitchFamily="18" charset="0"/>
              </a:rPr>
              <a:t>Creating new Waterproof materials</a:t>
            </a:r>
            <a:r>
              <a:rPr lang="en-GB" sz="4400" b="1" dirty="0">
                <a:effectLst/>
                <a:latin typeface="Verdana" panose="020B0604030504040204" pitchFamily="34" charset="0"/>
                <a:ea typeface="Calibri" panose="020F0502020204030204" pitchFamily="34" charset="0"/>
                <a:cs typeface="Times New Roman" panose="02020603050405020304" pitchFamily="18" charset="0"/>
              </a:rPr>
              <a:t>.</a:t>
            </a:r>
            <a:endParaRPr lang="en-IE" sz="4400" dirty="0"/>
          </a:p>
        </p:txBody>
      </p:sp>
      <p:sp>
        <p:nvSpPr>
          <p:cNvPr id="3" name="Content Placeholder 2">
            <a:extLst>
              <a:ext uri="{FF2B5EF4-FFF2-40B4-BE49-F238E27FC236}">
                <a16:creationId xmlns:a16="http://schemas.microsoft.com/office/drawing/2014/main" id="{F77FEBE9-417B-39DD-49C1-8E5B38BA8709}"/>
              </a:ext>
            </a:extLst>
          </p:cNvPr>
          <p:cNvSpPr>
            <a:spLocks noGrp="1"/>
          </p:cNvSpPr>
          <p:nvPr>
            <p:ph idx="1"/>
          </p:nvPr>
        </p:nvSpPr>
        <p:spPr>
          <a:xfrm>
            <a:off x="435403" y="1226634"/>
            <a:ext cx="8106431" cy="7694340"/>
          </a:xfrm>
        </p:spPr>
        <p:txBody>
          <a:bodyPr/>
          <a:lstStyle/>
          <a:p>
            <a:pPr marL="0" indent="0">
              <a:buNone/>
            </a:pPr>
            <a:endParaRPr lang="en-GB" sz="2400" b="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r>
              <a:rPr lang="en-GB" sz="2400" b="1" dirty="0">
                <a:effectLst/>
                <a:latin typeface="Verdana" panose="020B0604030504040204" pitchFamily="34" charset="0"/>
                <a:ea typeface="Calibri" panose="020F0502020204030204" pitchFamily="34" charset="0"/>
                <a:cs typeface="Times New Roman" panose="02020603050405020304" pitchFamily="18" charset="0"/>
              </a:rPr>
              <a:t>Triggering inspiration and Developing tools.</a:t>
            </a:r>
          </a:p>
          <a:p>
            <a:pPr marL="0" indent="0">
              <a:buNone/>
            </a:pPr>
            <a:endParaRPr lang="en-GB" sz="2000" b="1" dirty="0">
              <a:effectLst/>
              <a:latin typeface="Verdana" panose="020B0604030504040204" pitchFamily="34" charset="0"/>
              <a:ea typeface="Calibri" panose="020F0502020204030204" pitchFamily="34" charset="0"/>
              <a:cs typeface="Times New Roman" panose="02020603050405020304" pitchFamily="18" charset="0"/>
            </a:endParaRPr>
          </a:p>
          <a:p>
            <a:pPr algn="l" fontAlgn="base"/>
            <a:r>
              <a:rPr lang="en-IE" sz="2400" b="1" i="0" dirty="0">
                <a:solidFill>
                  <a:srgbClr val="141414"/>
                </a:solidFill>
                <a:effectLst/>
                <a:latin typeface="+mj-lt"/>
              </a:rPr>
              <a:t>US engineers have created the "most waterproof material ever" - inspired by nasturtium leaves and butterfly wings.</a:t>
            </a:r>
            <a:endParaRPr lang="en-IE" sz="2400" b="0" i="0" dirty="0">
              <a:solidFill>
                <a:srgbClr val="141414"/>
              </a:solidFill>
              <a:effectLst/>
              <a:latin typeface="+mj-lt"/>
            </a:endParaRPr>
          </a:p>
          <a:p>
            <a:pPr algn="l" fontAlgn="base"/>
            <a:r>
              <a:rPr lang="en-IE" sz="2400" b="0" i="0" dirty="0">
                <a:solidFill>
                  <a:srgbClr val="141414"/>
                </a:solidFill>
                <a:effectLst/>
                <a:latin typeface="+mj-lt"/>
              </a:rPr>
              <a:t>The new "super-hydrophobic" surface could keep clothes dry and stop aircraft engines icing over, they say.</a:t>
            </a:r>
          </a:p>
          <a:p>
            <a:pPr algn="l" fontAlgn="base"/>
            <a:r>
              <a:rPr lang="en-IE" sz="2400" b="0" i="0" dirty="0">
                <a:solidFill>
                  <a:srgbClr val="141414"/>
                </a:solidFill>
                <a:effectLst/>
                <a:latin typeface="+mj-lt"/>
              </a:rPr>
              <a:t>The lotus leaf was thought to be the gold standard for staying dry in nature, but now a team from MIT in Boston </a:t>
            </a:r>
            <a:r>
              <a:rPr lang="en-IE" sz="2400" b="1" i="0" dirty="0">
                <a:solidFill>
                  <a:srgbClr val="141414"/>
                </a:solidFill>
                <a:effectLst/>
                <a:latin typeface="+mj-lt"/>
                <a:hlinkClick r:id="rId5"/>
              </a:rPr>
              <a:t>say they have surpassed it</a:t>
            </a:r>
            <a:r>
              <a:rPr lang="en-IE" sz="2400" b="0" i="0" dirty="0">
                <a:solidFill>
                  <a:srgbClr val="141414"/>
                </a:solidFill>
                <a:effectLst/>
                <a:latin typeface="+mj-lt"/>
              </a:rPr>
              <a:t>.</a:t>
            </a:r>
          </a:p>
          <a:p>
            <a:pPr algn="l" fontAlgn="base"/>
            <a:r>
              <a:rPr lang="en-IE" sz="2400" b="0" i="0" dirty="0">
                <a:solidFill>
                  <a:srgbClr val="141414"/>
                </a:solidFill>
                <a:effectLst/>
                <a:latin typeface="+mj-lt"/>
              </a:rPr>
              <a:t>Adding tiny ridges to a silicon surface made water bounce off it 40% faster than the previous "limit".</a:t>
            </a:r>
          </a:p>
          <a:p>
            <a:pPr algn="l" fontAlgn="base"/>
            <a:r>
              <a:rPr lang="en-IE" sz="2400" b="0" i="0" dirty="0">
                <a:solidFill>
                  <a:srgbClr val="141414"/>
                </a:solidFill>
                <a:effectLst/>
                <a:latin typeface="+mj-lt"/>
              </a:rPr>
              <a:t>Similar ridges are found in nature on the wings of the Morpho butterfly and the veins of nasturtium leaves.</a:t>
            </a:r>
          </a:p>
          <a:p>
            <a:pPr algn="l" fontAlgn="base"/>
            <a:r>
              <a:rPr lang="en-IE" sz="2400" b="0" i="0" dirty="0">
                <a:solidFill>
                  <a:srgbClr val="141414"/>
                </a:solidFill>
                <a:effectLst/>
                <a:latin typeface="+mj-lt"/>
              </a:rPr>
              <a:t>By applying these patterns to metals, fabrics and ceramics, the scientists hope to inspire a new generation of moisture-resistant products - from tents to wind turbines. Full Article </a:t>
            </a:r>
            <a:r>
              <a:rPr lang="en-IE" sz="2400" dirty="0">
                <a:hlinkClick r:id="rId6"/>
              </a:rPr>
              <a:t>here</a:t>
            </a:r>
            <a:endParaRPr lang="en-IE" sz="2400" b="0" i="0" dirty="0">
              <a:solidFill>
                <a:srgbClr val="141414"/>
              </a:solidFill>
              <a:effectLst/>
              <a:latin typeface="+mj-lt"/>
            </a:endParaRPr>
          </a:p>
          <a:p>
            <a:pPr marL="0" indent="0">
              <a:buNone/>
            </a:pPr>
            <a:endParaRPr lang="en-IE" dirty="0"/>
          </a:p>
        </p:txBody>
      </p:sp>
      <p:pic>
        <p:nvPicPr>
          <p:cNvPr id="5" name="Picture 4">
            <a:extLst>
              <a:ext uri="{FF2B5EF4-FFF2-40B4-BE49-F238E27FC236}">
                <a16:creationId xmlns:a16="http://schemas.microsoft.com/office/drawing/2014/main" id="{67BD6E64-A16D-0D93-64D2-47BC2BF140D4}"/>
              </a:ext>
            </a:extLst>
          </p:cNvPr>
          <p:cNvPicPr>
            <a:picLocks noChangeAspect="1"/>
          </p:cNvPicPr>
          <p:nvPr/>
        </p:nvPicPr>
        <p:blipFill>
          <a:blip r:embed="rId7"/>
          <a:stretch>
            <a:fillRect/>
          </a:stretch>
        </p:blipFill>
        <p:spPr>
          <a:xfrm>
            <a:off x="9265267" y="2283954"/>
            <a:ext cx="6043962" cy="3470075"/>
          </a:xfrm>
          <a:prstGeom prst="rect">
            <a:avLst/>
          </a:prstGeom>
        </p:spPr>
      </p:pic>
      <p:pic>
        <p:nvPicPr>
          <p:cNvPr id="7" name="Picture 6">
            <a:extLst>
              <a:ext uri="{FF2B5EF4-FFF2-40B4-BE49-F238E27FC236}">
                <a16:creationId xmlns:a16="http://schemas.microsoft.com/office/drawing/2014/main" id="{B35B35F5-66C9-518F-C8FB-2D65BBBA5A7A}"/>
              </a:ext>
            </a:extLst>
          </p:cNvPr>
          <p:cNvPicPr>
            <a:picLocks noChangeAspect="1"/>
          </p:cNvPicPr>
          <p:nvPr/>
        </p:nvPicPr>
        <p:blipFill>
          <a:blip r:embed="rId8"/>
          <a:stretch>
            <a:fillRect/>
          </a:stretch>
        </p:blipFill>
        <p:spPr>
          <a:xfrm>
            <a:off x="10280028" y="5887843"/>
            <a:ext cx="3673520" cy="2777574"/>
          </a:xfrm>
          <a:prstGeom prst="rect">
            <a:avLst/>
          </a:prstGeom>
        </p:spPr>
      </p:pic>
      <p:pic>
        <p:nvPicPr>
          <p:cNvPr id="79" name="Audio 78">
            <a:hlinkClick r:id="" action="ppaction://media"/>
            <a:extLst>
              <a:ext uri="{FF2B5EF4-FFF2-40B4-BE49-F238E27FC236}">
                <a16:creationId xmlns:a16="http://schemas.microsoft.com/office/drawing/2014/main" id="{E84307AE-C90F-5EB6-3C0A-13229D537A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432088" y="9332913"/>
            <a:ext cx="609600" cy="609600"/>
          </a:xfrm>
          <a:prstGeom prst="rect">
            <a:avLst/>
          </a:prstGeom>
        </p:spPr>
      </p:pic>
      <p:pic>
        <p:nvPicPr>
          <p:cNvPr id="6" name="Picture 3" descr="A picture containing text&#10;&#10;Description automatically generated">
            <a:extLst>
              <a:ext uri="{FF2B5EF4-FFF2-40B4-BE49-F238E27FC236}">
                <a16:creationId xmlns:a16="http://schemas.microsoft.com/office/drawing/2014/main" id="{E71566A9-ED3A-EE1C-5AE6-A7B957D18A4C}"/>
              </a:ext>
            </a:extLst>
          </p:cNvPr>
          <p:cNvPicPr>
            <a:picLocks noChangeAspect="1"/>
          </p:cNvPicPr>
          <p:nvPr/>
        </p:nvPicPr>
        <p:blipFill>
          <a:blip r:embed="rId10"/>
          <a:stretch>
            <a:fillRect/>
          </a:stretch>
        </p:blipFill>
        <p:spPr>
          <a:xfrm>
            <a:off x="6181679" y="8965005"/>
            <a:ext cx="4470519" cy="1185456"/>
          </a:xfrm>
          <a:prstGeom prst="rect">
            <a:avLst/>
          </a:prstGeom>
        </p:spPr>
      </p:pic>
      <p:pic>
        <p:nvPicPr>
          <p:cNvPr id="9" name="Picture 8" descr="Graphical user interface, text, email&#10;&#10;Description automatically generated">
            <a:extLst>
              <a:ext uri="{FF2B5EF4-FFF2-40B4-BE49-F238E27FC236}">
                <a16:creationId xmlns:a16="http://schemas.microsoft.com/office/drawing/2014/main" id="{46B6C7CF-6D9E-5402-2339-9EBF34543CF2}"/>
              </a:ext>
            </a:extLst>
          </p:cNvPr>
          <p:cNvPicPr>
            <a:picLocks noChangeAspect="1"/>
          </p:cNvPicPr>
          <p:nvPr/>
        </p:nvPicPr>
        <p:blipFill>
          <a:blip r:embed="rId11"/>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472177667"/>
      </p:ext>
    </p:extLst>
  </p:cSld>
  <p:clrMapOvr>
    <a:masterClrMapping/>
  </p:clrMapOvr>
  <mc:AlternateContent xmlns:mc="http://schemas.openxmlformats.org/markup-compatibility/2006" xmlns:p14="http://schemas.microsoft.com/office/powerpoint/2010/main">
    <mc:Choice Requires="p14">
      <p:transition spd="slow" p14:dur="2000" advTm="61660"/>
    </mc:Choice>
    <mc:Fallback xmlns="">
      <p:transition spd="slow" advTm="6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4B9B-BDC3-12D9-FE33-5BDAFDB523BE}"/>
              </a:ext>
            </a:extLst>
          </p:cNvPr>
          <p:cNvSpPr>
            <a:spLocks noGrp="1"/>
          </p:cNvSpPr>
          <p:nvPr>
            <p:ph type="title"/>
          </p:nvPr>
        </p:nvSpPr>
        <p:spPr>
          <a:xfrm>
            <a:off x="948359" y="0"/>
            <a:ext cx="10973872" cy="1512006"/>
          </a:xfrm>
        </p:spPr>
        <p:txBody>
          <a:bodyPr/>
          <a:lstStyle/>
          <a:p>
            <a:r>
              <a:rPr lang="en-GB" sz="4800" b="1" dirty="0">
                <a:effectLst/>
                <a:latin typeface="+mj-lt"/>
                <a:ea typeface="Calibri" panose="020F0502020204030204" pitchFamily="34" charset="0"/>
              </a:rPr>
              <a:t>How can the microscopic structure of the wood of a ladder help catch a kidnapper?</a:t>
            </a:r>
            <a:br>
              <a:rPr lang="en-GB" sz="4800" b="1" dirty="0">
                <a:effectLst/>
                <a:latin typeface="+mj-lt"/>
                <a:ea typeface="Calibri" panose="020F0502020204030204" pitchFamily="34" charset="0"/>
              </a:rPr>
            </a:br>
            <a:endParaRPr lang="en-IE" dirty="0"/>
          </a:p>
        </p:txBody>
      </p:sp>
      <p:sp>
        <p:nvSpPr>
          <p:cNvPr id="3" name="Content Placeholder 2">
            <a:extLst>
              <a:ext uri="{FF2B5EF4-FFF2-40B4-BE49-F238E27FC236}">
                <a16:creationId xmlns:a16="http://schemas.microsoft.com/office/drawing/2014/main" id="{441555A2-6B37-4C47-FAB2-A7BC7778EF67}"/>
              </a:ext>
            </a:extLst>
          </p:cNvPr>
          <p:cNvSpPr>
            <a:spLocks noGrp="1"/>
          </p:cNvSpPr>
          <p:nvPr>
            <p:ph idx="1"/>
          </p:nvPr>
        </p:nvSpPr>
        <p:spPr>
          <a:xfrm>
            <a:off x="948359" y="2202872"/>
            <a:ext cx="8797807" cy="6375343"/>
          </a:xfrm>
        </p:spPr>
        <p:txBody>
          <a:bodyPr/>
          <a:lstStyle/>
          <a:p>
            <a:pPr marL="0" indent="0">
              <a:buNone/>
            </a:pPr>
            <a:r>
              <a:rPr lang="en-IE" sz="2400" b="1" dirty="0">
                <a:latin typeface="Verdana" panose="020B0604030504040204" pitchFamily="34" charset="0"/>
                <a:ea typeface="Verdana" panose="020B0604030504040204" pitchFamily="34" charset="0"/>
              </a:rPr>
              <a:t>Informing Decisions and Finding answers:</a:t>
            </a:r>
            <a:endParaRPr lang="en-GB" sz="2400" b="1" dirty="0">
              <a:latin typeface="Verdana" panose="020B0604030504040204" pitchFamily="34" charset="0"/>
              <a:ea typeface="Verdana" panose="020B0604030504040204" pitchFamily="34" charset="0"/>
            </a:endParaRPr>
          </a:p>
          <a:p>
            <a:endParaRPr lang="en-GB" sz="2400" b="1" dirty="0">
              <a:latin typeface="+mj-lt"/>
            </a:endParaRPr>
          </a:p>
          <a:p>
            <a:r>
              <a:rPr lang="en-GB" sz="2400" dirty="0">
                <a:latin typeface="+mj-lt"/>
              </a:rPr>
              <a:t>In the journal article forensic botany is examined in a real world scenario through examining the contribution of </a:t>
            </a:r>
            <a:r>
              <a:rPr lang="en-IE" sz="2400" b="0" i="0" dirty="0">
                <a:solidFill>
                  <a:srgbClr val="333333"/>
                </a:solidFill>
                <a:effectLst/>
                <a:latin typeface="+mj-lt"/>
              </a:rPr>
              <a:t>a man named Arthur Koehler who in 1935 gave evidence in the case of  the kidnapping of the young son of aviation hero Charles Lindbergh and his wife Anne.</a:t>
            </a:r>
            <a:r>
              <a:rPr lang="en-GB" sz="2400" dirty="0">
                <a:latin typeface="+mj-lt"/>
              </a:rPr>
              <a:t> </a:t>
            </a:r>
            <a:r>
              <a:rPr lang="en-IE" sz="2400" dirty="0">
                <a:solidFill>
                  <a:srgbClr val="333333"/>
                </a:solidFill>
                <a:latin typeface="+mj-lt"/>
              </a:rPr>
              <a:t>W</a:t>
            </a:r>
            <a:r>
              <a:rPr lang="en-IE" sz="2400" b="0" i="0" dirty="0">
                <a:solidFill>
                  <a:srgbClr val="333333"/>
                </a:solidFill>
                <a:effectLst/>
                <a:latin typeface="+mj-lt"/>
              </a:rPr>
              <a:t>hat was unique about the particular testimony he was about to give was that it dealt with the structure of wood, namely the wood of the ladder used by the kidnapper.  Since that trial, what is termed forensic botany, or the use of plant remains to help solve crimes or other legal problems, has been widely accepted as valid scientific evidence by the courts. Two other cases where forensic botany have been used in New Zealand and London are explored.</a:t>
            </a:r>
            <a:endParaRPr lang="en-IE" sz="2400" i="0" dirty="0">
              <a:solidFill>
                <a:srgbClr val="505050"/>
              </a:solidFill>
              <a:effectLst/>
              <a:latin typeface="Helvetica Neue"/>
            </a:endParaRPr>
          </a:p>
          <a:p>
            <a:r>
              <a:rPr lang="en-IE" sz="2400" b="1" dirty="0">
                <a:latin typeface="+mj-lt"/>
              </a:rPr>
              <a:t> </a:t>
            </a:r>
            <a:r>
              <a:rPr lang="en-IE" sz="2400" b="1" dirty="0">
                <a:latin typeface="+mj-lt"/>
                <a:hlinkClick r:id="rId5"/>
              </a:rPr>
              <a:t>Click here</a:t>
            </a:r>
            <a:r>
              <a:rPr lang="en-IE" sz="2400" b="1" dirty="0">
                <a:latin typeface="+mj-lt"/>
              </a:rPr>
              <a:t> </a:t>
            </a:r>
            <a:r>
              <a:rPr lang="en-IE" sz="2400" dirty="0">
                <a:latin typeface="+mj-lt"/>
              </a:rPr>
              <a:t>for the article.</a:t>
            </a: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endParaRPr lang="en-IE" sz="2400" b="1" dirty="0">
              <a:latin typeface="+mj-lt"/>
            </a:endParaRPr>
          </a:p>
          <a:p>
            <a:r>
              <a:rPr lang="en-IE" sz="2400" b="1" dirty="0">
                <a:latin typeface="+mj-lt"/>
              </a:rPr>
              <a:t>Click here.</a:t>
            </a:r>
          </a:p>
        </p:txBody>
      </p:sp>
      <p:pic>
        <p:nvPicPr>
          <p:cNvPr id="5" name="Picture 4">
            <a:extLst>
              <a:ext uri="{FF2B5EF4-FFF2-40B4-BE49-F238E27FC236}">
                <a16:creationId xmlns:a16="http://schemas.microsoft.com/office/drawing/2014/main" id="{541D6FF4-1B13-1187-B390-49F5CB59B0A3}"/>
              </a:ext>
            </a:extLst>
          </p:cNvPr>
          <p:cNvPicPr>
            <a:picLocks noChangeAspect="1"/>
          </p:cNvPicPr>
          <p:nvPr/>
        </p:nvPicPr>
        <p:blipFill>
          <a:blip r:embed="rId6"/>
          <a:stretch>
            <a:fillRect/>
          </a:stretch>
        </p:blipFill>
        <p:spPr>
          <a:xfrm>
            <a:off x="10500387" y="1874134"/>
            <a:ext cx="4219223" cy="4548968"/>
          </a:xfrm>
          <a:prstGeom prst="rect">
            <a:avLst/>
          </a:prstGeom>
        </p:spPr>
      </p:pic>
      <p:pic>
        <p:nvPicPr>
          <p:cNvPr id="7" name="Picture 6">
            <a:extLst>
              <a:ext uri="{FF2B5EF4-FFF2-40B4-BE49-F238E27FC236}">
                <a16:creationId xmlns:a16="http://schemas.microsoft.com/office/drawing/2014/main" id="{8015363D-E4E4-1A22-8FC5-E776C16C2A91}"/>
              </a:ext>
            </a:extLst>
          </p:cNvPr>
          <p:cNvPicPr>
            <a:picLocks noChangeAspect="1"/>
          </p:cNvPicPr>
          <p:nvPr/>
        </p:nvPicPr>
        <p:blipFill>
          <a:blip r:embed="rId7"/>
          <a:stretch>
            <a:fillRect/>
          </a:stretch>
        </p:blipFill>
        <p:spPr>
          <a:xfrm>
            <a:off x="11702935" y="6735338"/>
            <a:ext cx="1973435" cy="1973490"/>
          </a:xfrm>
          <a:prstGeom prst="rect">
            <a:avLst/>
          </a:prstGeom>
        </p:spPr>
      </p:pic>
      <p:pic>
        <p:nvPicPr>
          <p:cNvPr id="55" name="Audio 54">
            <a:hlinkClick r:id="" action="ppaction://media"/>
            <a:extLst>
              <a:ext uri="{FF2B5EF4-FFF2-40B4-BE49-F238E27FC236}">
                <a16:creationId xmlns:a16="http://schemas.microsoft.com/office/drawing/2014/main" id="{0076577E-3150-068F-3EF6-CECB3C78D8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432088" y="9332913"/>
            <a:ext cx="609600" cy="609600"/>
          </a:xfrm>
          <a:prstGeom prst="rect">
            <a:avLst/>
          </a:prstGeom>
        </p:spPr>
      </p:pic>
      <p:pic>
        <p:nvPicPr>
          <p:cNvPr id="6" name="Picture 3" descr="A picture containing text&#10;&#10;Description automatically generated">
            <a:extLst>
              <a:ext uri="{FF2B5EF4-FFF2-40B4-BE49-F238E27FC236}">
                <a16:creationId xmlns:a16="http://schemas.microsoft.com/office/drawing/2014/main" id="{998ED745-2B58-B360-9A1B-1C955066AC0C}"/>
              </a:ext>
            </a:extLst>
          </p:cNvPr>
          <p:cNvPicPr>
            <a:picLocks noChangeAspect="1"/>
          </p:cNvPicPr>
          <p:nvPr/>
        </p:nvPicPr>
        <p:blipFill>
          <a:blip r:embed="rId9"/>
          <a:stretch>
            <a:fillRect/>
          </a:stretch>
        </p:blipFill>
        <p:spPr>
          <a:xfrm>
            <a:off x="6181679" y="8965005"/>
            <a:ext cx="4470519" cy="1185456"/>
          </a:xfrm>
          <a:prstGeom prst="rect">
            <a:avLst/>
          </a:prstGeom>
        </p:spPr>
      </p:pic>
      <p:pic>
        <p:nvPicPr>
          <p:cNvPr id="9" name="Picture 8" descr="Graphical user interface, text, email&#10;&#10;Description automatically generated">
            <a:extLst>
              <a:ext uri="{FF2B5EF4-FFF2-40B4-BE49-F238E27FC236}">
                <a16:creationId xmlns:a16="http://schemas.microsoft.com/office/drawing/2014/main" id="{DBD200FD-B8BC-11C6-A9AE-DF9E787DE92C}"/>
              </a:ext>
            </a:extLst>
          </p:cNvPr>
          <p:cNvPicPr>
            <a:picLocks noChangeAspect="1"/>
          </p:cNvPicPr>
          <p:nvPr/>
        </p:nvPicPr>
        <p:blipFill>
          <a:blip r:embed="rId10"/>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984054983"/>
      </p:ext>
    </p:extLst>
  </p:cSld>
  <p:clrMapOvr>
    <a:masterClrMapping/>
  </p:clrMapOvr>
  <mc:AlternateContent xmlns:mc="http://schemas.openxmlformats.org/markup-compatibility/2006" xmlns:p14="http://schemas.microsoft.com/office/powerpoint/2010/main">
    <mc:Choice Requires="p14">
      <p:transition spd="slow" p14:dur="2000" advTm="29915"/>
    </mc:Choice>
    <mc:Fallback xmlns="">
      <p:transition spd="slow" advTm="2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3026-0548-C939-94B3-A0278922A7C2}"/>
              </a:ext>
            </a:extLst>
          </p:cNvPr>
          <p:cNvSpPr>
            <a:spLocks noGrp="1"/>
          </p:cNvSpPr>
          <p:nvPr>
            <p:ph type="title"/>
          </p:nvPr>
        </p:nvSpPr>
        <p:spPr>
          <a:xfrm>
            <a:off x="948359" y="172359"/>
            <a:ext cx="10973872" cy="1407837"/>
          </a:xfrm>
        </p:spPr>
        <p:txBody>
          <a:bodyPr/>
          <a:lstStyle/>
          <a:p>
            <a:r>
              <a:rPr lang="en-IE" sz="4800" b="1" i="0" dirty="0">
                <a:solidFill>
                  <a:srgbClr val="000000"/>
                </a:solidFill>
                <a:effectLst/>
                <a:latin typeface="+mj-lt"/>
              </a:rPr>
              <a:t>Why do smart phones have a “night mode”? </a:t>
            </a:r>
            <a:br>
              <a:rPr lang="en-IE" sz="4800" b="1" i="0" dirty="0">
                <a:solidFill>
                  <a:srgbClr val="000000"/>
                </a:solidFill>
                <a:effectLst/>
                <a:latin typeface="+mj-lt"/>
              </a:rPr>
            </a:br>
            <a:endParaRPr lang="en-IE" dirty="0"/>
          </a:p>
        </p:txBody>
      </p:sp>
      <p:sp>
        <p:nvSpPr>
          <p:cNvPr id="3" name="Content Placeholder 2">
            <a:extLst>
              <a:ext uri="{FF2B5EF4-FFF2-40B4-BE49-F238E27FC236}">
                <a16:creationId xmlns:a16="http://schemas.microsoft.com/office/drawing/2014/main" id="{243D677F-BE53-F149-0011-D8154015E8BF}"/>
              </a:ext>
            </a:extLst>
          </p:cNvPr>
          <p:cNvSpPr>
            <a:spLocks noGrp="1"/>
          </p:cNvSpPr>
          <p:nvPr>
            <p:ph idx="1"/>
          </p:nvPr>
        </p:nvSpPr>
        <p:spPr>
          <a:xfrm>
            <a:off x="948359" y="1874134"/>
            <a:ext cx="7905709" cy="6704082"/>
          </a:xfrm>
        </p:spPr>
        <p:txBody>
          <a:bodyPr/>
          <a:lstStyle/>
          <a:p>
            <a:pPr marL="507365" indent="-507365"/>
            <a:r>
              <a:rPr lang="en-IE" sz="2400" b="1" dirty="0">
                <a:latin typeface="Verdana" panose="020B0604030504040204" pitchFamily="34" charset="0"/>
                <a:ea typeface="Verdana" panose="020B0604030504040204" pitchFamily="34" charset="0"/>
              </a:rPr>
              <a:t>Informing Intervention.</a:t>
            </a:r>
            <a:endParaRPr lang="en-US"/>
          </a:p>
          <a:p>
            <a:pPr marL="0" indent="0">
              <a:buNone/>
            </a:pPr>
            <a:endParaRPr lang="en-IE" sz="2400" b="1" dirty="0">
              <a:solidFill>
                <a:srgbClr val="000000"/>
              </a:solidFill>
              <a:latin typeface="+mj-lt"/>
            </a:endParaRPr>
          </a:p>
          <a:p>
            <a:pPr marL="507365" indent="-507365"/>
            <a:r>
              <a:rPr lang="en-IE" sz="2400" b="0" i="0" dirty="0">
                <a:solidFill>
                  <a:srgbClr val="000000"/>
                </a:solidFill>
                <a:effectLst/>
                <a:latin typeface="+mj-lt"/>
                <a:ea typeface="ヒラギノ角ゴ Pro W3"/>
              </a:rPr>
              <a:t>Smart phones often have a “night mode” that switches the display to warmer colour tones and away from the blue end of the spectrum. There is some debate about whether this is actually useful (see the Guardian news article by Tim Dowling, 17 Dec 20191) because the science behind it is still developing, but why was this “night mode” invented? The resources allow students explore articles that help answer this question and debate the benefits.</a:t>
            </a:r>
            <a:endParaRPr lang="en-IE" sz="2400" dirty="0">
              <a:latin typeface="+mj-lt"/>
              <a:ea typeface="ヒラギノ角ゴ Pro W3"/>
              <a:hlinkClick r:id="rId5"/>
            </a:endParaRPr>
          </a:p>
          <a:p>
            <a:pPr marL="507365" indent="-507365"/>
            <a:endParaRPr lang="en-IE" dirty="0">
              <a:hlinkClick r:id="rId5"/>
            </a:endParaRPr>
          </a:p>
          <a:p>
            <a:pPr marL="0" indent="0">
              <a:buNone/>
            </a:pPr>
            <a:endParaRPr lang="en-IE" dirty="0">
              <a:hlinkClick r:id="rId5"/>
            </a:endParaRPr>
          </a:p>
          <a:p>
            <a:pPr marL="507365" indent="-507365"/>
            <a:r>
              <a:rPr lang="en-IE" sz="2400" dirty="0">
                <a:hlinkClick r:id="rId5"/>
              </a:rPr>
              <a:t>Resources here</a:t>
            </a:r>
            <a:endParaRPr lang="en-IE" sz="2400" dirty="0"/>
          </a:p>
        </p:txBody>
      </p:sp>
      <p:pic>
        <p:nvPicPr>
          <p:cNvPr id="5" name="Picture 4">
            <a:extLst>
              <a:ext uri="{FF2B5EF4-FFF2-40B4-BE49-F238E27FC236}">
                <a16:creationId xmlns:a16="http://schemas.microsoft.com/office/drawing/2014/main" id="{AFC7A2A2-C769-D7FA-7F56-7120D7E318CF}"/>
              </a:ext>
            </a:extLst>
          </p:cNvPr>
          <p:cNvPicPr>
            <a:picLocks noChangeAspect="1"/>
          </p:cNvPicPr>
          <p:nvPr/>
        </p:nvPicPr>
        <p:blipFill>
          <a:blip r:embed="rId6"/>
          <a:stretch>
            <a:fillRect/>
          </a:stretch>
        </p:blipFill>
        <p:spPr>
          <a:xfrm>
            <a:off x="8854068" y="4445168"/>
            <a:ext cx="6468378" cy="3839111"/>
          </a:xfrm>
          <a:prstGeom prst="rect">
            <a:avLst/>
          </a:prstGeom>
        </p:spPr>
      </p:pic>
      <p:pic>
        <p:nvPicPr>
          <p:cNvPr id="40" name="Audio 39">
            <a:hlinkClick r:id="" action="ppaction://media"/>
            <a:extLst>
              <a:ext uri="{FF2B5EF4-FFF2-40B4-BE49-F238E27FC236}">
                <a16:creationId xmlns:a16="http://schemas.microsoft.com/office/drawing/2014/main" id="{4AE2920E-F885-1651-5717-FF8E0B6A9E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432088" y="9332913"/>
            <a:ext cx="609600" cy="609600"/>
          </a:xfrm>
          <a:prstGeom prst="rect">
            <a:avLst/>
          </a:prstGeom>
        </p:spPr>
      </p:pic>
      <p:pic>
        <p:nvPicPr>
          <p:cNvPr id="6" name="Picture 3" descr="A picture containing text&#10;&#10;Description automatically generated">
            <a:extLst>
              <a:ext uri="{FF2B5EF4-FFF2-40B4-BE49-F238E27FC236}">
                <a16:creationId xmlns:a16="http://schemas.microsoft.com/office/drawing/2014/main" id="{8E4707DC-07F4-C17A-A7C4-50110D905460}"/>
              </a:ext>
            </a:extLst>
          </p:cNvPr>
          <p:cNvPicPr>
            <a:picLocks noChangeAspect="1"/>
          </p:cNvPicPr>
          <p:nvPr/>
        </p:nvPicPr>
        <p:blipFill>
          <a:blip r:embed="rId8"/>
          <a:stretch>
            <a:fillRect/>
          </a:stretch>
        </p:blipFill>
        <p:spPr>
          <a:xfrm>
            <a:off x="6181679" y="8965005"/>
            <a:ext cx="4470519" cy="1185456"/>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1CAAC945-3841-D680-1D6E-C8227DF75064}"/>
              </a:ext>
            </a:extLst>
          </p:cNvPr>
          <p:cNvPicPr>
            <a:picLocks noChangeAspect="1"/>
          </p:cNvPicPr>
          <p:nvPr/>
        </p:nvPicPr>
        <p:blipFill>
          <a:blip r:embed="rId9"/>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3387999237"/>
      </p:ext>
    </p:extLst>
  </p:cSld>
  <p:clrMapOvr>
    <a:masterClrMapping/>
  </p:clrMapOvr>
  <mc:AlternateContent xmlns:mc="http://schemas.openxmlformats.org/markup-compatibility/2006" xmlns:p14="http://schemas.microsoft.com/office/powerpoint/2010/main">
    <mc:Choice Requires="p14">
      <p:transition spd="slow" p14:dur="2000" advTm="23278"/>
    </mc:Choice>
    <mc:Fallback xmlns="">
      <p:transition spd="slow" advTm="2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13DC-1DD0-0056-51D2-30308862E7F8}"/>
              </a:ext>
            </a:extLst>
          </p:cNvPr>
          <p:cNvSpPr>
            <a:spLocks noGrp="1"/>
          </p:cNvSpPr>
          <p:nvPr>
            <p:ph type="title"/>
          </p:nvPr>
        </p:nvSpPr>
        <p:spPr/>
        <p:txBody>
          <a:bodyPr/>
          <a:lstStyle/>
          <a:p>
            <a:r>
              <a:rPr lang="en-IE" dirty="0"/>
              <a:t>Smoking</a:t>
            </a:r>
          </a:p>
        </p:txBody>
      </p:sp>
      <p:sp>
        <p:nvSpPr>
          <p:cNvPr id="3" name="Content Placeholder 2">
            <a:extLst>
              <a:ext uri="{FF2B5EF4-FFF2-40B4-BE49-F238E27FC236}">
                <a16:creationId xmlns:a16="http://schemas.microsoft.com/office/drawing/2014/main" id="{55D94D53-6392-0353-B641-D5E045E74234}"/>
              </a:ext>
            </a:extLst>
          </p:cNvPr>
          <p:cNvSpPr>
            <a:spLocks noGrp="1"/>
          </p:cNvSpPr>
          <p:nvPr>
            <p:ph idx="1"/>
          </p:nvPr>
        </p:nvSpPr>
        <p:spPr>
          <a:xfrm>
            <a:off x="948359" y="1717288"/>
            <a:ext cx="8217943" cy="6860928"/>
          </a:xfrm>
        </p:spPr>
        <p:txBody>
          <a:bodyPr/>
          <a:lstStyle/>
          <a:p>
            <a:pPr marL="0" indent="0">
              <a:buNone/>
            </a:pPr>
            <a:r>
              <a:rPr lang="en-IE" sz="2400" b="1" dirty="0">
                <a:latin typeface="Verdana" panose="020B0604030504040204" pitchFamily="34" charset="0"/>
                <a:ea typeface="Verdana" panose="020B0604030504040204" pitchFamily="34" charset="0"/>
              </a:rPr>
              <a:t>To Inform Decisions and Inform Intervention</a:t>
            </a:r>
          </a:p>
          <a:p>
            <a:pPr marL="0" indent="0">
              <a:buNone/>
            </a:pPr>
            <a:endParaRPr lang="en-GB" sz="2400" dirty="0">
              <a:latin typeface="+mj-lt"/>
              <a:ea typeface="Calibri" panose="020F0502020204030204" pitchFamily="34" charset="0"/>
            </a:endParaRPr>
          </a:p>
          <a:p>
            <a:r>
              <a:rPr lang="en-GB" sz="2400" dirty="0">
                <a:effectLst/>
                <a:latin typeface="+mj-lt"/>
                <a:ea typeface="Calibri" panose="020F0502020204030204" pitchFamily="34" charset="0"/>
              </a:rPr>
              <a:t>Based </a:t>
            </a:r>
            <a:r>
              <a:rPr lang="en-GB" sz="2400" dirty="0">
                <a:latin typeface="+mj-lt"/>
                <a:ea typeface="Calibri" panose="020F0502020204030204" pitchFamily="34" charset="0"/>
              </a:rPr>
              <a:t>on a publication from the Royal College of Physicians in the UK. This publication looks at the progress, lessons and priorities for a smoke free UK in the last 50 years. The </a:t>
            </a:r>
            <a:r>
              <a:rPr lang="en-GB" sz="2400" dirty="0">
                <a:latin typeface="+mj-lt"/>
                <a:ea typeface="Calibri" panose="020F0502020204030204" pitchFamily="34" charset="0"/>
                <a:hlinkClick r:id="rId5"/>
              </a:rPr>
              <a:t>publication</a:t>
            </a:r>
            <a:r>
              <a:rPr lang="en-GB" sz="2400" dirty="0">
                <a:latin typeface="+mj-lt"/>
                <a:ea typeface="Calibri" panose="020F0502020204030204" pitchFamily="34" charset="0"/>
              </a:rPr>
              <a:t> looks at r</a:t>
            </a:r>
            <a:r>
              <a:rPr lang="en-GB" sz="2400" dirty="0">
                <a:effectLst/>
                <a:latin typeface="+mj-lt"/>
                <a:ea typeface="Calibri" panose="020F0502020204030204" pitchFamily="34" charset="0"/>
              </a:rPr>
              <a:t>esearch on the effect of smoking and passive smoking and how it has resulted in changes in the law. </a:t>
            </a:r>
          </a:p>
          <a:p>
            <a:endParaRPr lang="en-GB" sz="2400" dirty="0">
              <a:latin typeface="+mj-lt"/>
            </a:endParaRPr>
          </a:p>
          <a:p>
            <a:r>
              <a:rPr lang="en-GB" sz="2400" b="1" dirty="0">
                <a:latin typeface="+mj-lt"/>
              </a:rPr>
              <a:t>The areas covered are</a:t>
            </a:r>
            <a:r>
              <a:rPr lang="en-GB" sz="2400" dirty="0">
                <a:latin typeface="+mj-lt"/>
              </a:rPr>
              <a:t>:</a:t>
            </a:r>
          </a:p>
          <a:p>
            <a:endParaRPr lang="en-GB" sz="2400" dirty="0">
              <a:latin typeface="+mj-lt"/>
            </a:endParaRPr>
          </a:p>
          <a:p>
            <a:pPr>
              <a:buFont typeface="+mj-lt"/>
              <a:buAutoNum type="arabicPeriod"/>
            </a:pPr>
            <a:r>
              <a:rPr lang="en-GB" sz="2400" dirty="0">
                <a:latin typeface="+mj-lt"/>
              </a:rPr>
              <a:t>Smoking and health implications for the future.</a:t>
            </a:r>
          </a:p>
          <a:p>
            <a:pPr>
              <a:buFont typeface="+mj-lt"/>
              <a:buAutoNum type="arabicPeriod"/>
            </a:pPr>
            <a:r>
              <a:rPr lang="en-GB" sz="2400" dirty="0">
                <a:latin typeface="+mj-lt"/>
              </a:rPr>
              <a:t>Preventing smoking. Promotion , price and access.</a:t>
            </a:r>
          </a:p>
          <a:p>
            <a:pPr>
              <a:buFont typeface="+mj-lt"/>
              <a:buAutoNum type="arabicPeriod"/>
            </a:pPr>
            <a:r>
              <a:rPr lang="en-GB" sz="2400" dirty="0">
                <a:latin typeface="+mj-lt"/>
              </a:rPr>
              <a:t>Helping smokers who want to quit and protecting others from smoke and smoking.</a:t>
            </a:r>
          </a:p>
          <a:p>
            <a:pPr>
              <a:buFont typeface="+mj-lt"/>
              <a:buAutoNum type="arabicPeriod"/>
            </a:pPr>
            <a:r>
              <a:rPr lang="en-GB" sz="2400" dirty="0">
                <a:latin typeface="+mj-lt"/>
              </a:rPr>
              <a:t>Smoking and health: Industry and practice.</a:t>
            </a:r>
          </a:p>
          <a:p>
            <a:pPr>
              <a:buFont typeface="+mj-lt"/>
              <a:buAutoNum type="arabicPeriod"/>
            </a:pPr>
            <a:endParaRPr lang="en-GB" sz="2400" dirty="0">
              <a:latin typeface="+mj-lt"/>
            </a:endParaRPr>
          </a:p>
          <a:p>
            <a:pPr marL="0" indent="0">
              <a:buNone/>
            </a:pPr>
            <a:endParaRPr lang="en-GB" sz="2400" dirty="0">
              <a:latin typeface="+mj-lt"/>
            </a:endParaRPr>
          </a:p>
          <a:p>
            <a:pPr>
              <a:buFont typeface="+mj-lt"/>
              <a:buAutoNum type="arabicPeriod"/>
            </a:pPr>
            <a:endParaRPr lang="en-IE" sz="2400" dirty="0">
              <a:latin typeface="+mj-lt"/>
            </a:endParaRPr>
          </a:p>
        </p:txBody>
      </p:sp>
      <p:sp>
        <p:nvSpPr>
          <p:cNvPr id="4" name="TextBox 3">
            <a:extLst>
              <a:ext uri="{FF2B5EF4-FFF2-40B4-BE49-F238E27FC236}">
                <a16:creationId xmlns:a16="http://schemas.microsoft.com/office/drawing/2014/main" id="{44CFD1F2-31B9-D8B7-996B-5E67A202E81D}"/>
              </a:ext>
            </a:extLst>
          </p:cNvPr>
          <p:cNvSpPr txBox="1"/>
          <p:nvPr/>
        </p:nvSpPr>
        <p:spPr>
          <a:xfrm>
            <a:off x="10057508" y="5555528"/>
            <a:ext cx="6200079" cy="1477328"/>
          </a:xfrm>
          <a:prstGeom prst="rect">
            <a:avLst/>
          </a:prstGeom>
          <a:noFill/>
        </p:spPr>
        <p:txBody>
          <a:bodyPr wrap="square" rtlCol="0">
            <a:spAutoFit/>
          </a:bodyPr>
          <a:lstStyle/>
          <a:p>
            <a:r>
              <a:rPr lang="en-IE" b="1" dirty="0">
                <a:solidFill>
                  <a:srgbClr val="7030A0"/>
                </a:solidFill>
              </a:rPr>
              <a:t>1962</a:t>
            </a:r>
            <a:r>
              <a:rPr lang="en-IE" dirty="0">
                <a:solidFill>
                  <a:srgbClr val="7030A0"/>
                </a:solidFill>
              </a:rPr>
              <a:t>. A world suffocated by the swirling clouds of tobacco smoke, in pubs, cinemas, trains, buses, on the streets, and even in hospitals and schools. Around 70% of men and 40% of women smoked. Smoking was omnipresent, accepted, established.</a:t>
            </a:r>
          </a:p>
        </p:txBody>
      </p:sp>
      <p:sp>
        <p:nvSpPr>
          <p:cNvPr id="5" name="TextBox 4">
            <a:extLst>
              <a:ext uri="{FF2B5EF4-FFF2-40B4-BE49-F238E27FC236}">
                <a16:creationId xmlns:a16="http://schemas.microsoft.com/office/drawing/2014/main" id="{A6510CA7-08AA-E190-61A4-F00A39D15A02}"/>
              </a:ext>
            </a:extLst>
          </p:cNvPr>
          <p:cNvSpPr txBox="1"/>
          <p:nvPr/>
        </p:nvSpPr>
        <p:spPr>
          <a:xfrm>
            <a:off x="10057509" y="7032856"/>
            <a:ext cx="6200079" cy="2031325"/>
          </a:xfrm>
          <a:prstGeom prst="rect">
            <a:avLst/>
          </a:prstGeom>
          <a:noFill/>
        </p:spPr>
        <p:txBody>
          <a:bodyPr wrap="square" rtlCol="0">
            <a:spAutoFit/>
          </a:bodyPr>
          <a:lstStyle/>
          <a:p>
            <a:r>
              <a:rPr lang="en-IE" b="1" dirty="0">
                <a:solidFill>
                  <a:srgbClr val="7030A0"/>
                </a:solidFill>
              </a:rPr>
              <a:t>2012</a:t>
            </a:r>
            <a:r>
              <a:rPr lang="en-IE" dirty="0">
                <a:solidFill>
                  <a:srgbClr val="7030A0"/>
                </a:solidFill>
              </a:rPr>
              <a:t>. A world in which smoking is no longer the norm. Our schools, hospitals, pubs, cinemas and public transport are subject to smoke-free legislation. Only 21% of the population smokes. Government, media and society have largely accepted the need to protect people, particularly children, from much of the harm associated with tobacco smoke.</a:t>
            </a:r>
          </a:p>
        </p:txBody>
      </p:sp>
      <p:pic>
        <p:nvPicPr>
          <p:cNvPr id="7" name="Picture 6">
            <a:extLst>
              <a:ext uri="{FF2B5EF4-FFF2-40B4-BE49-F238E27FC236}">
                <a16:creationId xmlns:a16="http://schemas.microsoft.com/office/drawing/2014/main" id="{CD7F67F0-ADE5-F0E2-BB07-639148F1716C}"/>
              </a:ext>
            </a:extLst>
          </p:cNvPr>
          <p:cNvPicPr>
            <a:picLocks noChangeAspect="1"/>
          </p:cNvPicPr>
          <p:nvPr/>
        </p:nvPicPr>
        <p:blipFill>
          <a:blip r:embed="rId6"/>
          <a:stretch>
            <a:fillRect/>
          </a:stretch>
        </p:blipFill>
        <p:spPr>
          <a:xfrm>
            <a:off x="11284142" y="2093284"/>
            <a:ext cx="3746809" cy="3361918"/>
          </a:xfrm>
          <a:prstGeom prst="rect">
            <a:avLst/>
          </a:prstGeom>
        </p:spPr>
      </p:pic>
      <p:pic>
        <p:nvPicPr>
          <p:cNvPr id="59" name="Audio 58">
            <a:hlinkClick r:id="" action="ppaction://media"/>
            <a:extLst>
              <a:ext uri="{FF2B5EF4-FFF2-40B4-BE49-F238E27FC236}">
                <a16:creationId xmlns:a16="http://schemas.microsoft.com/office/drawing/2014/main" id="{096B116E-A850-A2CA-FC7F-8BF35ADF6B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432088" y="9332913"/>
            <a:ext cx="609600" cy="609600"/>
          </a:xfrm>
          <a:prstGeom prst="rect">
            <a:avLst/>
          </a:prstGeom>
        </p:spPr>
      </p:pic>
      <p:pic>
        <p:nvPicPr>
          <p:cNvPr id="8" name="Picture 3" descr="A picture containing text&#10;&#10;Description automatically generated">
            <a:extLst>
              <a:ext uri="{FF2B5EF4-FFF2-40B4-BE49-F238E27FC236}">
                <a16:creationId xmlns:a16="http://schemas.microsoft.com/office/drawing/2014/main" id="{F4C907AD-6A7C-E606-07A2-32737CB9B9AB}"/>
              </a:ext>
            </a:extLst>
          </p:cNvPr>
          <p:cNvPicPr>
            <a:picLocks noChangeAspect="1"/>
          </p:cNvPicPr>
          <p:nvPr/>
        </p:nvPicPr>
        <p:blipFill>
          <a:blip r:embed="rId8"/>
          <a:stretch>
            <a:fillRect/>
          </a:stretch>
        </p:blipFill>
        <p:spPr>
          <a:xfrm>
            <a:off x="6181679" y="8965005"/>
            <a:ext cx="4470519" cy="1185456"/>
          </a:xfrm>
          <a:prstGeom prst="rect">
            <a:avLst/>
          </a:prstGeom>
        </p:spPr>
      </p:pic>
      <p:pic>
        <p:nvPicPr>
          <p:cNvPr id="10" name="Picture 9" descr="Graphical user interface, text, email&#10;&#10;Description automatically generated">
            <a:extLst>
              <a:ext uri="{FF2B5EF4-FFF2-40B4-BE49-F238E27FC236}">
                <a16:creationId xmlns:a16="http://schemas.microsoft.com/office/drawing/2014/main" id="{2E3C6542-7EEC-FCA8-60DC-9EC77001A1EC}"/>
              </a:ext>
            </a:extLst>
          </p:cNvPr>
          <p:cNvPicPr>
            <a:picLocks noChangeAspect="1"/>
          </p:cNvPicPr>
          <p:nvPr/>
        </p:nvPicPr>
        <p:blipFill>
          <a:blip r:embed="rId9"/>
          <a:stretch>
            <a:fillRect/>
          </a:stretch>
        </p:blipFill>
        <p:spPr>
          <a:xfrm>
            <a:off x="11794885" y="8961552"/>
            <a:ext cx="3393297" cy="1196861"/>
          </a:xfrm>
          <a:prstGeom prst="rect">
            <a:avLst/>
          </a:prstGeom>
        </p:spPr>
      </p:pic>
    </p:spTree>
    <p:extLst>
      <p:ext uri="{BB962C8B-B14F-4D97-AF65-F5344CB8AC3E}">
        <p14:creationId xmlns:p14="http://schemas.microsoft.com/office/powerpoint/2010/main" val="4242556015"/>
      </p:ext>
    </p:extLst>
  </p:cSld>
  <p:clrMapOvr>
    <a:masterClrMapping/>
  </p:clrMapOvr>
  <mc:AlternateContent xmlns:mc="http://schemas.openxmlformats.org/markup-compatibility/2006" xmlns:p14="http://schemas.microsoft.com/office/powerpoint/2010/main">
    <mc:Choice Requires="p14">
      <p:transition spd="slow" p14:dur="2000" advTm="58710"/>
    </mc:Choice>
    <mc:Fallback xmlns="">
      <p:transition spd="slow" advTm="5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7F9092-BDA7-424C-B9CC-8BEFC49DF85B}">
  <ds:schemaRefs>
    <ds:schemaRef ds:uri="http://schemas.microsoft.com/sharepoint/v3/contenttype/forms"/>
  </ds:schemaRefs>
</ds:datastoreItem>
</file>

<file path=customXml/itemProps2.xml><?xml version="1.0" encoding="utf-8"?>
<ds:datastoreItem xmlns:ds="http://schemas.openxmlformats.org/officeDocument/2006/customXml" ds:itemID="{D299C948-59AA-46A1-8AC6-8FFE6301303C}">
  <ds:schemaRefs>
    <ds:schemaRef ds:uri="65b45968-4823-43e0-8c3f-65ff1018cd16"/>
    <ds:schemaRef ds:uri="9a78f28e-fad2-4cb4-855a-3f5b5cd507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8EA609-1291-4473-BFBC-F21AC1F4FF60}">
  <ds:schemaRefs>
    <ds:schemaRef ds:uri="http://purl.org/dc/dcmitype/"/>
    <ds:schemaRef ds:uri="http://schemas.openxmlformats.org/package/2006/metadata/core-properties"/>
    <ds:schemaRef ds:uri="9a78f28e-fad2-4cb4-855a-3f5b5cd507ab"/>
    <ds:schemaRef ds:uri="http://www.w3.org/XML/1998/namespace"/>
    <ds:schemaRef ds:uri="http://purl.org/dc/terms/"/>
    <ds:schemaRef ds:uri="http://schemas.microsoft.com/office/2006/documentManagement/types"/>
    <ds:schemaRef ds:uri="http://schemas.microsoft.com/office/infopath/2007/PartnerControls"/>
    <ds:schemaRef ds:uri="65b45968-4823-43e0-8c3f-65ff1018cd16"/>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11616</TotalTime>
  <Words>2094</Words>
  <Application>Microsoft Office PowerPoint</Application>
  <PresentationFormat>Custom</PresentationFormat>
  <Paragraphs>157</Paragraphs>
  <Slides>12</Slides>
  <Notes>10</Notes>
  <HiddenSlides>0</HiddenSlides>
  <MMClips>10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Theme2</vt:lpstr>
      <vt:lpstr>office theme</vt:lpstr>
      <vt:lpstr>Why Study Biology? Biology - Transition Year   </vt:lpstr>
      <vt:lpstr>PowerPoint Presentation</vt:lpstr>
      <vt:lpstr>Teaching Strategies</vt:lpstr>
      <vt:lpstr>Why Study Biology? A framework</vt:lpstr>
      <vt:lpstr>The story of Velcro. </vt:lpstr>
      <vt:lpstr>Creating new Waterproof materials.</vt:lpstr>
      <vt:lpstr>How can the microscopic structure of the wood of a ladder help catch a kidnapper? </vt:lpstr>
      <vt:lpstr>Why do smart phones have a “night mode”?  </vt:lpstr>
      <vt:lpstr>Smoking</vt:lpstr>
      <vt:lpstr>From a tree, a 'miracle' called Aspirin </vt:lpstr>
      <vt:lpstr> Bibliography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Ceren.OConnell</cp:lastModifiedBy>
  <cp:revision>438</cp:revision>
  <cp:lastPrinted>2022-01-21T15:42:44Z</cp:lastPrinted>
  <dcterms:created xsi:type="dcterms:W3CDTF">2020-01-09T08:50:42Z</dcterms:created>
  <dcterms:modified xsi:type="dcterms:W3CDTF">2022-12-13T10:31:16Z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