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60" r:id="rId5"/>
    <p:sldId id="261" r:id="rId6"/>
    <p:sldId id="262" r:id="rId7"/>
    <p:sldId id="266" r:id="rId8"/>
    <p:sldId id="264" r:id="rId9"/>
    <p:sldId id="263" r:id="rId10"/>
    <p:sldId id="265" r:id="rId11"/>
    <p:sldId id="258" r:id="rId12"/>
    <p:sldId id="25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08305E-0810-4D3B-BCA7-6E84192F075B}" v="72" dt="2022-10-06T12:45:26.925"/>
    <p1510:client id="{E973FA21-1882-23B3-A8F0-6908C365279D}" v="9" dt="2022-12-06T14:36:38.180"/>
    <p1510:client id="{FB43EEB7-21D9-422B-84B1-FDA0EA7DF2B8}" v="186" dt="2022-10-06T13:34:31.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26722" autoAdjust="0"/>
  </p:normalViewPr>
  <p:slideViewPr>
    <p:cSldViewPr snapToGrid="0">
      <p:cViewPr varScale="1">
        <p:scale>
          <a:sx n="64" d="100"/>
          <a:sy n="64" d="100"/>
        </p:scale>
        <p:origin x="7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aldine.Mooney.Simmie" userId="S::geraldine.mooney.sim@ul.ie::cf7eae96-d347-4495-bede-4cb8e83639bd" providerId="AD" clId="Web-{E973FA21-1882-23B3-A8F0-6908C365279D}"/>
    <pc:docChg chg="modSld">
      <pc:chgData name="Geraldine.Mooney.Simmie" userId="S::geraldine.mooney.sim@ul.ie::cf7eae96-d347-4495-bede-4cb8e83639bd" providerId="AD" clId="Web-{E973FA21-1882-23B3-A8F0-6908C365279D}" dt="2022-12-06T14:36:38.180" v="7" actId="20577"/>
      <pc:docMkLst>
        <pc:docMk/>
      </pc:docMkLst>
      <pc:sldChg chg="modSp">
        <pc:chgData name="Geraldine.Mooney.Simmie" userId="S::geraldine.mooney.sim@ul.ie::cf7eae96-d347-4495-bede-4cb8e83639bd" providerId="AD" clId="Web-{E973FA21-1882-23B3-A8F0-6908C365279D}" dt="2022-12-06T14:36:38.180" v="7" actId="20577"/>
        <pc:sldMkLst>
          <pc:docMk/>
          <pc:sldMk cId="2585655698" sldId="257"/>
        </pc:sldMkLst>
        <pc:spChg chg="mod">
          <ac:chgData name="Geraldine.Mooney.Simmie" userId="S::geraldine.mooney.sim@ul.ie::cf7eae96-d347-4495-bede-4cb8e83639bd" providerId="AD" clId="Web-{E973FA21-1882-23B3-A8F0-6908C365279D}" dt="2022-12-06T14:36:38.180" v="7" actId="20577"/>
          <ac:spMkLst>
            <pc:docMk/>
            <pc:sldMk cId="2585655698" sldId="257"/>
            <ac:spMk id="3" creationId="{00000000-0000-0000-0000-000000000000}"/>
          </ac:spMkLst>
        </pc:spChg>
      </pc:sldChg>
      <pc:sldChg chg="modSp">
        <pc:chgData name="Geraldine.Mooney.Simmie" userId="S::geraldine.mooney.sim@ul.ie::cf7eae96-d347-4495-bede-4cb8e83639bd" providerId="AD" clId="Web-{E973FA21-1882-23B3-A8F0-6908C365279D}" dt="2022-12-06T14:35:38.694" v="0" actId="20577"/>
        <pc:sldMkLst>
          <pc:docMk/>
          <pc:sldMk cId="3248359125" sldId="262"/>
        </pc:sldMkLst>
        <pc:spChg chg="mod">
          <ac:chgData name="Geraldine.Mooney.Simmie" userId="S::geraldine.mooney.sim@ul.ie::cf7eae96-d347-4495-bede-4cb8e83639bd" providerId="AD" clId="Web-{E973FA21-1882-23B3-A8F0-6908C365279D}" dt="2022-12-06T14:35:38.694" v="0" actId="20577"/>
          <ac:spMkLst>
            <pc:docMk/>
            <pc:sldMk cId="3248359125" sldId="262"/>
            <ac:spMk id="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74377-7113-41F1-A117-06D8074B9B1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AAB1C0E-C731-42D6-9167-B99B7E006897}">
      <dgm:prSet phldr="0"/>
      <dgm:spPr/>
      <dgm:t>
        <a:bodyPr/>
        <a:lstStyle/>
        <a:p>
          <a:pPr rtl="0"/>
          <a:r>
            <a:rPr lang="en-US" dirty="0">
              <a:latin typeface="Calibri Light" panose="020F0302020204030204"/>
            </a:rPr>
            <a:t>How do our Bodies Fight Viruses?</a:t>
          </a:r>
        </a:p>
      </dgm:t>
    </dgm:pt>
    <dgm:pt modelId="{66B02FAD-2798-454A-9AA5-A15D6CA90A4F}" type="parTrans" cxnId="{C65AA1E8-895D-4249-ABF2-C2D8B30E766C}">
      <dgm:prSet/>
      <dgm:spPr/>
      <dgm:t>
        <a:bodyPr/>
        <a:lstStyle/>
        <a:p>
          <a:endParaRPr lang="en-US"/>
        </a:p>
      </dgm:t>
    </dgm:pt>
    <dgm:pt modelId="{C1C44741-572C-4548-88DD-E33B2442F5B5}" type="sibTrans" cxnId="{C65AA1E8-895D-4249-ABF2-C2D8B30E766C}">
      <dgm:prSet/>
      <dgm:spPr/>
      <dgm:t>
        <a:bodyPr/>
        <a:lstStyle/>
        <a:p>
          <a:endParaRPr lang="en-US"/>
        </a:p>
      </dgm:t>
    </dgm:pt>
    <dgm:pt modelId="{4D8CEAD6-E75C-49F4-811A-0432585D31E4}">
      <dgm:prSet phldr="0"/>
      <dgm:spPr/>
      <dgm:t>
        <a:bodyPr/>
        <a:lstStyle/>
        <a:p>
          <a:pPr rtl="0"/>
          <a:r>
            <a:rPr lang="en-US" dirty="0">
              <a:latin typeface="Calibri Light" panose="020F0302020204030204"/>
            </a:rPr>
            <a:t>How do Phagocytes Work?</a:t>
          </a:r>
        </a:p>
      </dgm:t>
    </dgm:pt>
    <dgm:pt modelId="{B9B358D4-3491-45E5-9CFB-48CE4F38DDC3}" type="parTrans" cxnId="{8B560D27-9035-40C6-9D78-46E86B7967EB}">
      <dgm:prSet/>
      <dgm:spPr/>
      <dgm:t>
        <a:bodyPr/>
        <a:lstStyle/>
        <a:p>
          <a:endParaRPr lang="en-IE"/>
        </a:p>
      </dgm:t>
    </dgm:pt>
    <dgm:pt modelId="{37C7C167-4608-41FD-98E6-00C6065E787E}" type="sibTrans" cxnId="{8B560D27-9035-40C6-9D78-46E86B7967EB}">
      <dgm:prSet/>
      <dgm:spPr/>
      <dgm:t>
        <a:bodyPr/>
        <a:lstStyle/>
        <a:p>
          <a:endParaRPr lang="en-IE"/>
        </a:p>
      </dgm:t>
    </dgm:pt>
    <dgm:pt modelId="{963871E6-3971-4C18-9F23-FAC84BCD4274}">
      <dgm:prSet phldr="0"/>
      <dgm:spPr/>
      <dgm:t>
        <a:bodyPr/>
        <a:lstStyle/>
        <a:p>
          <a:pPr rtl="0"/>
          <a:r>
            <a:rPr lang="en-US" dirty="0">
              <a:latin typeface="Calibri Light" panose="020F0302020204030204"/>
            </a:rPr>
            <a:t>Immunity to Viruses</a:t>
          </a:r>
        </a:p>
      </dgm:t>
    </dgm:pt>
    <dgm:pt modelId="{FCA74748-CF64-4E26-82DA-9BD66BD39A24}" type="parTrans" cxnId="{847B9C6D-9388-4F2A-8A1C-FE476B3B41DD}">
      <dgm:prSet/>
      <dgm:spPr/>
      <dgm:t>
        <a:bodyPr/>
        <a:lstStyle/>
        <a:p>
          <a:endParaRPr lang="en-IE"/>
        </a:p>
      </dgm:t>
    </dgm:pt>
    <dgm:pt modelId="{F789BA65-FA79-490B-BB50-07397B0E2F9B}" type="sibTrans" cxnId="{847B9C6D-9388-4F2A-8A1C-FE476B3B41DD}">
      <dgm:prSet/>
      <dgm:spPr/>
      <dgm:t>
        <a:bodyPr/>
        <a:lstStyle/>
        <a:p>
          <a:endParaRPr lang="en-IE"/>
        </a:p>
      </dgm:t>
    </dgm:pt>
    <dgm:pt modelId="{1E6E0DEB-54E9-444F-B29A-F1136DF6430C}">
      <dgm:prSet phldr="0"/>
      <dgm:spPr/>
      <dgm:t>
        <a:bodyPr/>
        <a:lstStyle/>
        <a:p>
          <a:pPr rtl="0"/>
          <a:r>
            <a:rPr lang="en-US" dirty="0">
              <a:latin typeface="Calibri Light" panose="020F0302020204030204"/>
            </a:rPr>
            <a:t>Autoimmune Diseases</a:t>
          </a:r>
        </a:p>
      </dgm:t>
    </dgm:pt>
    <dgm:pt modelId="{F3599610-7C1E-4E27-B3DB-C860A7EBE210}" type="parTrans" cxnId="{D86D899A-D1FA-47CB-9601-11068CC01617}">
      <dgm:prSet/>
      <dgm:spPr/>
      <dgm:t>
        <a:bodyPr/>
        <a:lstStyle/>
        <a:p>
          <a:endParaRPr lang="en-IE"/>
        </a:p>
      </dgm:t>
    </dgm:pt>
    <dgm:pt modelId="{093F9955-7098-4ECB-B107-DECAF7721D3C}" type="sibTrans" cxnId="{D86D899A-D1FA-47CB-9601-11068CC01617}">
      <dgm:prSet/>
      <dgm:spPr/>
      <dgm:t>
        <a:bodyPr/>
        <a:lstStyle/>
        <a:p>
          <a:endParaRPr lang="en-IE"/>
        </a:p>
      </dgm:t>
    </dgm:pt>
    <dgm:pt modelId="{60C9A971-C032-4277-B125-9BB32BF3F8D7}">
      <dgm:prSet phldr="0"/>
      <dgm:spPr/>
      <dgm:t>
        <a:bodyPr/>
        <a:lstStyle/>
        <a:p>
          <a:pPr rtl="0"/>
          <a:r>
            <a:rPr lang="en-US" dirty="0">
              <a:latin typeface="Calibri Light" panose="020F0302020204030204"/>
            </a:rPr>
            <a:t>How does a Vaccine Work?</a:t>
          </a:r>
        </a:p>
      </dgm:t>
    </dgm:pt>
    <dgm:pt modelId="{621D83CF-441A-49FD-83CD-AE2A47D9D09E}" type="parTrans" cxnId="{BFA35D95-0437-41BA-906A-4D93C1CB7D78}">
      <dgm:prSet/>
      <dgm:spPr/>
      <dgm:t>
        <a:bodyPr/>
        <a:lstStyle/>
        <a:p>
          <a:endParaRPr lang="en-IE"/>
        </a:p>
      </dgm:t>
    </dgm:pt>
    <dgm:pt modelId="{477C411F-D8F1-4F64-8AF4-ECF91651B357}" type="sibTrans" cxnId="{BFA35D95-0437-41BA-906A-4D93C1CB7D78}">
      <dgm:prSet/>
      <dgm:spPr/>
      <dgm:t>
        <a:bodyPr/>
        <a:lstStyle/>
        <a:p>
          <a:endParaRPr lang="en-IE"/>
        </a:p>
      </dgm:t>
    </dgm:pt>
    <dgm:pt modelId="{76C2AF06-6F6B-4EF4-A1C1-CE9DF73D49DF}" type="pres">
      <dgm:prSet presAssocID="{17874377-7113-41F1-A117-06D8074B9B17}" presName="linear" presStyleCnt="0">
        <dgm:presLayoutVars>
          <dgm:animLvl val="lvl"/>
          <dgm:resizeHandles val="exact"/>
        </dgm:presLayoutVars>
      </dgm:prSet>
      <dgm:spPr/>
    </dgm:pt>
    <dgm:pt modelId="{7134C554-0A69-412C-8714-25DD9A3E8443}" type="pres">
      <dgm:prSet presAssocID="{EAAB1C0E-C731-42D6-9167-B99B7E006897}" presName="parentText" presStyleLbl="node1" presStyleIdx="0" presStyleCnt="5">
        <dgm:presLayoutVars>
          <dgm:chMax val="0"/>
          <dgm:bulletEnabled val="1"/>
        </dgm:presLayoutVars>
      </dgm:prSet>
      <dgm:spPr/>
    </dgm:pt>
    <dgm:pt modelId="{4B2A72B3-8DCA-4563-97B0-A604769784C0}" type="pres">
      <dgm:prSet presAssocID="{C1C44741-572C-4548-88DD-E33B2442F5B5}" presName="spacer" presStyleCnt="0"/>
      <dgm:spPr/>
    </dgm:pt>
    <dgm:pt modelId="{50E5EEA1-33CB-4ED2-8E76-D322DDC9375C}" type="pres">
      <dgm:prSet presAssocID="{4D8CEAD6-E75C-49F4-811A-0432585D31E4}" presName="parentText" presStyleLbl="node1" presStyleIdx="1" presStyleCnt="5">
        <dgm:presLayoutVars>
          <dgm:chMax val="0"/>
          <dgm:bulletEnabled val="1"/>
        </dgm:presLayoutVars>
      </dgm:prSet>
      <dgm:spPr/>
    </dgm:pt>
    <dgm:pt modelId="{D7D9E0B3-C033-46C4-8D19-BA3E0EF4120B}" type="pres">
      <dgm:prSet presAssocID="{37C7C167-4608-41FD-98E6-00C6065E787E}" presName="spacer" presStyleCnt="0"/>
      <dgm:spPr/>
    </dgm:pt>
    <dgm:pt modelId="{914341A6-8BCC-4E28-BB9F-4DDA0EB03D21}" type="pres">
      <dgm:prSet presAssocID="{963871E6-3971-4C18-9F23-FAC84BCD4274}" presName="parentText" presStyleLbl="node1" presStyleIdx="2" presStyleCnt="5">
        <dgm:presLayoutVars>
          <dgm:chMax val="0"/>
          <dgm:bulletEnabled val="1"/>
        </dgm:presLayoutVars>
      </dgm:prSet>
      <dgm:spPr/>
    </dgm:pt>
    <dgm:pt modelId="{74520DBA-E8A6-45A0-83E8-9D4DAFFF76EA}" type="pres">
      <dgm:prSet presAssocID="{F789BA65-FA79-490B-BB50-07397B0E2F9B}" presName="spacer" presStyleCnt="0"/>
      <dgm:spPr/>
    </dgm:pt>
    <dgm:pt modelId="{07DEDFAC-91BD-432C-B57F-F4483D3A2B40}" type="pres">
      <dgm:prSet presAssocID="{1E6E0DEB-54E9-444F-B29A-F1136DF6430C}" presName="parentText" presStyleLbl="node1" presStyleIdx="3" presStyleCnt="5">
        <dgm:presLayoutVars>
          <dgm:chMax val="0"/>
          <dgm:bulletEnabled val="1"/>
        </dgm:presLayoutVars>
      </dgm:prSet>
      <dgm:spPr/>
    </dgm:pt>
    <dgm:pt modelId="{CFF1D163-59B3-4BEA-9220-91A9693B101E}" type="pres">
      <dgm:prSet presAssocID="{093F9955-7098-4ECB-B107-DECAF7721D3C}" presName="spacer" presStyleCnt="0"/>
      <dgm:spPr/>
    </dgm:pt>
    <dgm:pt modelId="{5A446683-E30E-4397-B057-D8BDE43678B8}" type="pres">
      <dgm:prSet presAssocID="{60C9A971-C032-4277-B125-9BB32BF3F8D7}" presName="parentText" presStyleLbl="node1" presStyleIdx="4" presStyleCnt="5">
        <dgm:presLayoutVars>
          <dgm:chMax val="0"/>
          <dgm:bulletEnabled val="1"/>
        </dgm:presLayoutVars>
      </dgm:prSet>
      <dgm:spPr/>
    </dgm:pt>
  </dgm:ptLst>
  <dgm:cxnLst>
    <dgm:cxn modelId="{8B560D27-9035-40C6-9D78-46E86B7967EB}" srcId="{17874377-7113-41F1-A117-06D8074B9B17}" destId="{4D8CEAD6-E75C-49F4-811A-0432585D31E4}" srcOrd="1" destOrd="0" parTransId="{B9B358D4-3491-45E5-9CFB-48CE4F38DDC3}" sibTransId="{37C7C167-4608-41FD-98E6-00C6065E787E}"/>
    <dgm:cxn modelId="{847B9C6D-9388-4F2A-8A1C-FE476B3B41DD}" srcId="{17874377-7113-41F1-A117-06D8074B9B17}" destId="{963871E6-3971-4C18-9F23-FAC84BCD4274}" srcOrd="2" destOrd="0" parTransId="{FCA74748-CF64-4E26-82DA-9BD66BD39A24}" sibTransId="{F789BA65-FA79-490B-BB50-07397B0E2F9B}"/>
    <dgm:cxn modelId="{B62E3C79-E701-425E-9A00-4E0A170EE0DB}" type="presOf" srcId="{17874377-7113-41F1-A117-06D8074B9B17}" destId="{76C2AF06-6F6B-4EF4-A1C1-CE9DF73D49DF}" srcOrd="0" destOrd="0" presId="urn:microsoft.com/office/officeart/2005/8/layout/vList2"/>
    <dgm:cxn modelId="{DCF8CD5A-80BC-4F64-8B88-632D86570EBD}" type="presOf" srcId="{4D8CEAD6-E75C-49F4-811A-0432585D31E4}" destId="{50E5EEA1-33CB-4ED2-8E76-D322DDC9375C}" srcOrd="0" destOrd="0" presId="urn:microsoft.com/office/officeart/2005/8/layout/vList2"/>
    <dgm:cxn modelId="{7F362091-83BB-4930-94BD-02AE1D39EFB1}" type="presOf" srcId="{EAAB1C0E-C731-42D6-9167-B99B7E006897}" destId="{7134C554-0A69-412C-8714-25DD9A3E8443}" srcOrd="0" destOrd="0" presId="urn:microsoft.com/office/officeart/2005/8/layout/vList2"/>
    <dgm:cxn modelId="{BFA35D95-0437-41BA-906A-4D93C1CB7D78}" srcId="{17874377-7113-41F1-A117-06D8074B9B17}" destId="{60C9A971-C032-4277-B125-9BB32BF3F8D7}" srcOrd="4" destOrd="0" parTransId="{621D83CF-441A-49FD-83CD-AE2A47D9D09E}" sibTransId="{477C411F-D8F1-4F64-8AF4-ECF91651B357}"/>
    <dgm:cxn modelId="{D86D899A-D1FA-47CB-9601-11068CC01617}" srcId="{17874377-7113-41F1-A117-06D8074B9B17}" destId="{1E6E0DEB-54E9-444F-B29A-F1136DF6430C}" srcOrd="3" destOrd="0" parTransId="{F3599610-7C1E-4E27-B3DB-C860A7EBE210}" sibTransId="{093F9955-7098-4ECB-B107-DECAF7721D3C}"/>
    <dgm:cxn modelId="{A82476BB-9C5F-4E80-A1D9-095C5AA6086F}" type="presOf" srcId="{963871E6-3971-4C18-9F23-FAC84BCD4274}" destId="{914341A6-8BCC-4E28-BB9F-4DDA0EB03D21}" srcOrd="0" destOrd="0" presId="urn:microsoft.com/office/officeart/2005/8/layout/vList2"/>
    <dgm:cxn modelId="{36413CC4-EAA8-4C5D-85CD-E64BB2E64648}" type="presOf" srcId="{60C9A971-C032-4277-B125-9BB32BF3F8D7}" destId="{5A446683-E30E-4397-B057-D8BDE43678B8}" srcOrd="0" destOrd="0" presId="urn:microsoft.com/office/officeart/2005/8/layout/vList2"/>
    <dgm:cxn modelId="{C65AA1E8-895D-4249-ABF2-C2D8B30E766C}" srcId="{17874377-7113-41F1-A117-06D8074B9B17}" destId="{EAAB1C0E-C731-42D6-9167-B99B7E006897}" srcOrd="0" destOrd="0" parTransId="{66B02FAD-2798-454A-9AA5-A15D6CA90A4F}" sibTransId="{C1C44741-572C-4548-88DD-E33B2442F5B5}"/>
    <dgm:cxn modelId="{B4B45EED-E1F8-46E1-A244-A851E4CDF7EF}" type="presOf" srcId="{1E6E0DEB-54E9-444F-B29A-F1136DF6430C}" destId="{07DEDFAC-91BD-432C-B57F-F4483D3A2B40}" srcOrd="0" destOrd="0" presId="urn:microsoft.com/office/officeart/2005/8/layout/vList2"/>
    <dgm:cxn modelId="{39ECFF37-A259-4021-AE7C-E7B1553615C7}" type="presParOf" srcId="{76C2AF06-6F6B-4EF4-A1C1-CE9DF73D49DF}" destId="{7134C554-0A69-412C-8714-25DD9A3E8443}" srcOrd="0" destOrd="0" presId="urn:microsoft.com/office/officeart/2005/8/layout/vList2"/>
    <dgm:cxn modelId="{66B4AFAE-8BF7-494F-8EEA-87AB3D1699E3}" type="presParOf" srcId="{76C2AF06-6F6B-4EF4-A1C1-CE9DF73D49DF}" destId="{4B2A72B3-8DCA-4563-97B0-A604769784C0}" srcOrd="1" destOrd="0" presId="urn:microsoft.com/office/officeart/2005/8/layout/vList2"/>
    <dgm:cxn modelId="{C3668664-3705-4C67-9BF8-B3F07C8957D2}" type="presParOf" srcId="{76C2AF06-6F6B-4EF4-A1C1-CE9DF73D49DF}" destId="{50E5EEA1-33CB-4ED2-8E76-D322DDC9375C}" srcOrd="2" destOrd="0" presId="urn:microsoft.com/office/officeart/2005/8/layout/vList2"/>
    <dgm:cxn modelId="{964DA446-0DEB-4DBD-A11F-F4E88194BD47}" type="presParOf" srcId="{76C2AF06-6F6B-4EF4-A1C1-CE9DF73D49DF}" destId="{D7D9E0B3-C033-46C4-8D19-BA3E0EF4120B}" srcOrd="3" destOrd="0" presId="urn:microsoft.com/office/officeart/2005/8/layout/vList2"/>
    <dgm:cxn modelId="{5EE1D3C5-77B8-4DBF-9035-C8CDF0A945A1}" type="presParOf" srcId="{76C2AF06-6F6B-4EF4-A1C1-CE9DF73D49DF}" destId="{914341A6-8BCC-4E28-BB9F-4DDA0EB03D21}" srcOrd="4" destOrd="0" presId="urn:microsoft.com/office/officeart/2005/8/layout/vList2"/>
    <dgm:cxn modelId="{7DFB7B41-7277-4FA7-8CEC-976CEA82340E}" type="presParOf" srcId="{76C2AF06-6F6B-4EF4-A1C1-CE9DF73D49DF}" destId="{74520DBA-E8A6-45A0-83E8-9D4DAFFF76EA}" srcOrd="5" destOrd="0" presId="urn:microsoft.com/office/officeart/2005/8/layout/vList2"/>
    <dgm:cxn modelId="{73207DF7-0B90-434E-86C7-42F3B7BC9432}" type="presParOf" srcId="{76C2AF06-6F6B-4EF4-A1C1-CE9DF73D49DF}" destId="{07DEDFAC-91BD-432C-B57F-F4483D3A2B40}" srcOrd="6" destOrd="0" presId="urn:microsoft.com/office/officeart/2005/8/layout/vList2"/>
    <dgm:cxn modelId="{401C59E8-9D65-4DDA-9234-4160A7E4D207}" type="presParOf" srcId="{76C2AF06-6F6B-4EF4-A1C1-CE9DF73D49DF}" destId="{CFF1D163-59B3-4BEA-9220-91A9693B101E}" srcOrd="7" destOrd="0" presId="urn:microsoft.com/office/officeart/2005/8/layout/vList2"/>
    <dgm:cxn modelId="{FC34A897-A8FC-4244-8AC2-B2E9EA83014E}" type="presParOf" srcId="{76C2AF06-6F6B-4EF4-A1C1-CE9DF73D49DF}" destId="{5A446683-E30E-4397-B057-D8BDE43678B8}"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4C554-0A69-412C-8714-25DD9A3E8443}">
      <dsp:nvSpPr>
        <dsp:cNvPr id="0" name=""/>
        <dsp:cNvSpPr/>
      </dsp:nvSpPr>
      <dsp:spPr>
        <a:xfrm>
          <a:off x="0" y="21760"/>
          <a:ext cx="6508055" cy="8154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dirty="0">
              <a:latin typeface="Calibri Light" panose="020F0302020204030204"/>
            </a:rPr>
            <a:t>How do our Bodies Fight Viruses?</a:t>
          </a:r>
        </a:p>
      </dsp:txBody>
      <dsp:txXfrm>
        <a:off x="39809" y="61569"/>
        <a:ext cx="6428437" cy="735872"/>
      </dsp:txXfrm>
    </dsp:sp>
    <dsp:sp modelId="{50E5EEA1-33CB-4ED2-8E76-D322DDC9375C}">
      <dsp:nvSpPr>
        <dsp:cNvPr id="0" name=""/>
        <dsp:cNvSpPr/>
      </dsp:nvSpPr>
      <dsp:spPr>
        <a:xfrm>
          <a:off x="0" y="935170"/>
          <a:ext cx="6508055" cy="81549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dirty="0">
              <a:latin typeface="Calibri Light" panose="020F0302020204030204"/>
            </a:rPr>
            <a:t>How do Phagocytes Work?</a:t>
          </a:r>
        </a:p>
      </dsp:txBody>
      <dsp:txXfrm>
        <a:off x="39809" y="974979"/>
        <a:ext cx="6428437" cy="735872"/>
      </dsp:txXfrm>
    </dsp:sp>
    <dsp:sp modelId="{914341A6-8BCC-4E28-BB9F-4DDA0EB03D21}">
      <dsp:nvSpPr>
        <dsp:cNvPr id="0" name=""/>
        <dsp:cNvSpPr/>
      </dsp:nvSpPr>
      <dsp:spPr>
        <a:xfrm>
          <a:off x="0" y="1848580"/>
          <a:ext cx="6508055" cy="81549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dirty="0">
              <a:latin typeface="Calibri Light" panose="020F0302020204030204"/>
            </a:rPr>
            <a:t>Immunity to Viruses</a:t>
          </a:r>
        </a:p>
      </dsp:txBody>
      <dsp:txXfrm>
        <a:off x="39809" y="1888389"/>
        <a:ext cx="6428437" cy="735872"/>
      </dsp:txXfrm>
    </dsp:sp>
    <dsp:sp modelId="{07DEDFAC-91BD-432C-B57F-F4483D3A2B40}">
      <dsp:nvSpPr>
        <dsp:cNvPr id="0" name=""/>
        <dsp:cNvSpPr/>
      </dsp:nvSpPr>
      <dsp:spPr>
        <a:xfrm>
          <a:off x="0" y="2761990"/>
          <a:ext cx="6508055" cy="81549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dirty="0">
              <a:latin typeface="Calibri Light" panose="020F0302020204030204"/>
            </a:rPr>
            <a:t>Autoimmune Diseases</a:t>
          </a:r>
        </a:p>
      </dsp:txBody>
      <dsp:txXfrm>
        <a:off x="39809" y="2801799"/>
        <a:ext cx="6428437" cy="735872"/>
      </dsp:txXfrm>
    </dsp:sp>
    <dsp:sp modelId="{5A446683-E30E-4397-B057-D8BDE43678B8}">
      <dsp:nvSpPr>
        <dsp:cNvPr id="0" name=""/>
        <dsp:cNvSpPr/>
      </dsp:nvSpPr>
      <dsp:spPr>
        <a:xfrm>
          <a:off x="0" y="3675400"/>
          <a:ext cx="6508055" cy="8154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dirty="0">
              <a:latin typeface="Calibri Light" panose="020F0302020204030204"/>
            </a:rPr>
            <a:t>How does a Vaccine Work?</a:t>
          </a:r>
        </a:p>
      </dsp:txBody>
      <dsp:txXfrm>
        <a:off x="39809" y="3715209"/>
        <a:ext cx="6428437" cy="7358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980F7-F112-4F3B-8727-B6ED18A220CD}" type="datetimeFigureOut">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35D3D-8BE5-4FAB-8179-1DD32F87CDBD}" type="slidenum">
              <a:t>‹#›</a:t>
            </a:fld>
            <a:endParaRPr lang="en-US"/>
          </a:p>
        </p:txBody>
      </p:sp>
    </p:spTree>
    <p:extLst>
      <p:ext uri="{BB962C8B-B14F-4D97-AF65-F5344CB8AC3E}">
        <p14:creationId xmlns:p14="http://schemas.microsoft.com/office/powerpoint/2010/main" val="941363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The human defense system protects the body from bacteria, fungi, and viruses that cause disease. A pathogen is an organism that causes disease. Immunity is the ability resist infection. The human defense system is composed of the general and specific defense system.</a:t>
            </a:r>
          </a:p>
          <a:p>
            <a:pPr>
              <a:defRPr/>
            </a:pPr>
            <a:endParaRPr lang="en-US">
              <a:ea typeface="Calibri"/>
              <a:cs typeface="Calibri"/>
            </a:endParaRPr>
          </a:p>
          <a:p>
            <a:pPr>
              <a:defRPr/>
            </a:pPr>
            <a:r>
              <a:rPr lang="en-US">
                <a:ea typeface="Calibri"/>
                <a:cs typeface="Calibri"/>
              </a:rPr>
              <a:t>The general defense system is non-specific, meaning that it will fight against all pathogens. The general defense system consists of skin and mucous membranes to prevent the entry of pathogens, and white blood cells to destroy any cells that have already penetrated the body.</a:t>
            </a:r>
          </a:p>
          <a:p>
            <a:pPr>
              <a:defRPr/>
            </a:pPr>
            <a:endParaRPr lang="en-US">
              <a:ea typeface="Calibri"/>
              <a:cs typeface="Calibri"/>
            </a:endParaRPr>
          </a:p>
          <a:p>
            <a:pPr>
              <a:defRPr/>
            </a:pPr>
            <a:r>
              <a:rPr lang="en-US">
                <a:ea typeface="Calibri"/>
                <a:cs typeface="Calibri"/>
              </a:rPr>
              <a:t>The specific defense system, also called the immune system, attacks a particular pathogen by producing antibodies or killing the infected cell. An antigen is a </a:t>
            </a:r>
            <a:r>
              <a:rPr lang="en-US"/>
              <a:t>foreign</a:t>
            </a:r>
            <a:r>
              <a:rPr lang="en-US">
                <a:ea typeface="Calibri"/>
                <a:cs typeface="Calibri"/>
              </a:rPr>
              <a:t> molecule that stimulates the production of antibodies. An antibody is a protein produced by a type of white blood cells called lymphocytes in response to an antigen.</a:t>
            </a:r>
          </a:p>
        </p:txBody>
      </p:sp>
      <p:sp>
        <p:nvSpPr>
          <p:cNvPr id="4" name="Slide Number Placeholder 3"/>
          <p:cNvSpPr>
            <a:spLocks noGrp="1"/>
          </p:cNvSpPr>
          <p:nvPr>
            <p:ph type="sldNum" sz="quarter" idx="5"/>
          </p:nvPr>
        </p:nvSpPr>
        <p:spPr/>
        <p:txBody>
          <a:bodyPr/>
          <a:lstStyle/>
          <a:p>
            <a:fld id="{0766EE0A-1D14-4428-9852-C9F1D234C673}" type="slidenum">
              <a:rPr lang="en-IE" smtClean="0"/>
              <a:t>3</a:t>
            </a:fld>
            <a:endParaRPr lang="en-IE"/>
          </a:p>
        </p:txBody>
      </p:sp>
    </p:spTree>
    <p:extLst>
      <p:ext uri="{BB962C8B-B14F-4D97-AF65-F5344CB8AC3E}">
        <p14:creationId xmlns:p14="http://schemas.microsoft.com/office/powerpoint/2010/main" val="155282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a:rPr>
              <a:t>White blood cells, or phagocytes, surround and attack pathogens that have entered the body.</a:t>
            </a:r>
          </a:p>
          <a:p>
            <a:endParaRPr lang="en-IE" dirty="0">
              <a:cs typeface="Calibri"/>
            </a:endParaRPr>
          </a:p>
          <a:p>
            <a:endParaRPr lang="en-IE" dirty="0">
              <a:cs typeface="Calibri"/>
            </a:endParaRPr>
          </a:p>
          <a:p>
            <a:r>
              <a:rPr lang="en-IE" dirty="0"/>
              <a:t>A collection of proteins called complement is present in plasma. The activation of complement by an infection results in the rupture of bacterial cell walls. </a:t>
            </a:r>
          </a:p>
          <a:p>
            <a:r>
              <a:rPr lang="en-IE" dirty="0"/>
              <a:t> </a:t>
            </a:r>
          </a:p>
          <a:p>
            <a:r>
              <a:rPr lang="en-IE" dirty="0"/>
              <a:t>Another group of proteins are interferons. They are created by bodily cells that have contracted viral infections. Interferons stop viruses from multiplying. </a:t>
            </a:r>
            <a:endParaRPr lang="en-IE" dirty="0">
              <a:cs typeface="Calibri"/>
            </a:endParaRPr>
          </a:p>
          <a:p>
            <a:r>
              <a:rPr lang="en-IE" dirty="0"/>
              <a:t> </a:t>
            </a:r>
            <a:endParaRPr lang="en-IE" dirty="0">
              <a:cs typeface="Calibri"/>
            </a:endParaRPr>
          </a:p>
          <a:p>
            <a:r>
              <a:rPr lang="en-IE" dirty="0"/>
              <a:t>Heat, redness, and swelling around the infection site are signs of inflammation. As a result, there are more white blood cells in the infected region. It is called a fever if the body is experiencing widespread inflammation.</a:t>
            </a:r>
            <a:endParaRPr lang="en-IE" dirty="0">
              <a:cs typeface="Calibri"/>
            </a:endParaRPr>
          </a:p>
        </p:txBody>
      </p:sp>
      <p:sp>
        <p:nvSpPr>
          <p:cNvPr id="4" name="Slide Number Placeholder 3"/>
          <p:cNvSpPr>
            <a:spLocks noGrp="1"/>
          </p:cNvSpPr>
          <p:nvPr>
            <p:ph type="sldNum" sz="quarter" idx="5"/>
          </p:nvPr>
        </p:nvSpPr>
        <p:spPr/>
        <p:txBody>
          <a:bodyPr/>
          <a:lstStyle/>
          <a:p>
            <a:fld id="{6AB49FC8-CD77-4161-A4F3-100A33D62674}" type="slidenum">
              <a:rPr lang="en-IE" smtClean="0"/>
              <a:t>4</a:t>
            </a:fld>
            <a:endParaRPr lang="en-IE"/>
          </a:p>
        </p:txBody>
      </p:sp>
    </p:spTree>
    <p:extLst>
      <p:ext uri="{BB962C8B-B14F-4D97-AF65-F5344CB8AC3E}">
        <p14:creationId xmlns:p14="http://schemas.microsoft.com/office/powerpoint/2010/main" val="3616207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a:cs typeface="Calibri"/>
              </a:rPr>
              <a:t>Immunity is the ability to resist infection. The different types of immunity are as follows.</a:t>
            </a:r>
          </a:p>
          <a:p>
            <a:pPr>
              <a:defRPr/>
            </a:pPr>
            <a:endParaRPr lang="en-US" dirty="0">
              <a:ea typeface="Calibri"/>
              <a:cs typeface="Calibri"/>
            </a:endParaRPr>
          </a:p>
          <a:p>
            <a:pPr>
              <a:defRPr/>
            </a:pPr>
            <a:r>
              <a:rPr lang="en-US" dirty="0">
                <a:ea typeface="Calibri"/>
                <a:cs typeface="Calibri"/>
              </a:rPr>
              <a:t>Induced immunity is the ability to resist disease caused by a specific pathogen by the production of antibodies. This can be achieved two ways. </a:t>
            </a:r>
          </a:p>
          <a:p>
            <a:pPr>
              <a:defRPr/>
            </a:pPr>
            <a:endParaRPr lang="en-US" dirty="0">
              <a:ea typeface="Calibri"/>
              <a:cs typeface="Calibri"/>
            </a:endParaRPr>
          </a:p>
          <a:p>
            <a:pPr>
              <a:defRPr/>
            </a:pPr>
            <a:r>
              <a:rPr lang="en-US" dirty="0">
                <a:ea typeface="Calibri"/>
                <a:cs typeface="Calibri"/>
              </a:rPr>
              <a:t>The first is active immunity, which involves the production of a person's own antibodies in response to antigens that enter the body. Active immunity occurs either naturally after a person has already gotten sick, or artificially when a pathogen is medically induced into the body in the form of a vaccine.</a:t>
            </a:r>
          </a:p>
          <a:p>
            <a:pPr>
              <a:defRPr/>
            </a:pPr>
            <a:endParaRPr lang="en-US" dirty="0">
              <a:cs typeface="Calibri"/>
            </a:endParaRPr>
          </a:p>
          <a:p>
            <a:pPr>
              <a:defRPr/>
            </a:pPr>
            <a:endParaRPr lang="en-US" dirty="0">
              <a:cs typeface="Calibri"/>
            </a:endParaRPr>
          </a:p>
          <a:p>
            <a:pPr>
              <a:defRPr/>
            </a:pPr>
            <a:r>
              <a:rPr lang="en-US" dirty="0">
                <a:cs typeface="Calibri"/>
              </a:rPr>
              <a:t>Immunity can also be achieved passively. Passive immunity occurs when a person is given antibodies that were formed by another organism. </a:t>
            </a:r>
          </a:p>
          <a:p>
            <a:pPr>
              <a:defRPr/>
            </a:pPr>
            <a:endParaRPr lang="en-US" dirty="0">
              <a:cs typeface="Calibri"/>
            </a:endParaRPr>
          </a:p>
          <a:p>
            <a:pPr>
              <a:defRPr/>
            </a:pPr>
            <a:r>
              <a:rPr lang="en-US" dirty="0">
                <a:cs typeface="Calibri"/>
              </a:rPr>
              <a:t>This can also occur naturally when a child receives antibodies from its mother, or artificially when a person is given an injection containing antibodies made by another organism.</a:t>
            </a:r>
          </a:p>
        </p:txBody>
      </p:sp>
      <p:sp>
        <p:nvSpPr>
          <p:cNvPr id="4" name="Slide Number Placeholder 3"/>
          <p:cNvSpPr>
            <a:spLocks noGrp="1"/>
          </p:cNvSpPr>
          <p:nvPr>
            <p:ph type="sldNum" sz="quarter" idx="5"/>
          </p:nvPr>
        </p:nvSpPr>
        <p:spPr/>
        <p:txBody>
          <a:bodyPr/>
          <a:lstStyle/>
          <a:p>
            <a:fld id="{0766EE0A-1D14-4428-9852-C9F1D234C673}" type="slidenum">
              <a:rPr lang="en-IE" smtClean="0"/>
              <a:t>5</a:t>
            </a:fld>
            <a:endParaRPr lang="en-IE"/>
          </a:p>
        </p:txBody>
      </p:sp>
    </p:spTree>
    <p:extLst>
      <p:ext uri="{BB962C8B-B14F-4D97-AF65-F5344CB8AC3E}">
        <p14:creationId xmlns:p14="http://schemas.microsoft.com/office/powerpoint/2010/main" val="1552824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An autoimmune disease is a condition in which your immune system attacks your body.</a:t>
            </a:r>
          </a:p>
          <a:p>
            <a:pPr>
              <a:defRPr/>
            </a:pPr>
            <a:r>
              <a:rPr lang="en-US" dirty="0"/>
              <a:t>The immune system usually guards against bacteria and viruses. When it senses these foreign invaders, it sends out an army of fighter cells to attack them.</a:t>
            </a:r>
            <a:endParaRPr lang="en-US" dirty="0">
              <a:cs typeface="Calibri"/>
            </a:endParaRPr>
          </a:p>
          <a:p>
            <a:pPr>
              <a:defRPr/>
            </a:pPr>
            <a:endParaRPr lang="en-US" dirty="0"/>
          </a:p>
          <a:p>
            <a:pPr>
              <a:defRPr/>
            </a:pPr>
            <a:r>
              <a:rPr lang="en-US" dirty="0"/>
              <a:t>Usually, the immune system can tell the difference between foreign cells and your own cells.</a:t>
            </a:r>
            <a:endParaRPr lang="en-US" dirty="0">
              <a:cs typeface="Calibri" panose="020F0502020204030204"/>
            </a:endParaRPr>
          </a:p>
          <a:p>
            <a:pPr>
              <a:defRPr/>
            </a:pPr>
            <a:r>
              <a:rPr lang="en-US" dirty="0"/>
              <a:t>In an autoimmune disease, the immune system mistakes part of your body, like your joints or skin, as foreign. It releases proteins called autoantibodies that attack healthy cells. This makes it even more difficult for a person's body to fight actual foreign cells like viruses.</a:t>
            </a:r>
            <a:endParaRPr lang="en-US" dirty="0">
              <a:cs typeface="Calibri"/>
            </a:endParaRPr>
          </a:p>
          <a:p>
            <a:pPr>
              <a:defRPr/>
            </a:pPr>
            <a:endParaRPr lang="en-US" dirty="0"/>
          </a:p>
          <a:p>
            <a:pPr>
              <a:defRPr/>
            </a:pPr>
            <a:r>
              <a:rPr lang="en-US" dirty="0"/>
              <a:t>Some autoimmune diseases target only one organ. Type 1 diabetes damages the pancreas. Other diseases, like lupus, can affect the whole body.</a:t>
            </a:r>
            <a:endParaRPr lang="en-US" dirty="0">
              <a:cs typeface="Calibri"/>
            </a:endParaRPr>
          </a:p>
          <a:p>
            <a:pPr>
              <a:defRPr/>
            </a:pPr>
            <a:endParaRPr lang="en-US" dirty="0">
              <a:cs typeface="Calibri"/>
            </a:endParaRPr>
          </a:p>
          <a:p>
            <a:pPr>
              <a:defRPr/>
            </a:pPr>
            <a:r>
              <a:rPr lang="en-US" b="1" dirty="0"/>
              <a:t>1. Type 1 diabetes</a:t>
            </a:r>
            <a:endParaRPr lang="en-US" dirty="0"/>
          </a:p>
          <a:p>
            <a:pPr>
              <a:defRPr/>
            </a:pPr>
            <a:r>
              <a:rPr lang="en-US" dirty="0"/>
              <a:t>The pancreas produces the hormone insulin, which helps regulate blood sugar levels. In type 1 diabetes mellitus, the immune system attacks and destroys insulin-producing cells in the pancreas.</a:t>
            </a:r>
            <a:endParaRPr lang="en-US" dirty="0">
              <a:cs typeface="Calibri"/>
            </a:endParaRPr>
          </a:p>
          <a:p>
            <a:pPr>
              <a:defRPr/>
            </a:pPr>
            <a:r>
              <a:rPr lang="en-US" dirty="0"/>
              <a:t>High blood sugar results can damage the blood vessels and organs, including the heart, kidneys, eyes, and nerves.</a:t>
            </a:r>
            <a:endParaRPr lang="en-US" dirty="0">
              <a:cs typeface="Calibri" panose="020F0502020204030204"/>
            </a:endParaRPr>
          </a:p>
          <a:p>
            <a:pPr>
              <a:defRPr/>
            </a:pPr>
            <a:endParaRPr lang="en-US" dirty="0"/>
          </a:p>
          <a:p>
            <a:pPr>
              <a:defRPr/>
            </a:pPr>
            <a:r>
              <a:rPr lang="en-US" b="1" dirty="0"/>
              <a:t>2. Rheumatoid arthritis (RA)</a:t>
            </a:r>
            <a:endParaRPr lang="en-US" dirty="0"/>
          </a:p>
          <a:p>
            <a:pPr>
              <a:defRPr/>
            </a:pPr>
            <a:r>
              <a:rPr lang="en-US" dirty="0"/>
              <a:t>In rheumatoid arthritis (RA), the immune system attacks the joints. This attack causes redness, warmth, soreness, and stiffness in the joints.</a:t>
            </a:r>
            <a:endParaRPr lang="en-US" dirty="0">
              <a:cs typeface="Calibri"/>
            </a:endParaRPr>
          </a:p>
          <a:p>
            <a:pPr>
              <a:defRPr/>
            </a:pP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0766EE0A-1D14-4428-9852-C9F1D234C673}" type="slidenum">
              <a:rPr lang="en-IE" smtClean="0"/>
              <a:t>6</a:t>
            </a:fld>
            <a:endParaRPr lang="en-IE"/>
          </a:p>
        </p:txBody>
      </p:sp>
    </p:spTree>
    <p:extLst>
      <p:ext uri="{BB962C8B-B14F-4D97-AF65-F5344CB8AC3E}">
        <p14:creationId xmlns:p14="http://schemas.microsoft.com/office/powerpoint/2010/main" val="1552824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a:cs typeface="Calibri"/>
              </a:rPr>
              <a:t>A vaccine is a non-disease-causing dose of a pathogen or its toxin, which triggers the production of antibodies.</a:t>
            </a:r>
          </a:p>
          <a:p>
            <a:pPr>
              <a:defRPr/>
            </a:pPr>
            <a:endParaRPr lang="en-US" dirty="0">
              <a:ea typeface="Calibri"/>
              <a:cs typeface="Calibri"/>
            </a:endParaRPr>
          </a:p>
          <a:p>
            <a:pPr>
              <a:defRPr/>
            </a:pPr>
            <a:r>
              <a:rPr lang="en-IE" dirty="0">
                <a:ea typeface="Calibri"/>
                <a:cs typeface="Calibri"/>
              </a:rPr>
              <a:t>A vaccine may contain pathogens that have been killed or rendered incapable of reproducing. In certain instances, the pathogen's exterior wall or coat is all that is required because it contains the antigens that make antibodies.</a:t>
            </a:r>
          </a:p>
          <a:p>
            <a:pPr>
              <a:defRPr/>
            </a:pPr>
            <a:endParaRPr lang="en-IE" dirty="0">
              <a:ea typeface="Calibri"/>
              <a:cs typeface="Calibri"/>
            </a:endParaRPr>
          </a:p>
          <a:p>
            <a:pPr>
              <a:defRPr/>
            </a:pPr>
            <a:r>
              <a:rPr lang="en-IE" dirty="0">
                <a:ea typeface="Calibri"/>
                <a:cs typeface="Calibri"/>
              </a:rPr>
              <a:t>A vaccination induces the production of antibodies without causing the recipient to experience all of the infection's symptoms. Long-term immunity is provided by the body's ability to produce these antibodies. To improve the impact of the initial treatment, booster immunizations may be advised.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766EE0A-1D14-4428-9852-C9F1D234C673}" type="slidenum">
              <a:rPr lang="en-IE" smtClean="0"/>
              <a:t>7</a:t>
            </a:fld>
            <a:endParaRPr lang="en-IE"/>
          </a:p>
        </p:txBody>
      </p:sp>
    </p:spTree>
    <p:extLst>
      <p:ext uri="{BB962C8B-B14F-4D97-AF65-F5344CB8AC3E}">
        <p14:creationId xmlns:p14="http://schemas.microsoft.com/office/powerpoint/2010/main" val="1552824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7.png"/><Relationship Id="rId18" Type="http://schemas.openxmlformats.org/officeDocument/2006/relationships/image" Target="../media/image12.svg"/><Relationship Id="rId3" Type="http://schemas.openxmlformats.org/officeDocument/2006/relationships/slideLayout" Target="../slideLayouts/slideLayout2.xml"/><Relationship Id="rId21" Type="http://schemas.openxmlformats.org/officeDocument/2006/relationships/image" Target="../media/image3.png"/><Relationship Id="rId7" Type="http://schemas.openxmlformats.org/officeDocument/2006/relationships/diagramLayout" Target="../diagrams/layout1.xml"/><Relationship Id="rId12" Type="http://schemas.openxmlformats.org/officeDocument/2006/relationships/image" Target="../media/image6.svg"/><Relationship Id="rId17" Type="http://schemas.openxmlformats.org/officeDocument/2006/relationships/image" Target="../media/image11.png"/><Relationship Id="rId2" Type="http://schemas.openxmlformats.org/officeDocument/2006/relationships/audio" Target="../media/media1.m4a"/><Relationship Id="rId16" Type="http://schemas.openxmlformats.org/officeDocument/2006/relationships/image" Target="../media/image10.svg"/><Relationship Id="rId20" Type="http://schemas.openxmlformats.org/officeDocument/2006/relationships/image" Target="../media/image14.svg"/><Relationship Id="rId1" Type="http://schemas.microsoft.com/office/2007/relationships/media" Target="../media/media1.m4a"/><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9.png"/><Relationship Id="rId10" Type="http://schemas.microsoft.com/office/2007/relationships/diagramDrawing" Target="../diagrams/drawing1.xml"/><Relationship Id="rId19" Type="http://schemas.openxmlformats.org/officeDocument/2006/relationships/image" Target="../media/image13.png"/><Relationship Id="rId4" Type="http://schemas.openxmlformats.org/officeDocument/2006/relationships/image" Target="../media/image4.jpeg"/><Relationship Id="rId9" Type="http://schemas.openxmlformats.org/officeDocument/2006/relationships/diagramColors" Target="../diagrams/colors1.xml"/><Relationship Id="rId14" Type="http://schemas.openxmlformats.org/officeDocument/2006/relationships/image" Target="../media/image8.svg"/><Relationship Id="rId22"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11" Type="http://schemas.openxmlformats.org/officeDocument/2006/relationships/image" Target="../media/image15.png"/><Relationship Id="rId5" Type="http://schemas.openxmlformats.org/officeDocument/2006/relationships/image" Target="../media/image4.jpe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11" Type="http://schemas.openxmlformats.org/officeDocument/2006/relationships/image" Target="../media/image15.png"/><Relationship Id="rId5" Type="http://schemas.openxmlformats.org/officeDocument/2006/relationships/image" Target="../media/image4.jpeg"/><Relationship Id="rId10"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20.gif"/></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MVvVTDhGqaA" TargetMode="External"/><Relationship Id="rId13" Type="http://schemas.openxmlformats.org/officeDocument/2006/relationships/hyperlink" Target="https://www.niehs.nih.gov/health/topics/conditions/autoimmune/index.cfm" TargetMode="External"/><Relationship Id="rId18" Type="http://schemas.openxmlformats.org/officeDocument/2006/relationships/image" Target="../media/image2.png"/><Relationship Id="rId3" Type="http://schemas.openxmlformats.org/officeDocument/2006/relationships/hyperlink" Target="https://gifs.com/gif/bacterial-phagocytosis-by-macrophage-m2Vabq" TargetMode="External"/><Relationship Id="rId7" Type="http://schemas.openxmlformats.org/officeDocument/2006/relationships/hyperlink" Target="https://www.natgeokids.com/ie/discover/science/general-science/what-is-coronavirus/" TargetMode="External"/><Relationship Id="rId12" Type="http://schemas.openxmlformats.org/officeDocument/2006/relationships/hyperlink" Target="https://www2.hse.ie/screening-and-vaccinations/covid-19-vaccine/get-the-vaccine/how-covid-19-vaccines-work/" TargetMode="External"/><Relationship Id="rId17" Type="http://schemas.openxmlformats.org/officeDocument/2006/relationships/hyperlink" Target="https://www.sitcancer.org/connectedold/p/patient/resources/melanoma-guide/immune-system" TargetMode="External"/><Relationship Id="rId2" Type="http://schemas.openxmlformats.org/officeDocument/2006/relationships/image" Target="../media/image4.jpeg"/><Relationship Id="rId16" Type="http://schemas.openxmlformats.org/officeDocument/2006/relationships/hyperlink" Target="http://leavingbio.net/human-defence-system/" TargetMode="External"/><Relationship Id="rId1" Type="http://schemas.openxmlformats.org/officeDocument/2006/relationships/slideLayout" Target="../slideLayouts/slideLayout2.xml"/><Relationship Id="rId6" Type="http://schemas.openxmlformats.org/officeDocument/2006/relationships/hyperlink" Target="https://www.khanacademy.org/test-prep/mcat/organ-systems/the-immune-system/a/innate-immunity" TargetMode="External"/><Relationship Id="rId11" Type="http://schemas.openxmlformats.org/officeDocument/2006/relationships/hyperlink" Target="https://www.alamy.com/covid-19-virus-protection-tips-corona-virus-alert-prevention-icons-set-of-illustration-in-cartoon-style-image424822582.html" TargetMode="External"/><Relationship Id="rId5" Type="http://schemas.openxmlformats.org/officeDocument/2006/relationships/hyperlink" Target="https://www.news-medical.net/life-sciences/What-is-the-difference-Between-a-Phagocyte-Macrophage-Neutrophil-and-Eosinophil.aspx" TargetMode="External"/><Relationship Id="rId15" Type="http://schemas.openxmlformats.org/officeDocument/2006/relationships/hyperlink" Target="https://slideplayer.com/slide/3861947/" TargetMode="External"/><Relationship Id="rId10" Type="http://schemas.openxmlformats.org/officeDocument/2006/relationships/hyperlink" Target="https://www.shutterstock.com/image-vector/loss-sense-smell-woman-does-not-2049737765" TargetMode="External"/><Relationship Id="rId19" Type="http://schemas.openxmlformats.org/officeDocument/2006/relationships/image" Target="../media/image3.png"/><Relationship Id="rId4" Type="http://schemas.openxmlformats.org/officeDocument/2006/relationships/hyperlink" Target="https://gfycat.com/lawfulpitifuljavalina" TargetMode="External"/><Relationship Id="rId9" Type="http://schemas.openxmlformats.org/officeDocument/2006/relationships/hyperlink" Target="https://stock.adobe.com/ie/search?k=cough+cartoon" TargetMode="External"/><Relationship Id="rId14" Type="http://schemas.openxmlformats.org/officeDocument/2006/relationships/hyperlink" Target="https://www.healthline.com/health/autoimmune-disorders#common-autoimmune-disease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pistem.ie/" TargetMode="External"/><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helen.fitzgerald@ul.ie" TargetMode="External"/><Relationship Id="rId4" Type="http://schemas.openxmlformats.org/officeDocument/2006/relationships/hyperlink" Target="https://epistem.ie/hea-resourc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10;&#10;Description automatically generated with medium confidence">
            <a:extLst>
              <a:ext uri="{FF2B5EF4-FFF2-40B4-BE49-F238E27FC236}">
                <a16:creationId xmlns:a16="http://schemas.microsoft.com/office/drawing/2014/main" id="{F6F17478-E27F-1678-9B28-BC93CBC77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7999"/>
          </a:xfrm>
          <a:prstGeom prst="rect">
            <a:avLst/>
          </a:prstGeom>
        </p:spPr>
      </p:pic>
      <p:sp>
        <p:nvSpPr>
          <p:cNvPr id="2" name="Title 1"/>
          <p:cNvSpPr>
            <a:spLocks noGrp="1"/>
          </p:cNvSpPr>
          <p:nvPr>
            <p:ph type="ctrTitle"/>
          </p:nvPr>
        </p:nvSpPr>
        <p:spPr>
          <a:xfrm>
            <a:off x="119921" y="4253296"/>
            <a:ext cx="7815419" cy="911774"/>
          </a:xfrm>
        </p:spPr>
        <p:txBody>
          <a:bodyPr vert="horz" lIns="91440" tIns="45720" rIns="91440" bIns="45720" rtlCol="0" anchor="b">
            <a:noAutofit/>
          </a:bodyPr>
          <a:lstStyle/>
          <a:p>
            <a:br>
              <a:rPr lang="en-IE" sz="4750" b="1" dirty="0"/>
            </a:br>
            <a:r>
              <a:rPr lang="en-IE" sz="5000" b="1" dirty="0">
                <a:cs typeface="Calibri Light"/>
              </a:rPr>
              <a:t>How do our Bodies Fight Viruses?</a:t>
            </a:r>
            <a:br>
              <a:rPr lang="en-IE" sz="5000" b="1" dirty="0">
                <a:cs typeface="Calibri Light"/>
              </a:rPr>
            </a:br>
            <a:br>
              <a:rPr lang="en-IE" sz="4750" b="1" dirty="0"/>
            </a:br>
            <a:r>
              <a:rPr lang="en-IE" sz="3000" b="1" dirty="0"/>
              <a:t>Suitable for</a:t>
            </a:r>
            <a:r>
              <a:rPr lang="en-IE" sz="3000" b="1" dirty="0">
                <a:cs typeface="Calibri Light"/>
              </a:rPr>
              <a:t> Senior Cycle Biology</a:t>
            </a:r>
            <a:br>
              <a:rPr lang="en-IE" sz="2150" b="1" dirty="0"/>
            </a:br>
            <a:endParaRPr lang="en-IE" sz="2150" dirty="0">
              <a:ea typeface="Calibri Light"/>
              <a:cs typeface="Calibri Light"/>
            </a:endParaRPr>
          </a:p>
        </p:txBody>
      </p:sp>
      <p:sp>
        <p:nvSpPr>
          <p:cNvPr id="3" name="Subtitle 2"/>
          <p:cNvSpPr>
            <a:spLocks noGrp="1"/>
          </p:cNvSpPr>
          <p:nvPr>
            <p:ph type="subTitle" idx="1"/>
          </p:nvPr>
        </p:nvSpPr>
        <p:spPr>
          <a:xfrm>
            <a:off x="1501518" y="4936116"/>
            <a:ext cx="7446727" cy="679221"/>
          </a:xfrm>
        </p:spPr>
        <p:txBody>
          <a:bodyPr vert="horz" lIns="91440" tIns="45720" rIns="91440" bIns="45720" rtlCol="0" anchor="t">
            <a:normAutofit fontScale="25000" lnSpcReduction="20000"/>
          </a:bodyPr>
          <a:lstStyle/>
          <a:p>
            <a:endParaRPr lang="en-IE" sz="1944" b="1" dirty="0"/>
          </a:p>
          <a:p>
            <a:endParaRPr lang="en-IE" sz="4050" b="1" dirty="0">
              <a:cs typeface="Calibri"/>
            </a:endParaRPr>
          </a:p>
          <a:p>
            <a:r>
              <a:rPr lang="en-IE" sz="7750" b="1" dirty="0">
                <a:cs typeface="Calibri"/>
              </a:rPr>
              <a:t>NARRATOR: </a:t>
            </a:r>
            <a:r>
              <a:rPr lang="en-IE" sz="7750" b="1" dirty="0">
                <a:ea typeface="+mn-lt"/>
                <a:cs typeface="+mn-lt"/>
              </a:rPr>
              <a:t>Tara Ryan, EPI•STEM, University of Limerick</a:t>
            </a:r>
          </a:p>
          <a:p>
            <a:r>
              <a:rPr lang="en-IE" sz="7750" b="1" dirty="0">
                <a:cs typeface="Calibri"/>
              </a:rPr>
              <a:t>THIS IS A HEA FUNDED CPD PROJECT WITH EPI</a:t>
            </a:r>
            <a:r>
              <a:rPr lang="en-IE" sz="7750" b="1" dirty="0">
                <a:latin typeface="DengXian" panose="020B0503020204020204" pitchFamily="2" charset="-122"/>
                <a:ea typeface="DengXian" panose="020B0503020204020204" pitchFamily="2" charset="-122"/>
                <a:cs typeface="Calibri"/>
              </a:rPr>
              <a:t>•STEM: </a:t>
            </a:r>
            <a:endParaRPr lang="en-IE" sz="7750" b="1" dirty="0">
              <a:cs typeface="Calibri"/>
            </a:endParaRPr>
          </a:p>
          <a:p>
            <a:endParaRPr lang="en-IE" sz="1944" b="1" dirty="0"/>
          </a:p>
          <a:p>
            <a:endParaRPr lang="en-IE" sz="1944"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0" y="82370"/>
            <a:ext cx="2632055" cy="1304057"/>
          </a:xfrm>
          <a:prstGeom prst="rect">
            <a:avLst/>
          </a:prstGeom>
        </p:spPr>
      </p:pic>
      <p:pic>
        <p:nvPicPr>
          <p:cNvPr id="5" name="Picture 6" descr="A picture containing graphical user interface&#10;&#10;Description automatically generated">
            <a:extLst>
              <a:ext uri="{FF2B5EF4-FFF2-40B4-BE49-F238E27FC236}">
                <a16:creationId xmlns:a16="http://schemas.microsoft.com/office/drawing/2014/main" id="{A0A3F5AC-A3DD-6316-DFC4-D81C8C3C943D}"/>
              </a:ext>
            </a:extLst>
          </p:cNvPr>
          <p:cNvPicPr>
            <a:picLocks noChangeAspect="1"/>
          </p:cNvPicPr>
          <p:nvPr/>
        </p:nvPicPr>
        <p:blipFill rotWithShape="1">
          <a:blip r:embed="rId4"/>
          <a:srcRect t="34737" r="523" b="38421"/>
          <a:stretch/>
        </p:blipFill>
        <p:spPr>
          <a:xfrm>
            <a:off x="8476891" y="5853022"/>
            <a:ext cx="3720878" cy="1009507"/>
          </a:xfrm>
          <a:prstGeom prst="rect">
            <a:avLst/>
          </a:prstGeom>
        </p:spPr>
      </p:pic>
    </p:spTree>
    <p:extLst>
      <p:ext uri="{BB962C8B-B14F-4D97-AF65-F5344CB8AC3E}">
        <p14:creationId xmlns:p14="http://schemas.microsoft.com/office/powerpoint/2010/main" val="349090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5" y="0"/>
            <a:ext cx="12344905" cy="6858000"/>
          </a:xfrm>
          <a:prstGeom prst="rect">
            <a:avLst/>
          </a:prstGeom>
        </p:spPr>
      </p:pic>
      <p:sp>
        <p:nvSpPr>
          <p:cNvPr id="2" name="Title 1"/>
          <p:cNvSpPr>
            <a:spLocks noGrp="1"/>
          </p:cNvSpPr>
          <p:nvPr>
            <p:ph type="title"/>
          </p:nvPr>
        </p:nvSpPr>
        <p:spPr>
          <a:xfrm>
            <a:off x="838200" y="85957"/>
            <a:ext cx="10515600" cy="1325563"/>
          </a:xfrm>
        </p:spPr>
        <p:txBody>
          <a:bodyPr/>
          <a:lstStyle/>
          <a:p>
            <a:pPr algn="ctr" defTabSz="770484">
              <a:spcBef>
                <a:spcPts val="0"/>
              </a:spcBef>
            </a:pPr>
            <a:r>
              <a:rPr lang="en-US" b="1">
                <a:solidFill>
                  <a:prstClr val="black"/>
                </a:solidFill>
                <a:ea typeface="+mn-ea"/>
                <a:cs typeface="+mn-cs"/>
              </a:rPr>
              <a:t>Overview of Topics</a:t>
            </a:r>
            <a:br>
              <a:rPr lang="en-US" sz="1944">
                <a:solidFill>
                  <a:prstClr val="black"/>
                </a:solidFill>
                <a:ea typeface="+mn-ea"/>
                <a:cs typeface="+mn-cs"/>
              </a:rPr>
            </a:br>
            <a:endParaRPr lang="en-IE" sz="1944"/>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9736369" y="5903723"/>
            <a:ext cx="2632055" cy="960364"/>
          </a:xfrm>
          <a:prstGeom prst="rect">
            <a:avLst/>
          </a:prstGeom>
        </p:spPr>
      </p:pic>
      <p:graphicFrame>
        <p:nvGraphicFramePr>
          <p:cNvPr id="7" name="Content Placeholder 2">
            <a:extLst>
              <a:ext uri="{FF2B5EF4-FFF2-40B4-BE49-F238E27FC236}">
                <a16:creationId xmlns:a16="http://schemas.microsoft.com/office/drawing/2014/main" id="{D5D9EF64-1A73-129A-2DEF-713144B26648}"/>
              </a:ext>
            </a:extLst>
          </p:cNvPr>
          <p:cNvGraphicFramePr>
            <a:graphicFrameLocks/>
          </p:cNvGraphicFramePr>
          <p:nvPr>
            <p:extLst>
              <p:ext uri="{D42A27DB-BD31-4B8C-83A1-F6EECF244321}">
                <p14:modId xmlns:p14="http://schemas.microsoft.com/office/powerpoint/2010/main" val="2289280704"/>
              </p:ext>
            </p:extLst>
          </p:nvPr>
        </p:nvGraphicFramePr>
        <p:xfrm>
          <a:off x="838200" y="1072625"/>
          <a:ext cx="6508055" cy="45126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descr="Germ with solid fill">
            <a:extLst>
              <a:ext uri="{FF2B5EF4-FFF2-40B4-BE49-F238E27FC236}">
                <a16:creationId xmlns:a16="http://schemas.microsoft.com/office/drawing/2014/main" id="{D4AC1824-6C2A-DCBA-D4F0-AA6360F9EDD1}"/>
              </a:ext>
            </a:extLst>
          </p:cNvPr>
          <p:cNvSpPr/>
          <p:nvPr/>
        </p:nvSpPr>
        <p:spPr>
          <a:xfrm>
            <a:off x="156081" y="2169034"/>
            <a:ext cx="538654" cy="538654"/>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a:p>
        </p:txBody>
      </p:sp>
      <p:sp>
        <p:nvSpPr>
          <p:cNvPr id="9" name="Rectangle 8" descr="Needle with solid fill">
            <a:extLst>
              <a:ext uri="{FF2B5EF4-FFF2-40B4-BE49-F238E27FC236}">
                <a16:creationId xmlns:a16="http://schemas.microsoft.com/office/drawing/2014/main" id="{3FA6A446-DACF-A9D3-9CBD-7A01E0FB3488}"/>
              </a:ext>
            </a:extLst>
          </p:cNvPr>
          <p:cNvSpPr/>
          <p:nvPr/>
        </p:nvSpPr>
        <p:spPr>
          <a:xfrm>
            <a:off x="156081" y="4901905"/>
            <a:ext cx="538654" cy="538654"/>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a:p>
        </p:txBody>
      </p:sp>
      <p:sp>
        <p:nvSpPr>
          <p:cNvPr id="10" name="Rectangle 9" descr="Inpatient with solid fill">
            <a:extLst>
              <a:ext uri="{FF2B5EF4-FFF2-40B4-BE49-F238E27FC236}">
                <a16:creationId xmlns:a16="http://schemas.microsoft.com/office/drawing/2014/main" id="{DDEFF816-4F16-9C48-D580-CBE4BA75BFB6}"/>
              </a:ext>
            </a:extLst>
          </p:cNvPr>
          <p:cNvSpPr/>
          <p:nvPr/>
        </p:nvSpPr>
        <p:spPr>
          <a:xfrm>
            <a:off x="156081" y="4037670"/>
            <a:ext cx="538654" cy="538654"/>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a:p>
        </p:txBody>
      </p:sp>
      <p:sp>
        <p:nvSpPr>
          <p:cNvPr id="11" name="Rectangle 10" descr="Medical outline">
            <a:extLst>
              <a:ext uri="{FF2B5EF4-FFF2-40B4-BE49-F238E27FC236}">
                <a16:creationId xmlns:a16="http://schemas.microsoft.com/office/drawing/2014/main" id="{B8055351-EDA8-9465-EED9-80AF31091F7C}"/>
              </a:ext>
            </a:extLst>
          </p:cNvPr>
          <p:cNvSpPr/>
          <p:nvPr/>
        </p:nvSpPr>
        <p:spPr>
          <a:xfrm>
            <a:off x="156081" y="3059623"/>
            <a:ext cx="538654" cy="538654"/>
          </a:xfrm>
          <a:prstGeom prst="rect">
            <a:avLst/>
          </a:prstGeom>
          <a: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a:noFill/>
          </a:ln>
          <a:effectLst/>
          <a:scene3d>
            <a:camera prst="orthographicFront">
              <a:rot lat="0" lon="0" rev="0"/>
            </a:camera>
            <a:lightRig rig="contrasting" dir="t">
              <a:rot lat="0" lon="0" rev="7800000"/>
            </a:lightRig>
          </a:scene3d>
          <a:sp3d>
            <a:bevelT w="139700" h="139700"/>
          </a:sp3d>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a:p>
        </p:txBody>
      </p:sp>
      <p:sp>
        <p:nvSpPr>
          <p:cNvPr id="12" name="Rectangle 11" descr="Martial Arts with solid fill">
            <a:extLst>
              <a:ext uri="{FF2B5EF4-FFF2-40B4-BE49-F238E27FC236}">
                <a16:creationId xmlns:a16="http://schemas.microsoft.com/office/drawing/2014/main" id="{BDB30A11-3587-D7EC-87E7-953FDC2F0C4C}"/>
              </a:ext>
            </a:extLst>
          </p:cNvPr>
          <p:cNvSpPr/>
          <p:nvPr/>
        </p:nvSpPr>
        <p:spPr>
          <a:xfrm>
            <a:off x="156081" y="1174618"/>
            <a:ext cx="538654" cy="538654"/>
          </a:xfrm>
          <a:prstGeom prst="rect">
            <a:avLst/>
          </a:prstGeom>
          <a: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a:p>
        </p:txBody>
      </p:sp>
      <p:pic>
        <p:nvPicPr>
          <p:cNvPr id="19" name="Picture 6" descr="A picture containing graphical user interface&#10;&#10;Description automatically generated">
            <a:extLst>
              <a:ext uri="{FF2B5EF4-FFF2-40B4-BE49-F238E27FC236}">
                <a16:creationId xmlns:a16="http://schemas.microsoft.com/office/drawing/2014/main" id="{E18F9A6D-8F72-8CFA-A0AE-A32D68DBEDBD}"/>
              </a:ext>
            </a:extLst>
          </p:cNvPr>
          <p:cNvPicPr>
            <a:picLocks noChangeAspect="1"/>
          </p:cNvPicPr>
          <p:nvPr/>
        </p:nvPicPr>
        <p:blipFill rotWithShape="1">
          <a:blip r:embed="rId21"/>
          <a:srcRect t="34737" r="523" b="38421"/>
          <a:stretch/>
        </p:blipFill>
        <p:spPr>
          <a:xfrm>
            <a:off x="4235561" y="5874101"/>
            <a:ext cx="3720878" cy="1009507"/>
          </a:xfrm>
          <a:prstGeom prst="rect">
            <a:avLst/>
          </a:prstGeom>
        </p:spPr>
      </p:pic>
      <p:pic>
        <p:nvPicPr>
          <p:cNvPr id="3" name="Recorded Sound">
            <a:hlinkClick r:id="" action="ppaction://media"/>
            <a:extLst>
              <a:ext uri="{FF2B5EF4-FFF2-40B4-BE49-F238E27FC236}">
                <a16:creationId xmlns:a16="http://schemas.microsoft.com/office/drawing/2014/main" id="{10FF3914-4DA4-1232-6DFD-08F7CE00CD1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611558" y="6163577"/>
            <a:ext cx="609600" cy="609600"/>
          </a:xfrm>
          <a:prstGeom prst="rect">
            <a:avLst/>
          </a:prstGeom>
        </p:spPr>
      </p:pic>
    </p:spTree>
    <p:extLst>
      <p:ext uri="{BB962C8B-B14F-4D97-AF65-F5344CB8AC3E}">
        <p14:creationId xmlns:p14="http://schemas.microsoft.com/office/powerpoint/2010/main" val="1520882891"/>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009"/>
            <a:ext cx="12357522" cy="6865009"/>
          </a:xfrm>
          <a:prstGeom prst="rect">
            <a:avLst/>
          </a:prstGeom>
        </p:spPr>
      </p:pic>
      <p:sp>
        <p:nvSpPr>
          <p:cNvPr id="2" name="Title 1"/>
          <p:cNvSpPr>
            <a:spLocks noGrp="1"/>
          </p:cNvSpPr>
          <p:nvPr>
            <p:ph type="title"/>
          </p:nvPr>
        </p:nvSpPr>
        <p:spPr>
          <a:xfrm>
            <a:off x="838200" y="-180975"/>
            <a:ext cx="8373374" cy="1325563"/>
          </a:xfrm>
        </p:spPr>
        <p:txBody>
          <a:bodyPr/>
          <a:lstStyle/>
          <a:p>
            <a:pPr algn="ctr" defTabSz="770484">
              <a:spcBef>
                <a:spcPts val="0"/>
              </a:spcBef>
            </a:pPr>
            <a:r>
              <a:rPr lang="en-US" b="1" dirty="0">
                <a:ea typeface="+mn-ea"/>
                <a:cs typeface="+mn-cs"/>
              </a:rPr>
              <a:t>How do our Bodies Fight Viruses?</a:t>
            </a:r>
            <a:endParaRPr lang="en-IE" b="1" dirty="0"/>
          </a:p>
        </p:txBody>
      </p:sp>
      <p:sp>
        <p:nvSpPr>
          <p:cNvPr id="3" name="Content Placeholder 2"/>
          <p:cNvSpPr>
            <a:spLocks noGrp="1"/>
          </p:cNvSpPr>
          <p:nvPr>
            <p:ph idx="1"/>
          </p:nvPr>
        </p:nvSpPr>
        <p:spPr>
          <a:xfrm>
            <a:off x="838200" y="1428968"/>
            <a:ext cx="10515600" cy="4747995"/>
          </a:xfrm>
        </p:spPr>
        <p:txBody>
          <a:bodyPr vert="horz" lIns="91440" tIns="45720" rIns="91440" bIns="45720" rtlCol="0" anchor="t">
            <a:normAutofit/>
          </a:bodyPr>
          <a:lstStyle/>
          <a:p>
            <a:pPr marL="457200" indent="-457200">
              <a:buAutoNum type="arabicPeriod"/>
            </a:pPr>
            <a:endParaRPr lang="en-IE" sz="2430" b="1">
              <a:ea typeface="Calibri" panose="020F0502020204030204"/>
              <a:cs typeface="Calibri" panose="020F0502020204030204"/>
            </a:endParaRPr>
          </a:p>
          <a:p>
            <a:pPr marL="457200" indent="-457200">
              <a:buAutoNum type="arabicPeriod"/>
            </a:pPr>
            <a:endParaRPr lang="en-IE" sz="2400" b="1">
              <a:cs typeface="Calibri" panose="020F0502020204030204"/>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723076" y="5897636"/>
            <a:ext cx="2632055" cy="960364"/>
          </a:xfrm>
          <a:prstGeom prst="rect">
            <a:avLst/>
          </a:prstGeom>
        </p:spPr>
      </p:pic>
      <p:pic>
        <p:nvPicPr>
          <p:cNvPr id="7" name="Picture 7" descr="Diagram&#10;&#10;Description automatically generated">
            <a:extLst>
              <a:ext uri="{FF2B5EF4-FFF2-40B4-BE49-F238E27FC236}">
                <a16:creationId xmlns:a16="http://schemas.microsoft.com/office/drawing/2014/main" id="{40C61E1C-66AD-AE99-E459-2F9DD9B0D5B6}"/>
              </a:ext>
            </a:extLst>
          </p:cNvPr>
          <p:cNvPicPr>
            <a:picLocks noChangeAspect="1"/>
          </p:cNvPicPr>
          <p:nvPr/>
        </p:nvPicPr>
        <p:blipFill rotWithShape="1">
          <a:blip r:embed="rId7"/>
          <a:srcRect r="546" b="6294"/>
          <a:stretch/>
        </p:blipFill>
        <p:spPr>
          <a:xfrm>
            <a:off x="4296724" y="954657"/>
            <a:ext cx="3426081" cy="5077902"/>
          </a:xfrm>
          <a:prstGeom prst="rect">
            <a:avLst/>
          </a:prstGeom>
        </p:spPr>
      </p:pic>
      <p:pic>
        <p:nvPicPr>
          <p:cNvPr id="8" name="Picture 8" descr="Diagram&#10;&#10;Description automatically generated">
            <a:extLst>
              <a:ext uri="{FF2B5EF4-FFF2-40B4-BE49-F238E27FC236}">
                <a16:creationId xmlns:a16="http://schemas.microsoft.com/office/drawing/2014/main" id="{1BFFADBB-49BF-8E71-DFCB-9429F0748F0A}"/>
              </a:ext>
            </a:extLst>
          </p:cNvPr>
          <p:cNvPicPr>
            <a:picLocks noChangeAspect="1"/>
          </p:cNvPicPr>
          <p:nvPr/>
        </p:nvPicPr>
        <p:blipFill>
          <a:blip r:embed="rId8"/>
          <a:stretch>
            <a:fillRect/>
          </a:stretch>
        </p:blipFill>
        <p:spPr>
          <a:xfrm>
            <a:off x="80513" y="1853961"/>
            <a:ext cx="4224067" cy="3164456"/>
          </a:xfrm>
          <a:prstGeom prst="rect">
            <a:avLst/>
          </a:prstGeom>
        </p:spPr>
      </p:pic>
      <p:pic>
        <p:nvPicPr>
          <p:cNvPr id="9" name="Picture 9" descr="Diagram&#10;&#10;Description automatically generated">
            <a:extLst>
              <a:ext uri="{FF2B5EF4-FFF2-40B4-BE49-F238E27FC236}">
                <a16:creationId xmlns:a16="http://schemas.microsoft.com/office/drawing/2014/main" id="{D19BAE31-9AE4-35F5-24CE-2D285C675F93}"/>
              </a:ext>
            </a:extLst>
          </p:cNvPr>
          <p:cNvPicPr>
            <a:picLocks noChangeAspect="1"/>
          </p:cNvPicPr>
          <p:nvPr/>
        </p:nvPicPr>
        <p:blipFill>
          <a:blip r:embed="rId9"/>
          <a:stretch>
            <a:fillRect/>
          </a:stretch>
        </p:blipFill>
        <p:spPr>
          <a:xfrm>
            <a:off x="7714891" y="2315856"/>
            <a:ext cx="4569124" cy="2226287"/>
          </a:xfrm>
          <a:prstGeom prst="rect">
            <a:avLst/>
          </a:prstGeom>
        </p:spPr>
      </p:pic>
      <p:pic>
        <p:nvPicPr>
          <p:cNvPr id="5" name="Picture 6" descr="A picture containing graphical user interface&#10;&#10;Description automatically generated">
            <a:extLst>
              <a:ext uri="{FF2B5EF4-FFF2-40B4-BE49-F238E27FC236}">
                <a16:creationId xmlns:a16="http://schemas.microsoft.com/office/drawing/2014/main" id="{FF55FDB1-F5C6-5372-DAAF-4ABF47DE0D6C}"/>
              </a:ext>
            </a:extLst>
          </p:cNvPr>
          <p:cNvPicPr>
            <a:picLocks noChangeAspect="1"/>
          </p:cNvPicPr>
          <p:nvPr/>
        </p:nvPicPr>
        <p:blipFill rotWithShape="1">
          <a:blip r:embed="rId10"/>
          <a:srcRect t="34737" r="523" b="38421"/>
          <a:stretch/>
        </p:blipFill>
        <p:spPr>
          <a:xfrm>
            <a:off x="4235561" y="5874101"/>
            <a:ext cx="3720878" cy="1009507"/>
          </a:xfrm>
          <a:prstGeom prst="rect">
            <a:avLst/>
          </a:prstGeom>
        </p:spPr>
      </p:pic>
      <p:pic>
        <p:nvPicPr>
          <p:cNvPr id="10" name="Recorded Sound">
            <a:hlinkClick r:id="" action="ppaction://media"/>
            <a:extLst>
              <a:ext uri="{FF2B5EF4-FFF2-40B4-BE49-F238E27FC236}">
                <a16:creationId xmlns:a16="http://schemas.microsoft.com/office/drawing/2014/main" id="{BDA6EA09-A2E7-BA56-C2D5-58EC30B1071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40719" y="6156543"/>
            <a:ext cx="609600" cy="609600"/>
          </a:xfrm>
          <a:prstGeom prst="rect">
            <a:avLst/>
          </a:prstGeom>
        </p:spPr>
      </p:pic>
    </p:spTree>
    <p:extLst>
      <p:ext uri="{BB962C8B-B14F-4D97-AF65-F5344CB8AC3E}">
        <p14:creationId xmlns:p14="http://schemas.microsoft.com/office/powerpoint/2010/main" val="3248359125"/>
      </p:ext>
    </p:extLst>
  </p:cSld>
  <p:clrMapOvr>
    <a:masterClrMapping/>
  </p:clrMapOvr>
  <mc:AlternateContent xmlns:mc="http://schemas.openxmlformats.org/markup-compatibility/2006" xmlns:p14="http://schemas.microsoft.com/office/powerpoint/2010/main">
    <mc:Choice Requires="p14">
      <p:transition spd="slow" p14:dur="2000" advTm="15427"/>
    </mc:Choice>
    <mc:Fallback xmlns="">
      <p:transition spd="slow" advTm="1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4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11231"/>
            <a:ext cx="9400082" cy="1311186"/>
          </a:xfrm>
        </p:spPr>
        <p:txBody>
          <a:bodyPr/>
          <a:lstStyle/>
          <a:p>
            <a:pPr algn="ctr"/>
            <a:r>
              <a:rPr lang="en-IE" b="1" dirty="0">
                <a:cs typeface="Calibri Light"/>
              </a:rPr>
              <a:t>How do Phagocytes Work?</a:t>
            </a:r>
            <a:endParaRPr lang="en-IE" b="1" dirty="0"/>
          </a:p>
        </p:txBody>
      </p:sp>
      <p:sp>
        <p:nvSpPr>
          <p:cNvPr id="3" name="Content Placeholder 2"/>
          <p:cNvSpPr>
            <a:spLocks noGrp="1"/>
          </p:cNvSpPr>
          <p:nvPr>
            <p:ph idx="1"/>
          </p:nvPr>
        </p:nvSpPr>
        <p:spPr/>
        <p:txBody>
          <a:bodyPr vert="horz" lIns="91440" tIns="45720" rIns="91440" bIns="45720" rtlCol="0" anchor="t">
            <a:normAutofit/>
          </a:bodyPr>
          <a:lstStyle/>
          <a:p>
            <a:pPr marL="0" indent="0" algn="ctr">
              <a:buNone/>
            </a:pPr>
            <a:endParaRPr lang="en-IE" sz="3240" b="1" dirty="0"/>
          </a:p>
          <a:p>
            <a:endParaRPr lang="en-IE" sz="27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pic>
        <p:nvPicPr>
          <p:cNvPr id="1026" name="Picture 2" descr="Bacterial phagocytosis by macrophage animated gif">
            <a:extLst>
              <a:ext uri="{FF2B5EF4-FFF2-40B4-BE49-F238E27FC236}">
                <a16:creationId xmlns:a16="http://schemas.microsoft.com/office/drawing/2014/main" id="{8B2DC782-1186-E10C-2A93-DCE39FB3CD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9728" y="3131143"/>
            <a:ext cx="4871420" cy="27401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agocyte GIF | Gfycat">
            <a:extLst>
              <a:ext uri="{FF2B5EF4-FFF2-40B4-BE49-F238E27FC236}">
                <a16:creationId xmlns:a16="http://schemas.microsoft.com/office/drawing/2014/main" id="{54FB608D-2724-5DB6-3F3C-74FB0925FD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74532" y="1311186"/>
            <a:ext cx="3098268" cy="17417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iagram&#10;&#10;Description automatically generated with low confidence">
            <a:extLst>
              <a:ext uri="{FF2B5EF4-FFF2-40B4-BE49-F238E27FC236}">
                <a16:creationId xmlns:a16="http://schemas.microsoft.com/office/drawing/2014/main" id="{1FAE186A-5A8A-289B-62C2-98760EB8EE64}"/>
              </a:ext>
            </a:extLst>
          </p:cNvPr>
          <p:cNvPicPr>
            <a:picLocks noChangeAspect="1"/>
          </p:cNvPicPr>
          <p:nvPr/>
        </p:nvPicPr>
        <p:blipFill rotWithShape="1">
          <a:blip r:embed="rId10">
            <a:extLst>
              <a:ext uri="{28A0092B-C50C-407E-A947-70E740481C1C}">
                <a14:useLocalDpi xmlns:a14="http://schemas.microsoft.com/office/drawing/2010/main" val="0"/>
              </a:ext>
            </a:extLst>
          </a:blip>
          <a:srcRect l="16844" t="38246" r="21806" b="14370"/>
          <a:stretch/>
        </p:blipFill>
        <p:spPr>
          <a:xfrm>
            <a:off x="134911" y="1901249"/>
            <a:ext cx="7036332" cy="3055501"/>
          </a:xfrm>
          <a:prstGeom prst="rect">
            <a:avLst/>
          </a:prstGeom>
        </p:spPr>
      </p:pic>
      <p:pic>
        <p:nvPicPr>
          <p:cNvPr id="12" name="Recorded Sound">
            <a:hlinkClick r:id="" action="ppaction://media"/>
            <a:extLst>
              <a:ext uri="{FF2B5EF4-FFF2-40B4-BE49-F238E27FC236}">
                <a16:creationId xmlns:a16="http://schemas.microsoft.com/office/drawing/2014/main" id="{142E180B-A055-B13F-6EB8-8E66F5CBB82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94639" y="6093033"/>
            <a:ext cx="609600" cy="609600"/>
          </a:xfrm>
          <a:prstGeom prst="rect">
            <a:avLst/>
          </a:prstGeom>
        </p:spPr>
      </p:pic>
    </p:spTree>
    <p:extLst>
      <p:ext uri="{BB962C8B-B14F-4D97-AF65-F5344CB8AC3E}">
        <p14:creationId xmlns:p14="http://schemas.microsoft.com/office/powerpoint/2010/main" val="1821894181"/>
      </p:ext>
    </p:extLst>
  </p:cSld>
  <p:clrMapOvr>
    <a:masterClrMapping/>
  </p:clrMapOvr>
  <mc:AlternateContent xmlns:mc="http://schemas.openxmlformats.org/markup-compatibility/2006" xmlns:p14="http://schemas.microsoft.com/office/powerpoint/2010/main">
    <mc:Choice Requires="p14">
      <p:transition spd="slow" p14:dur="2000" advTm="41202"/>
    </mc:Choice>
    <mc:Fallback xmlns="">
      <p:transition spd="slow" advTm="4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0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009"/>
            <a:ext cx="12357522" cy="6865009"/>
          </a:xfrm>
          <a:prstGeom prst="rect">
            <a:avLst/>
          </a:prstGeom>
        </p:spPr>
      </p:pic>
      <p:sp>
        <p:nvSpPr>
          <p:cNvPr id="2" name="Title 1"/>
          <p:cNvSpPr>
            <a:spLocks noGrp="1"/>
          </p:cNvSpPr>
          <p:nvPr>
            <p:ph type="title"/>
          </p:nvPr>
        </p:nvSpPr>
        <p:spPr>
          <a:xfrm>
            <a:off x="838200" y="-180975"/>
            <a:ext cx="10515600" cy="1325563"/>
          </a:xfrm>
        </p:spPr>
        <p:txBody>
          <a:bodyPr/>
          <a:lstStyle/>
          <a:p>
            <a:pPr algn="ctr" defTabSz="770484">
              <a:spcBef>
                <a:spcPts val="0"/>
              </a:spcBef>
            </a:pPr>
            <a:r>
              <a:rPr lang="en-US" b="1">
                <a:ea typeface="+mn-ea"/>
                <a:cs typeface="+mn-cs"/>
              </a:rPr>
              <a:t>Immunity to Viruses</a:t>
            </a:r>
            <a:endParaRPr lang="en-IE" b="1"/>
          </a:p>
        </p:txBody>
      </p:sp>
      <p:sp>
        <p:nvSpPr>
          <p:cNvPr id="3" name="Content Placeholder 2"/>
          <p:cNvSpPr>
            <a:spLocks noGrp="1"/>
          </p:cNvSpPr>
          <p:nvPr>
            <p:ph idx="1"/>
          </p:nvPr>
        </p:nvSpPr>
        <p:spPr>
          <a:xfrm>
            <a:off x="838200" y="1428968"/>
            <a:ext cx="10515600" cy="4747995"/>
          </a:xfrm>
        </p:spPr>
        <p:txBody>
          <a:bodyPr vert="horz" lIns="91440" tIns="45720" rIns="91440" bIns="45720" rtlCol="0" anchor="t">
            <a:normAutofit/>
          </a:bodyPr>
          <a:lstStyle/>
          <a:p>
            <a:pPr marL="457200" indent="-457200">
              <a:buAutoNum type="arabicPeriod"/>
            </a:pPr>
            <a:endParaRPr lang="en-IE" sz="2430" b="1">
              <a:ea typeface="Calibri" panose="020F0502020204030204"/>
              <a:cs typeface="Calibri" panose="020F0502020204030204"/>
            </a:endParaRPr>
          </a:p>
          <a:p>
            <a:pPr marL="457200" indent="-457200">
              <a:buAutoNum type="arabicPeriod"/>
            </a:pPr>
            <a:endParaRPr lang="en-IE" sz="2400" b="1">
              <a:cs typeface="Calibri" panose="020F0502020204030204"/>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725467" y="5897636"/>
            <a:ext cx="2632055" cy="960364"/>
          </a:xfrm>
          <a:prstGeom prst="rect">
            <a:avLst/>
          </a:prstGeom>
        </p:spPr>
      </p:pic>
      <p:pic>
        <p:nvPicPr>
          <p:cNvPr id="7" name="Picture 7" descr="Diagram, text&#10;&#10;Description automatically generated">
            <a:extLst>
              <a:ext uri="{FF2B5EF4-FFF2-40B4-BE49-F238E27FC236}">
                <a16:creationId xmlns:a16="http://schemas.microsoft.com/office/drawing/2014/main" id="{401E5473-221F-62F1-1E88-223742F6FFC8}"/>
              </a:ext>
            </a:extLst>
          </p:cNvPr>
          <p:cNvPicPr>
            <a:picLocks noChangeAspect="1"/>
          </p:cNvPicPr>
          <p:nvPr/>
        </p:nvPicPr>
        <p:blipFill>
          <a:blip r:embed="rId7"/>
          <a:stretch>
            <a:fillRect/>
          </a:stretch>
        </p:blipFill>
        <p:spPr>
          <a:xfrm>
            <a:off x="1733909" y="1100660"/>
            <a:ext cx="8896709" cy="4642303"/>
          </a:xfrm>
          <a:prstGeom prst="rect">
            <a:avLst/>
          </a:prstGeom>
        </p:spPr>
      </p:pic>
      <p:pic>
        <p:nvPicPr>
          <p:cNvPr id="5" name="Picture 6" descr="A picture containing graphical user interface&#10;&#10;Description automatically generated">
            <a:extLst>
              <a:ext uri="{FF2B5EF4-FFF2-40B4-BE49-F238E27FC236}">
                <a16:creationId xmlns:a16="http://schemas.microsoft.com/office/drawing/2014/main" id="{812B94D1-45F0-BF35-3248-101AF69C1FAE}"/>
              </a:ext>
            </a:extLst>
          </p:cNvPr>
          <p:cNvPicPr>
            <a:picLocks noChangeAspect="1"/>
          </p:cNvPicPr>
          <p:nvPr/>
        </p:nvPicPr>
        <p:blipFill rotWithShape="1">
          <a:blip r:embed="rId8"/>
          <a:srcRect t="34737" r="523" b="38421"/>
          <a:stretch/>
        </p:blipFill>
        <p:spPr>
          <a:xfrm>
            <a:off x="4235561" y="5874101"/>
            <a:ext cx="3720878" cy="1009507"/>
          </a:xfrm>
          <a:prstGeom prst="rect">
            <a:avLst/>
          </a:prstGeom>
        </p:spPr>
      </p:pic>
      <p:pic>
        <p:nvPicPr>
          <p:cNvPr id="8" name="Recorded Sound">
            <a:hlinkClick r:id="" action="ppaction://media"/>
            <a:extLst>
              <a:ext uri="{FF2B5EF4-FFF2-40B4-BE49-F238E27FC236}">
                <a16:creationId xmlns:a16="http://schemas.microsoft.com/office/drawing/2014/main" id="{FAD9C6FC-B5FF-1E2F-3A3B-FF7BFF8D17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46729" y="6156543"/>
            <a:ext cx="609600" cy="609600"/>
          </a:xfrm>
          <a:prstGeom prst="rect">
            <a:avLst/>
          </a:prstGeom>
        </p:spPr>
      </p:pic>
    </p:spTree>
    <p:extLst>
      <p:ext uri="{BB962C8B-B14F-4D97-AF65-F5344CB8AC3E}">
        <p14:creationId xmlns:p14="http://schemas.microsoft.com/office/powerpoint/2010/main" val="3845172629"/>
      </p:ext>
    </p:extLst>
  </p:cSld>
  <p:clrMapOvr>
    <a:masterClrMapping/>
  </p:clrMapOvr>
  <mc:AlternateContent xmlns:mc="http://schemas.openxmlformats.org/markup-compatibility/2006" xmlns:p14="http://schemas.microsoft.com/office/powerpoint/2010/main">
    <mc:Choice Requires="p14">
      <p:transition spd="slow" p14:dur="2000" advTm="15427"/>
    </mc:Choice>
    <mc:Fallback xmlns="">
      <p:transition spd="slow" advTm="1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009"/>
            <a:ext cx="12357522" cy="6865009"/>
          </a:xfrm>
          <a:prstGeom prst="rect">
            <a:avLst/>
          </a:prstGeom>
        </p:spPr>
      </p:pic>
      <p:sp>
        <p:nvSpPr>
          <p:cNvPr id="2" name="Title 1"/>
          <p:cNvSpPr>
            <a:spLocks noGrp="1"/>
          </p:cNvSpPr>
          <p:nvPr>
            <p:ph type="title"/>
          </p:nvPr>
        </p:nvSpPr>
        <p:spPr>
          <a:xfrm>
            <a:off x="838200" y="-180975"/>
            <a:ext cx="10515600" cy="1325563"/>
          </a:xfrm>
        </p:spPr>
        <p:txBody>
          <a:bodyPr/>
          <a:lstStyle/>
          <a:p>
            <a:pPr algn="ctr" defTabSz="770484">
              <a:spcBef>
                <a:spcPts val="0"/>
              </a:spcBef>
            </a:pPr>
            <a:r>
              <a:rPr lang="en-US" b="1" dirty="0">
                <a:ea typeface="+mn-ea"/>
                <a:cs typeface="+mn-cs"/>
              </a:rPr>
              <a:t>Autoimmune Diseases</a:t>
            </a:r>
            <a:endParaRPr lang="en-IE" b="1" dirty="0"/>
          </a:p>
        </p:txBody>
      </p:sp>
      <p:sp>
        <p:nvSpPr>
          <p:cNvPr id="3" name="Content Placeholder 2"/>
          <p:cNvSpPr>
            <a:spLocks noGrp="1"/>
          </p:cNvSpPr>
          <p:nvPr>
            <p:ph idx="1"/>
          </p:nvPr>
        </p:nvSpPr>
        <p:spPr>
          <a:xfrm>
            <a:off x="838200" y="1428968"/>
            <a:ext cx="10515600" cy="4747995"/>
          </a:xfrm>
        </p:spPr>
        <p:txBody>
          <a:bodyPr vert="horz" lIns="91440" tIns="45720" rIns="91440" bIns="45720" rtlCol="0" anchor="t">
            <a:normAutofit/>
          </a:bodyPr>
          <a:lstStyle/>
          <a:p>
            <a:pPr marL="457200" indent="-457200">
              <a:buAutoNum type="arabicPeriod"/>
            </a:pPr>
            <a:endParaRPr lang="en-IE" sz="2430" b="1">
              <a:ea typeface="Calibri" panose="020F0502020204030204"/>
              <a:cs typeface="Calibri" panose="020F0502020204030204"/>
            </a:endParaRPr>
          </a:p>
          <a:p>
            <a:pPr marL="457200" indent="-457200">
              <a:buAutoNum type="arabicPeriod"/>
            </a:pPr>
            <a:endParaRPr lang="en-IE" sz="2400" b="1">
              <a:cs typeface="Calibri" panose="020F0502020204030204"/>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790476" y="5888570"/>
            <a:ext cx="2632055" cy="960364"/>
          </a:xfrm>
          <a:prstGeom prst="rect">
            <a:avLst/>
          </a:prstGeom>
        </p:spPr>
      </p:pic>
      <p:pic>
        <p:nvPicPr>
          <p:cNvPr id="5" name="Picture 6" descr="Diagram&#10;&#10;Description automatically generated">
            <a:extLst>
              <a:ext uri="{FF2B5EF4-FFF2-40B4-BE49-F238E27FC236}">
                <a16:creationId xmlns:a16="http://schemas.microsoft.com/office/drawing/2014/main" id="{5E61969C-1B0C-EB20-2F70-D71EDE9B6F1B}"/>
              </a:ext>
            </a:extLst>
          </p:cNvPr>
          <p:cNvPicPr>
            <a:picLocks noChangeAspect="1"/>
          </p:cNvPicPr>
          <p:nvPr/>
        </p:nvPicPr>
        <p:blipFill>
          <a:blip r:embed="rId7"/>
          <a:stretch>
            <a:fillRect/>
          </a:stretch>
        </p:blipFill>
        <p:spPr>
          <a:xfrm>
            <a:off x="2610928" y="939394"/>
            <a:ext cx="6984521" cy="4950458"/>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033C76E4-D8DD-B9CC-7F7A-55C7325D22E9}"/>
              </a:ext>
            </a:extLst>
          </p:cNvPr>
          <p:cNvPicPr>
            <a:picLocks noChangeAspect="1"/>
          </p:cNvPicPr>
          <p:nvPr/>
        </p:nvPicPr>
        <p:blipFill rotWithShape="1">
          <a:blip r:embed="rId8"/>
          <a:srcRect t="34737" r="523" b="38421"/>
          <a:stretch/>
        </p:blipFill>
        <p:spPr>
          <a:xfrm>
            <a:off x="4235561" y="5874101"/>
            <a:ext cx="3720878" cy="1009507"/>
          </a:xfrm>
          <a:prstGeom prst="rect">
            <a:avLst/>
          </a:prstGeom>
        </p:spPr>
      </p:pic>
      <p:pic>
        <p:nvPicPr>
          <p:cNvPr id="8" name="Recorded Sound">
            <a:hlinkClick r:id="" action="ppaction://media"/>
            <a:extLst>
              <a:ext uri="{FF2B5EF4-FFF2-40B4-BE49-F238E27FC236}">
                <a16:creationId xmlns:a16="http://schemas.microsoft.com/office/drawing/2014/main" id="{803618AE-F093-7063-C19E-74889EB630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18537" y="6156543"/>
            <a:ext cx="609600" cy="609600"/>
          </a:xfrm>
          <a:prstGeom prst="rect">
            <a:avLst/>
          </a:prstGeom>
        </p:spPr>
      </p:pic>
    </p:spTree>
    <p:extLst>
      <p:ext uri="{BB962C8B-B14F-4D97-AF65-F5344CB8AC3E}">
        <p14:creationId xmlns:p14="http://schemas.microsoft.com/office/powerpoint/2010/main" val="256628156"/>
      </p:ext>
    </p:extLst>
  </p:cSld>
  <p:clrMapOvr>
    <a:masterClrMapping/>
  </p:clrMapOvr>
  <mc:AlternateContent xmlns:mc="http://schemas.openxmlformats.org/markup-compatibility/2006" xmlns:p14="http://schemas.microsoft.com/office/powerpoint/2010/main">
    <mc:Choice Requires="p14">
      <p:transition spd="slow" p14:dur="2000" advTm="15427"/>
    </mc:Choice>
    <mc:Fallback xmlns="">
      <p:transition spd="slow" advTm="1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009"/>
            <a:ext cx="12357522" cy="6865009"/>
          </a:xfrm>
          <a:prstGeom prst="rect">
            <a:avLst/>
          </a:prstGeom>
        </p:spPr>
      </p:pic>
      <p:sp>
        <p:nvSpPr>
          <p:cNvPr id="2" name="Title 1"/>
          <p:cNvSpPr>
            <a:spLocks noGrp="1"/>
          </p:cNvSpPr>
          <p:nvPr>
            <p:ph type="title"/>
          </p:nvPr>
        </p:nvSpPr>
        <p:spPr>
          <a:xfrm>
            <a:off x="838200" y="-180975"/>
            <a:ext cx="8488393" cy="1296809"/>
          </a:xfrm>
        </p:spPr>
        <p:txBody>
          <a:bodyPr/>
          <a:lstStyle/>
          <a:p>
            <a:pPr algn="ctr" defTabSz="770484">
              <a:spcBef>
                <a:spcPts val="0"/>
              </a:spcBef>
            </a:pPr>
            <a:r>
              <a:rPr lang="en-US" b="1" dirty="0">
                <a:ea typeface="+mn-ea"/>
                <a:cs typeface="+mn-cs"/>
              </a:rPr>
              <a:t>How does a Vaccine Work?</a:t>
            </a:r>
            <a:endParaRPr lang="en-IE" b="1" dirty="0"/>
          </a:p>
        </p:txBody>
      </p:sp>
      <p:sp>
        <p:nvSpPr>
          <p:cNvPr id="3" name="Content Placeholder 2"/>
          <p:cNvSpPr>
            <a:spLocks noGrp="1"/>
          </p:cNvSpPr>
          <p:nvPr>
            <p:ph idx="1"/>
          </p:nvPr>
        </p:nvSpPr>
        <p:spPr>
          <a:xfrm>
            <a:off x="838200" y="1428968"/>
            <a:ext cx="10515600" cy="4747995"/>
          </a:xfrm>
        </p:spPr>
        <p:txBody>
          <a:bodyPr vert="horz" lIns="91440" tIns="45720" rIns="91440" bIns="45720" rtlCol="0" anchor="t">
            <a:normAutofit/>
          </a:bodyPr>
          <a:lstStyle/>
          <a:p>
            <a:pPr marL="457200" indent="-457200">
              <a:buAutoNum type="arabicPeriod"/>
            </a:pPr>
            <a:endParaRPr lang="en-IE" sz="2430" b="1">
              <a:ea typeface="Calibri" panose="020F0502020204030204"/>
              <a:cs typeface="Calibri" panose="020F0502020204030204"/>
            </a:endParaRPr>
          </a:p>
          <a:p>
            <a:pPr marL="457200" indent="-457200">
              <a:buAutoNum type="arabicPeriod"/>
            </a:pPr>
            <a:endParaRPr lang="en-IE" sz="2400" b="1">
              <a:cs typeface="Calibri" panose="020F0502020204030204"/>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725467" y="5897636"/>
            <a:ext cx="2632055" cy="960364"/>
          </a:xfrm>
          <a:prstGeom prst="rect">
            <a:avLst/>
          </a:prstGeom>
        </p:spPr>
      </p:pic>
      <p:pic>
        <p:nvPicPr>
          <p:cNvPr id="5" name="Picture 6" descr="A picture containing text, indoor, blue, thread&#10;&#10;Description automatically generated">
            <a:extLst>
              <a:ext uri="{FF2B5EF4-FFF2-40B4-BE49-F238E27FC236}">
                <a16:creationId xmlns:a16="http://schemas.microsoft.com/office/drawing/2014/main" id="{67920773-7B91-06C9-81B0-AA7392D947BA}"/>
              </a:ext>
            </a:extLst>
          </p:cNvPr>
          <p:cNvPicPr>
            <a:picLocks noChangeAspect="1"/>
          </p:cNvPicPr>
          <p:nvPr/>
        </p:nvPicPr>
        <p:blipFill>
          <a:blip r:embed="rId7"/>
          <a:stretch>
            <a:fillRect/>
          </a:stretch>
        </p:blipFill>
        <p:spPr>
          <a:xfrm>
            <a:off x="3315419" y="1091961"/>
            <a:ext cx="5733690" cy="4329022"/>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2D73433F-343D-1A7B-769C-365F23A368BC}"/>
              </a:ext>
            </a:extLst>
          </p:cNvPr>
          <p:cNvPicPr>
            <a:picLocks noChangeAspect="1"/>
          </p:cNvPicPr>
          <p:nvPr/>
        </p:nvPicPr>
        <p:blipFill rotWithShape="1">
          <a:blip r:embed="rId8"/>
          <a:srcRect t="34737" r="523" b="38421"/>
          <a:stretch/>
        </p:blipFill>
        <p:spPr>
          <a:xfrm>
            <a:off x="4235561" y="5874101"/>
            <a:ext cx="3720878" cy="1009507"/>
          </a:xfrm>
          <a:prstGeom prst="rect">
            <a:avLst/>
          </a:prstGeom>
        </p:spPr>
      </p:pic>
      <p:pic>
        <p:nvPicPr>
          <p:cNvPr id="8" name="Recorded Sound">
            <a:hlinkClick r:id="" action="ppaction://media"/>
            <a:extLst>
              <a:ext uri="{FF2B5EF4-FFF2-40B4-BE49-F238E27FC236}">
                <a16:creationId xmlns:a16="http://schemas.microsoft.com/office/drawing/2014/main" id="{5C0FB41B-8A97-E32A-9A00-61CC68AFC8F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94639" y="6170159"/>
            <a:ext cx="609600" cy="609600"/>
          </a:xfrm>
          <a:prstGeom prst="rect">
            <a:avLst/>
          </a:prstGeom>
        </p:spPr>
      </p:pic>
    </p:spTree>
    <p:extLst>
      <p:ext uri="{BB962C8B-B14F-4D97-AF65-F5344CB8AC3E}">
        <p14:creationId xmlns:p14="http://schemas.microsoft.com/office/powerpoint/2010/main" val="726028481"/>
      </p:ext>
    </p:extLst>
  </p:cSld>
  <p:clrMapOvr>
    <a:masterClrMapping/>
  </p:clrMapOvr>
  <mc:AlternateContent xmlns:mc="http://schemas.openxmlformats.org/markup-compatibility/2006" xmlns:p14="http://schemas.microsoft.com/office/powerpoint/2010/main">
    <mc:Choice Requires="p14">
      <p:transition spd="slow" p14:dur="2000" advTm="15427"/>
    </mc:Choice>
    <mc:Fallback xmlns="">
      <p:transition spd="slow" advTm="1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10515600" cy="1325563"/>
          </a:xfrm>
        </p:spPr>
        <p:txBody>
          <a:bodyPr/>
          <a:lstStyle/>
          <a:p>
            <a:pPr algn="ctr"/>
            <a:r>
              <a:rPr lang="en-IE" b="1" dirty="0"/>
              <a:t>Bibliography</a:t>
            </a:r>
          </a:p>
        </p:txBody>
      </p:sp>
      <p:sp>
        <p:nvSpPr>
          <p:cNvPr id="3" name="Content Placeholder 2"/>
          <p:cNvSpPr>
            <a:spLocks noGrp="1"/>
          </p:cNvSpPr>
          <p:nvPr>
            <p:ph idx="1"/>
          </p:nvPr>
        </p:nvSpPr>
        <p:spPr>
          <a:xfrm>
            <a:off x="194872" y="1265759"/>
            <a:ext cx="11996276" cy="4582734"/>
          </a:xfrm>
        </p:spPr>
        <p:txBody>
          <a:bodyPr vert="horz" lIns="91440" tIns="45720" rIns="91440" bIns="45720" rtlCol="0" anchor="t">
            <a:normAutofit fontScale="77500" lnSpcReduction="20000"/>
          </a:bodyPr>
          <a:lstStyle/>
          <a:p>
            <a:r>
              <a:rPr lang="en-IE" sz="1900" dirty="0">
                <a:hlinkClick r:id="rId3"/>
              </a:rPr>
              <a:t>https://gifs.com/gif/bacterial-phagocytosis-by-macrophage-m2Vabq</a:t>
            </a:r>
            <a:endParaRPr lang="en-IE" sz="1900" dirty="0"/>
          </a:p>
          <a:p>
            <a:r>
              <a:rPr lang="en-IE" sz="1900" dirty="0">
                <a:hlinkClick r:id="rId4"/>
              </a:rPr>
              <a:t>https://gfycat.com/lawfulpitifuljavalina</a:t>
            </a:r>
            <a:endParaRPr lang="en-IE" sz="1900" dirty="0"/>
          </a:p>
          <a:p>
            <a:r>
              <a:rPr lang="en-IE" sz="1900" dirty="0">
                <a:hlinkClick r:id="rId5"/>
              </a:rPr>
              <a:t>https://www.news-medical.net/life-sciences/What-is-the-difference-Between-a-Phagocyte-Macrophage-Neutrophil-and-Eosinophil.aspx</a:t>
            </a:r>
            <a:endParaRPr lang="en-IE" sz="1900" dirty="0"/>
          </a:p>
          <a:p>
            <a:r>
              <a:rPr lang="en-IE" sz="1900" dirty="0">
                <a:hlinkClick r:id="rId6"/>
              </a:rPr>
              <a:t>https://www.khanacademy.org/test-prep/mcat/organ-systems/the-immune-system/a/innate-immunity</a:t>
            </a:r>
            <a:endParaRPr lang="en-IE" sz="1900" dirty="0"/>
          </a:p>
          <a:p>
            <a:pPr algn="l" rtl="0" fontAlgn="base">
              <a:buFont typeface="Arial" panose="020B0604020202020204" pitchFamily="34" charset="0"/>
              <a:buChar char="•"/>
            </a:pPr>
            <a:r>
              <a:rPr lang="en-IE" sz="1900" b="0" i="0" u="sng" strike="noStrike" dirty="0">
                <a:solidFill>
                  <a:srgbClr val="0563C1"/>
                </a:solidFill>
                <a:effectLst/>
                <a:latin typeface="Calibri" panose="020F0502020204030204" pitchFamily="34" charset="0"/>
                <a:hlinkClick r:id="rId7"/>
              </a:rPr>
              <a:t>https://www.natgeokids.com/ie/discover/science/general-science/what-is-coronavirus/</a:t>
            </a:r>
            <a:r>
              <a:rPr lang="en-US" sz="1900" b="0" i="0" dirty="0">
                <a:solidFill>
                  <a:srgbClr val="000000"/>
                </a:solidFill>
                <a:effectLst/>
                <a:latin typeface="Calibri" panose="020F0502020204030204" pitchFamily="34" charset="0"/>
              </a:rPr>
              <a:t>​</a:t>
            </a:r>
            <a:endParaRPr lang="en-US" sz="19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IE" sz="1900" b="0" i="0" u="sng" strike="noStrike" dirty="0">
                <a:solidFill>
                  <a:srgbClr val="0563C1"/>
                </a:solidFill>
                <a:effectLst/>
                <a:latin typeface="Calibri" panose="020F0502020204030204" pitchFamily="34" charset="0"/>
                <a:hlinkClick r:id="rId8"/>
              </a:rPr>
              <a:t>https://www.youtube.com/watch?v=MVvVTDhGqaA</a:t>
            </a:r>
            <a:r>
              <a:rPr lang="en-IE" sz="1900" b="0" i="0" dirty="0">
                <a:solidFill>
                  <a:srgbClr val="000000"/>
                </a:solidFill>
                <a:effectLst/>
                <a:latin typeface="Calibri" panose="020F0502020204030204" pitchFamily="34" charset="0"/>
              </a:rPr>
              <a:t>​</a:t>
            </a:r>
            <a:endParaRPr lang="en-IE" sz="19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IE" sz="1900" b="0" i="0" u="sng" strike="noStrike" dirty="0">
                <a:solidFill>
                  <a:srgbClr val="0563C1"/>
                </a:solidFill>
                <a:effectLst/>
                <a:latin typeface="Calibri" panose="020F0502020204030204" pitchFamily="34" charset="0"/>
                <a:hlinkClick r:id="rId9"/>
              </a:rPr>
              <a:t>https://stock.adobe.com/ie/search?k=cough+cartoon</a:t>
            </a:r>
            <a:r>
              <a:rPr lang="en-IE" sz="1900" b="0" i="0" u="none" strike="noStrike" dirty="0">
                <a:solidFill>
                  <a:srgbClr val="000000"/>
                </a:solidFill>
                <a:effectLst/>
                <a:latin typeface="Calibri" panose="020F0502020204030204" pitchFamily="34" charset="0"/>
              </a:rPr>
              <a:t> </a:t>
            </a:r>
            <a:r>
              <a:rPr lang="en-US" sz="1900" b="0" i="0" dirty="0">
                <a:solidFill>
                  <a:srgbClr val="000000"/>
                </a:solidFill>
                <a:effectLst/>
                <a:latin typeface="Calibri" panose="020F0502020204030204" pitchFamily="34" charset="0"/>
              </a:rPr>
              <a:t>​</a:t>
            </a:r>
            <a:endParaRPr lang="en-US" sz="19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IE" sz="1900" b="0" i="0" u="sng" strike="noStrike" dirty="0">
                <a:solidFill>
                  <a:srgbClr val="0563C1"/>
                </a:solidFill>
                <a:effectLst/>
                <a:latin typeface="Calibri" panose="020F0502020204030204" pitchFamily="34" charset="0"/>
                <a:hlinkClick r:id="rId10"/>
              </a:rPr>
              <a:t>https://www.shutterstock.com/image-vector/loss-sense-smell-woman-does-not-2049737765</a:t>
            </a:r>
            <a:r>
              <a:rPr lang="en-IE" sz="1900" b="0" i="0" dirty="0">
                <a:solidFill>
                  <a:srgbClr val="000000"/>
                </a:solidFill>
                <a:effectLst/>
                <a:latin typeface="Calibri" panose="020F0502020204030204" pitchFamily="34" charset="0"/>
              </a:rPr>
              <a:t>​</a:t>
            </a:r>
            <a:endParaRPr lang="en-IE" sz="19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IE" sz="1900" b="0" i="0" u="sng" strike="noStrike" dirty="0">
                <a:solidFill>
                  <a:srgbClr val="0563C1"/>
                </a:solidFill>
                <a:effectLst/>
                <a:latin typeface="Calibri" panose="020F0502020204030204" pitchFamily="34" charset="0"/>
                <a:hlinkClick r:id="rId11"/>
              </a:rPr>
              <a:t>https://www.alamy.com/covid-19-virus-protection-tips-corona-virus-alert-prevention-icons-set-of-illustration-in-cartoon-style-image424822582.html</a:t>
            </a:r>
            <a:r>
              <a:rPr lang="en-IE" sz="1900" b="0" i="0" dirty="0">
                <a:solidFill>
                  <a:srgbClr val="000000"/>
                </a:solidFill>
                <a:effectLst/>
                <a:latin typeface="Calibri" panose="020F0502020204030204" pitchFamily="34" charset="0"/>
              </a:rPr>
              <a:t>​</a:t>
            </a:r>
            <a:endParaRPr lang="en-IE" sz="19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IE" sz="1900" b="0" i="0" u="sng" strike="noStrike" dirty="0">
                <a:solidFill>
                  <a:srgbClr val="0563C1"/>
                </a:solidFill>
                <a:effectLst/>
                <a:latin typeface="Calibri" panose="020F0502020204030204" pitchFamily="34" charset="0"/>
                <a:hlinkClick r:id="rId12"/>
              </a:rPr>
              <a:t>https://www2.hse.ie/screening-and-vaccinations/covid-19-vaccine/get-the-vaccine/how-covid-19-vaccines-work/</a:t>
            </a:r>
            <a:r>
              <a:rPr lang="en-US" sz="1900" b="0" i="0" dirty="0">
                <a:solidFill>
                  <a:srgbClr val="000000"/>
                </a:solidFill>
                <a:effectLst/>
                <a:latin typeface="Calibri" panose="020F0502020204030204" pitchFamily="34" charset="0"/>
              </a:rPr>
              <a:t>​</a:t>
            </a:r>
            <a:endParaRPr lang="en-US" sz="19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IE" sz="1900" b="0" i="0" u="sng" strike="noStrike" dirty="0">
                <a:solidFill>
                  <a:srgbClr val="0563C1"/>
                </a:solidFill>
                <a:effectLst/>
                <a:latin typeface="Calibri" panose="020F0502020204030204" pitchFamily="34" charset="0"/>
                <a:hlinkClick r:id="rId13"/>
              </a:rPr>
              <a:t>https://www.niehs.nih.gov/health/topics/conditions/autoimmune/index.cfm</a:t>
            </a:r>
            <a:r>
              <a:rPr lang="en-IE" sz="1900" b="0" i="0" dirty="0">
                <a:solidFill>
                  <a:srgbClr val="000000"/>
                </a:solidFill>
                <a:effectLst/>
                <a:latin typeface="Calibri" panose="020F0502020204030204" pitchFamily="34" charset="0"/>
              </a:rPr>
              <a:t>​</a:t>
            </a:r>
            <a:endParaRPr lang="en-IE" sz="19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IE" sz="1900" b="0" i="0" u="sng" strike="noStrike" dirty="0">
                <a:solidFill>
                  <a:srgbClr val="0563C1"/>
                </a:solidFill>
                <a:effectLst/>
                <a:latin typeface="Calibri" panose="020F0502020204030204" pitchFamily="34" charset="0"/>
                <a:hlinkClick r:id="rId14"/>
              </a:rPr>
              <a:t>https://www.healthline.com/health/autoimmune-disorders#common-autoimmune-diseases</a:t>
            </a:r>
            <a:r>
              <a:rPr lang="en-IE" sz="1900" b="0" i="0" dirty="0">
                <a:solidFill>
                  <a:srgbClr val="000000"/>
                </a:solidFill>
                <a:effectLst/>
                <a:latin typeface="Calibri" panose="020F0502020204030204" pitchFamily="34" charset="0"/>
              </a:rPr>
              <a:t>​</a:t>
            </a:r>
            <a:endParaRPr lang="en-IE" sz="19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IE" sz="1900" b="0" i="0" u="sng" strike="noStrike" dirty="0">
                <a:solidFill>
                  <a:srgbClr val="0563C1"/>
                </a:solidFill>
                <a:effectLst/>
                <a:latin typeface="Calibri" panose="020F0502020204030204" pitchFamily="34" charset="0"/>
                <a:hlinkClick r:id="rId15"/>
              </a:rPr>
              <a:t>https://slideplayer.com/slide/3861947/</a:t>
            </a:r>
            <a:r>
              <a:rPr lang="en-US" sz="1900" b="0" i="0" dirty="0">
                <a:solidFill>
                  <a:srgbClr val="000000"/>
                </a:solidFill>
                <a:effectLst/>
                <a:latin typeface="Calibri" panose="020F0502020204030204" pitchFamily="34" charset="0"/>
              </a:rPr>
              <a:t>​</a:t>
            </a:r>
            <a:endParaRPr lang="en-US" sz="19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IE" sz="1900" b="0" i="0" u="sng" strike="noStrike" dirty="0">
                <a:solidFill>
                  <a:srgbClr val="0563C1"/>
                </a:solidFill>
                <a:effectLst/>
                <a:latin typeface="Calibri" panose="020F0502020204030204" pitchFamily="34" charset="0"/>
                <a:hlinkClick r:id="rId16"/>
              </a:rPr>
              <a:t>http://leavingbio.net/human-defence-system/</a:t>
            </a:r>
            <a:r>
              <a:rPr lang="en-IE" sz="1900" b="0" i="0" u="none" strike="noStrike" dirty="0">
                <a:solidFill>
                  <a:srgbClr val="000000"/>
                </a:solidFill>
                <a:effectLst/>
                <a:latin typeface="Calibri" panose="020F0502020204030204" pitchFamily="34" charset="0"/>
              </a:rPr>
              <a:t> </a:t>
            </a:r>
            <a:r>
              <a:rPr lang="en-US" sz="1900" b="0" i="0" dirty="0">
                <a:solidFill>
                  <a:srgbClr val="000000"/>
                </a:solidFill>
                <a:effectLst/>
                <a:latin typeface="Calibri" panose="020F0502020204030204" pitchFamily="34" charset="0"/>
              </a:rPr>
              <a:t>​</a:t>
            </a:r>
            <a:endParaRPr lang="en-US" sz="19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IE" sz="1900" b="0" i="0" u="sng" strike="noStrike" dirty="0">
                <a:solidFill>
                  <a:srgbClr val="0563C1"/>
                </a:solidFill>
                <a:effectLst/>
                <a:latin typeface="Calibri" panose="020F0502020204030204" pitchFamily="34" charset="0"/>
                <a:hlinkClick r:id="rId17"/>
              </a:rPr>
              <a:t>https://www.sitcancer.org/connectedold/p/patient/resources/melanoma-guide/immune-system</a:t>
            </a:r>
            <a:endParaRPr lang="en-US" sz="1900" b="0" i="0" dirty="0">
              <a:solidFill>
                <a:srgbClr val="000000"/>
              </a:solidFill>
              <a:effectLst/>
              <a:latin typeface="Arial" panose="020B0604020202020204" pitchFamily="34" charset="0"/>
            </a:endParaRPr>
          </a:p>
          <a:p>
            <a:endParaRPr lang="en-IE" sz="1800" dirty="0"/>
          </a:p>
          <a:p>
            <a:endParaRPr lang="en-IE" sz="1800" dirty="0"/>
          </a:p>
          <a:p>
            <a:endParaRPr lang="en-IE" sz="27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18"/>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19"/>
          <a:srcRect t="34737" r="523" b="38421"/>
          <a:stretch/>
        </p:blipFill>
        <p:spPr>
          <a:xfrm>
            <a:off x="4235561" y="5874101"/>
            <a:ext cx="3720878" cy="1009507"/>
          </a:xfrm>
          <a:prstGeom prst="rect">
            <a:avLst/>
          </a:prstGeom>
        </p:spPr>
      </p:pic>
    </p:spTree>
    <p:extLst>
      <p:ext uri="{BB962C8B-B14F-4D97-AF65-F5344CB8AC3E}">
        <p14:creationId xmlns:p14="http://schemas.microsoft.com/office/powerpoint/2010/main" val="211751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10515600" cy="1325563"/>
          </a:xfrm>
        </p:spPr>
        <p:txBody>
          <a:bodyPr/>
          <a:lstStyle/>
          <a:p>
            <a:pPr algn="ctr"/>
            <a:r>
              <a:rPr lang="en-IE" b="1" dirty="0"/>
              <a:t>Contact Details</a:t>
            </a:r>
          </a:p>
        </p:txBody>
      </p:sp>
      <p:sp>
        <p:nvSpPr>
          <p:cNvPr id="3" name="Content Placeholder 2"/>
          <p:cNvSpPr>
            <a:spLocks noGrp="1"/>
          </p:cNvSpPr>
          <p:nvPr>
            <p:ph idx="1"/>
          </p:nvPr>
        </p:nvSpPr>
        <p:spPr>
          <a:xfrm>
            <a:off x="838200" y="1497155"/>
            <a:ext cx="10515600" cy="4351338"/>
          </a:xfrm>
        </p:spPr>
        <p:txBody>
          <a:bodyPr vert="horz" lIns="91440" tIns="45720" rIns="91440" bIns="45720" rtlCol="0" anchor="t">
            <a:normAutofit fontScale="92500" lnSpcReduction="20000"/>
          </a:bodyPr>
          <a:lstStyle/>
          <a:p>
            <a:pPr marL="0" indent="0" algn="ctr">
              <a:buNone/>
            </a:pPr>
            <a:endParaRPr lang="en-IE" sz="3240" b="1" dirty="0"/>
          </a:p>
          <a:p>
            <a:pPr marL="0" indent="0" algn="ctr">
              <a:buNone/>
            </a:pPr>
            <a:r>
              <a:rPr lang="en-IE" sz="3200" b="1" dirty="0"/>
              <a:t>Register for on-line CPD resources: </a:t>
            </a:r>
            <a:r>
              <a:rPr lang="en-IE" sz="3200" b="1" dirty="0">
                <a:hlinkClick r:id="rId3"/>
              </a:rPr>
              <a:t>https://epistem.ie</a:t>
            </a:r>
            <a:endParaRPr lang="en-IE" sz="3200" b="1" dirty="0"/>
          </a:p>
          <a:p>
            <a:pPr marL="0" indent="0" algn="ctr">
              <a:buNone/>
            </a:pPr>
            <a:r>
              <a:rPr lang="en-IE" sz="3200" b="1" dirty="0">
                <a:cs typeface="Calibri"/>
              </a:rPr>
              <a:t>EPI</a:t>
            </a:r>
            <a:r>
              <a:rPr lang="en-IE" sz="3200" b="1" dirty="0">
                <a:latin typeface="DengXian" panose="02010600030101010101" pitchFamily="2" charset="-122"/>
                <a:ea typeface="DengXian" panose="02010600030101010101" pitchFamily="2" charset="-122"/>
                <a:cs typeface="Calibri"/>
              </a:rPr>
              <a:t>•</a:t>
            </a:r>
            <a:r>
              <a:rPr lang="en-IE" sz="3200" b="1" dirty="0">
                <a:cs typeface="Calibri"/>
              </a:rPr>
              <a:t>STEM project: </a:t>
            </a:r>
            <a:r>
              <a:rPr lang="en-IE" sz="3200" b="1" dirty="0">
                <a:cs typeface="Calibri"/>
                <a:hlinkClick r:id="rId4"/>
              </a:rPr>
              <a:t>Resources</a:t>
            </a:r>
            <a:endParaRPr lang="en-IE" sz="3200" b="1" dirty="0">
              <a:cs typeface="Calibri"/>
            </a:endParaRPr>
          </a:p>
          <a:p>
            <a:pPr marL="0" indent="0" algn="ctr">
              <a:buNone/>
            </a:pPr>
            <a:r>
              <a:rPr lang="en-IE" sz="3200" b="1" dirty="0">
                <a:cs typeface="Calibri"/>
              </a:rPr>
              <a:t>Contact: </a:t>
            </a:r>
            <a:r>
              <a:rPr lang="en-IE" sz="3200" dirty="0">
                <a:cs typeface="Calibri"/>
              </a:rPr>
              <a:t>Helen Fitzgerald, Senior Executive Administrator</a:t>
            </a:r>
          </a:p>
          <a:p>
            <a:pPr marL="0" indent="0" algn="ctr">
              <a:buNone/>
            </a:pPr>
            <a:r>
              <a:rPr lang="en-IE" sz="3200" b="1" dirty="0"/>
              <a:t>Email: </a:t>
            </a:r>
            <a:r>
              <a:rPr lang="en-IE" sz="3200" b="1" dirty="0">
                <a:hlinkClick r:id="rId5"/>
              </a:rPr>
              <a:t>helen.fitzgerald@ul.ie</a:t>
            </a:r>
            <a:endParaRPr lang="en-IE" sz="3200" b="1" dirty="0"/>
          </a:p>
          <a:p>
            <a:pPr marL="0" indent="0" algn="ctr">
              <a:buNone/>
            </a:pPr>
            <a:endParaRPr lang="en-IE" sz="3240" b="1" dirty="0"/>
          </a:p>
          <a:p>
            <a:pPr marL="0" indent="0" algn="ctr">
              <a:buNone/>
            </a:pPr>
            <a:r>
              <a:rPr lang="en-IE" sz="1700" b="1" dirty="0"/>
              <a:t>This on-line CPD project [HEA funded] is an initiative with EPI</a:t>
            </a:r>
            <a:r>
              <a:rPr lang="en-IE" sz="1700" b="1" dirty="0">
                <a:latin typeface="DengXian" panose="02010600030101010101" pitchFamily="2" charset="-122"/>
                <a:ea typeface="DengXian" panose="02010600030101010101" pitchFamily="2" charset="-122"/>
              </a:rPr>
              <a:t>•STEM for science and mathematics secondary teachers in Ireland. The research-led development team include:</a:t>
            </a:r>
          </a:p>
          <a:p>
            <a:pPr marL="0" indent="0" algn="ctr">
              <a:buNone/>
            </a:pPr>
            <a:r>
              <a:rPr lang="en-IE" sz="1700" b="1" dirty="0">
                <a:latin typeface="DengXian"/>
                <a:ea typeface="DengXian"/>
              </a:rPr>
              <a:t>Geraldine Mooney </a:t>
            </a:r>
            <a:r>
              <a:rPr lang="en-IE" sz="1700" b="1" dirty="0" err="1">
                <a:latin typeface="DengXian"/>
                <a:ea typeface="DengXian"/>
              </a:rPr>
              <a:t>Simmie</a:t>
            </a:r>
            <a:r>
              <a:rPr lang="en-IE" sz="1700" b="1" dirty="0">
                <a:latin typeface="DengXian"/>
                <a:ea typeface="DengXian"/>
              </a:rPr>
              <a:t>, Niamh O’Meara, Merrilyn Goos, Stephen Comiskey, Ciara Lane, Tracey O’Connell, Vo Van De, Tara E. Ryan, Martina Scully, Jack Nealon, Daniel Casey, Keith Kennedy, Annette Forster, </a:t>
            </a:r>
            <a:r>
              <a:rPr lang="en-IE" sz="1700" b="1" dirty="0" err="1">
                <a:latin typeface="DengXian"/>
                <a:ea typeface="DengXian"/>
              </a:rPr>
              <a:t>Céren</a:t>
            </a:r>
            <a:r>
              <a:rPr lang="en-IE" sz="1700" b="1" dirty="0">
                <a:latin typeface="DengXian"/>
                <a:ea typeface="DengXian"/>
              </a:rPr>
              <a:t> </a:t>
            </a:r>
            <a:r>
              <a:rPr lang="en-IE" sz="1700" b="1">
                <a:latin typeface="DengXian"/>
                <a:ea typeface="DengXian"/>
              </a:rPr>
              <a:t>O’Connell, Martha Cosgrave, Martina Ryan, Veronica Ryan, Gemma Henstock</a:t>
            </a:r>
            <a:endParaRPr lang="en-IE" sz="1700" b="1"/>
          </a:p>
          <a:p>
            <a:pPr marL="0" indent="0" algn="ctr">
              <a:buNone/>
            </a:pPr>
            <a:r>
              <a:rPr lang="en-IE" sz="3240" b="1" dirty="0"/>
              <a:t> </a:t>
            </a:r>
          </a:p>
          <a:p>
            <a:pPr marL="0" indent="0" algn="ctr">
              <a:buNone/>
            </a:pPr>
            <a:endParaRPr lang="en-IE" sz="3240" b="1" dirty="0"/>
          </a:p>
          <a:p>
            <a:endParaRPr lang="en-IE" sz="27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7"/>
          <a:srcRect t="34737" r="523" b="38421"/>
          <a:stretch/>
        </p:blipFill>
        <p:spPr>
          <a:xfrm>
            <a:off x="4235561" y="5848493"/>
            <a:ext cx="3720878" cy="1009507"/>
          </a:xfrm>
          <a:prstGeom prst="rect">
            <a:avLst/>
          </a:prstGeom>
        </p:spPr>
      </p:pic>
    </p:spTree>
    <p:extLst>
      <p:ext uri="{BB962C8B-B14F-4D97-AF65-F5344CB8AC3E}">
        <p14:creationId xmlns:p14="http://schemas.microsoft.com/office/powerpoint/2010/main" val="25856556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DBDE483F8B964B94A78BFA6A0344BE" ma:contentTypeVersion="4" ma:contentTypeDescription="Create a new document." ma:contentTypeScope="" ma:versionID="8268767b0a8a0d3ae4c1ff300e484cde">
  <xsd:schema xmlns:xsd="http://www.w3.org/2001/XMLSchema" xmlns:xs="http://www.w3.org/2001/XMLSchema" xmlns:p="http://schemas.microsoft.com/office/2006/metadata/properties" xmlns:ns2="8e684105-e187-45ae-a240-e31bd6ec0556" targetNamespace="http://schemas.microsoft.com/office/2006/metadata/properties" ma:root="true" ma:fieldsID="d82371f13f6b67132df18595768da3fa" ns2:_="">
    <xsd:import namespace="8e684105-e187-45ae-a240-e31bd6ec055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684105-e187-45ae-a240-e31bd6ec05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5398B9-DD9E-4050-91EE-3315F2CED42E}"/>
</file>

<file path=customXml/itemProps2.xml><?xml version="1.0" encoding="utf-8"?>
<ds:datastoreItem xmlns:ds="http://schemas.openxmlformats.org/officeDocument/2006/customXml" ds:itemID="{B6169D75-0157-4E55-A28A-CA0587749E5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796F3C6-0F2E-4A6F-8EC8-3CEAC64869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49</TotalTime>
  <Words>1189</Words>
  <Application>Microsoft Office PowerPoint</Application>
  <PresentationFormat>Widescreen</PresentationFormat>
  <Paragraphs>90</Paragraphs>
  <Slides>9</Slides>
  <Notes>5</Notes>
  <HiddenSlides>0</HiddenSlides>
  <MMClips>6</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 How do our Bodies Fight Viruses?  Suitable for Senior Cycle Biology </vt:lpstr>
      <vt:lpstr>Overview of Topics </vt:lpstr>
      <vt:lpstr>How do our Bodies Fight Viruses?</vt:lpstr>
      <vt:lpstr>How do Phagocytes Work?</vt:lpstr>
      <vt:lpstr>Immunity to Viruses</vt:lpstr>
      <vt:lpstr>Autoimmune Diseases</vt:lpstr>
      <vt:lpstr>How does a Vaccine Work?</vt:lpstr>
      <vt:lpstr>Bibliography</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ULStudent:TARA.RYAN</cp:lastModifiedBy>
  <cp:revision>92</cp:revision>
  <dcterms:created xsi:type="dcterms:W3CDTF">2022-10-06T11:32:35Z</dcterms:created>
  <dcterms:modified xsi:type="dcterms:W3CDTF">2022-12-06T14:36:40Z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0x010100E3DBDE483F8B964B94A78BFA6A0344BE</vt:lpwstr>
  </property>
</Properties>
</file>