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7" r:id="rId5"/>
    <p:sldId id="260" r:id="rId6"/>
    <p:sldId id="259" r:id="rId7"/>
    <p:sldId id="258"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75" r:id="rId21"/>
    <p:sldId id="276" r:id="rId22"/>
    <p:sldId id="277" r:id="rId23"/>
    <p:sldId id="280" r:id="rId24"/>
    <p:sldId id="278" r:id="rId25"/>
    <p:sldId id="281" r:id="rId26"/>
    <p:sldId id="262"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813A2-57A7-C7AC-929E-9BE6E10C9EF4}" v="7" dt="2022-12-07T14:12:06.759"/>
    <p1510:client id="{92E409AC-6CEC-4CBA-9B58-DDAB3726A0F8}" v="83" dt="2022-10-26T11:37:38.682"/>
    <p1510:client id="{FE0BFCFA-33B7-D760-A4BC-D73519C080CA}" v="4" dt="2022-10-26T11:47:49.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48225" autoAdjust="0"/>
  </p:normalViewPr>
  <p:slideViewPr>
    <p:cSldViewPr snapToGrid="0">
      <p:cViewPr varScale="1">
        <p:scale>
          <a:sx n="64" d="100"/>
          <a:sy n="64" d="100"/>
        </p:scale>
        <p:origin x="7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E.Ryan" userId="S::tara.e.ryan@ul.ie::b2da61a2-f3d1-4c80-9969-bed3a362adcb" providerId="AD" clId="Web-{014813A2-57A7-C7AC-929E-9BE6E10C9EF4}"/>
    <pc:docChg chg="modSld">
      <pc:chgData name="Tara.E.Ryan" userId="S::tara.e.ryan@ul.ie::b2da61a2-f3d1-4c80-9969-bed3a362adcb" providerId="AD" clId="Web-{014813A2-57A7-C7AC-929E-9BE6E10C9EF4}" dt="2022-12-07T14:12:06.759" v="6" actId="20577"/>
      <pc:docMkLst>
        <pc:docMk/>
      </pc:docMkLst>
      <pc:sldChg chg="modSp">
        <pc:chgData name="Tara.E.Ryan" userId="S::tara.e.ryan@ul.ie::b2da61a2-f3d1-4c80-9969-bed3a362adcb" providerId="AD" clId="Web-{014813A2-57A7-C7AC-929E-9BE6E10C9EF4}" dt="2022-12-07T14:12:06.759" v="6" actId="20577"/>
        <pc:sldMkLst>
          <pc:docMk/>
          <pc:sldMk cId="1998990014" sldId="261"/>
        </pc:sldMkLst>
        <pc:spChg chg="mod">
          <ac:chgData name="Tara.E.Ryan" userId="S::tara.e.ryan@ul.ie::b2da61a2-f3d1-4c80-9969-bed3a362adcb" providerId="AD" clId="Web-{014813A2-57A7-C7AC-929E-9BE6E10C9EF4}" dt="2022-12-07T14:12:06.759" v="6" actId="20577"/>
          <ac:spMkLst>
            <pc:docMk/>
            <pc:sldMk cId="1998990014" sldId="261"/>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74377-7113-41F1-A117-06D8074B9B1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EAAB1C0E-C731-42D6-9167-B99B7E006897}">
      <dgm:prSet/>
      <dgm:spPr>
        <a:solidFill>
          <a:srgbClr val="7030A0"/>
        </a:solidFill>
      </dgm:spPr>
      <dgm:t>
        <a:bodyPr/>
        <a:lstStyle/>
        <a:p>
          <a:pPr rtl="0"/>
          <a:r>
            <a:rPr lang="en-US" dirty="0">
              <a:latin typeface="Calibri Light" panose="020F0302020204030204"/>
            </a:rPr>
            <a:t>Higher Level</a:t>
          </a:r>
        </a:p>
      </dgm:t>
    </dgm:pt>
    <dgm:pt modelId="{66B02FAD-2798-454A-9AA5-A15D6CA90A4F}" type="parTrans" cxnId="{C65AA1E8-895D-4249-ABF2-C2D8B30E766C}">
      <dgm:prSet/>
      <dgm:spPr/>
      <dgm:t>
        <a:bodyPr/>
        <a:lstStyle/>
        <a:p>
          <a:endParaRPr lang="en-US"/>
        </a:p>
      </dgm:t>
    </dgm:pt>
    <dgm:pt modelId="{C1C44741-572C-4548-88DD-E33B2442F5B5}" type="sibTrans" cxnId="{C65AA1E8-895D-4249-ABF2-C2D8B30E766C}">
      <dgm:prSet/>
      <dgm:spPr/>
      <dgm:t>
        <a:bodyPr/>
        <a:lstStyle/>
        <a:p>
          <a:endParaRPr lang="en-US"/>
        </a:p>
      </dgm:t>
    </dgm:pt>
    <dgm:pt modelId="{CAC992ED-9F09-488E-862B-6423643F5FCA}">
      <dgm:prSet/>
      <dgm:spPr>
        <a:solidFill>
          <a:srgbClr val="00B0F0"/>
        </a:solidFill>
      </dgm:spPr>
      <dgm:t>
        <a:bodyPr/>
        <a:lstStyle/>
        <a:p>
          <a:pPr rtl="0"/>
          <a:r>
            <a:rPr lang="en-US" dirty="0">
              <a:latin typeface="Calibri Light" panose="020F0302020204030204"/>
            </a:rPr>
            <a:t>Ordinary Level</a:t>
          </a:r>
        </a:p>
      </dgm:t>
    </dgm:pt>
    <dgm:pt modelId="{16ED8C20-6091-41A1-8443-8A03294068DD}" type="parTrans" cxnId="{1FB59D21-5559-42B0-8184-3670E46E7A60}">
      <dgm:prSet/>
      <dgm:spPr/>
      <dgm:t>
        <a:bodyPr/>
        <a:lstStyle/>
        <a:p>
          <a:endParaRPr lang="en-IE"/>
        </a:p>
      </dgm:t>
    </dgm:pt>
    <dgm:pt modelId="{0CF53EF2-3290-4949-B915-E75737A89A44}" type="sibTrans" cxnId="{1FB59D21-5559-42B0-8184-3670E46E7A60}">
      <dgm:prSet/>
      <dgm:spPr/>
      <dgm:t>
        <a:bodyPr/>
        <a:lstStyle/>
        <a:p>
          <a:endParaRPr lang="en-IE"/>
        </a:p>
      </dgm:t>
    </dgm:pt>
    <dgm:pt modelId="{95F8F633-4643-44D9-A4CB-FB43A62E324F}">
      <dgm:prSet phldr="0"/>
      <dgm:spPr/>
      <dgm:t>
        <a:bodyPr/>
        <a:lstStyle/>
        <a:p>
          <a:pPr rtl="0">
            <a:buFont typeface="Wingdings" panose="05000000000000000000" pitchFamily="2" charset="2"/>
            <a:buChar char="q"/>
          </a:pPr>
          <a:r>
            <a:rPr lang="en-US" dirty="0">
              <a:latin typeface="Calibri Light" panose="020F0302020204030204"/>
            </a:rPr>
            <a:t>Exam Question</a:t>
          </a:r>
        </a:p>
      </dgm:t>
    </dgm:pt>
    <dgm:pt modelId="{132F4C5B-3E70-494D-A954-36B4A98313C7}" type="parTrans" cxnId="{CE431F7F-7DAE-4E2B-81AA-AA2FFF01FE1D}">
      <dgm:prSet/>
      <dgm:spPr/>
      <dgm:t>
        <a:bodyPr/>
        <a:lstStyle/>
        <a:p>
          <a:endParaRPr lang="en-IE"/>
        </a:p>
      </dgm:t>
    </dgm:pt>
    <dgm:pt modelId="{3629239B-0FF8-4817-94B7-7C0C548BE92C}" type="sibTrans" cxnId="{CE431F7F-7DAE-4E2B-81AA-AA2FFF01FE1D}">
      <dgm:prSet/>
      <dgm:spPr/>
      <dgm:t>
        <a:bodyPr/>
        <a:lstStyle/>
        <a:p>
          <a:endParaRPr lang="en-IE"/>
        </a:p>
      </dgm:t>
    </dgm:pt>
    <dgm:pt modelId="{582666B8-AE97-4271-BF0A-D1600CF3F6D1}">
      <dgm:prSet/>
      <dgm:spPr/>
      <dgm:t>
        <a:bodyPr/>
        <a:lstStyle/>
        <a:p>
          <a:pPr rtl="0">
            <a:buFont typeface="Wingdings" panose="05000000000000000000" pitchFamily="2" charset="2"/>
            <a:buChar char="q"/>
          </a:pPr>
          <a:r>
            <a:rPr lang="en-US" dirty="0"/>
            <a:t>Exam Question</a:t>
          </a:r>
        </a:p>
      </dgm:t>
    </dgm:pt>
    <dgm:pt modelId="{E49FB1C7-89E5-412C-9185-28B437C4079A}" type="parTrans" cxnId="{848634E0-C83A-4743-A799-C07C9F020D03}">
      <dgm:prSet/>
      <dgm:spPr/>
      <dgm:t>
        <a:bodyPr/>
        <a:lstStyle/>
        <a:p>
          <a:endParaRPr lang="en-IE"/>
        </a:p>
      </dgm:t>
    </dgm:pt>
    <dgm:pt modelId="{822C8B0D-9FBB-4EC6-AFDE-1A1F0D71E9A4}" type="sibTrans" cxnId="{848634E0-C83A-4743-A799-C07C9F020D03}">
      <dgm:prSet/>
      <dgm:spPr/>
      <dgm:t>
        <a:bodyPr/>
        <a:lstStyle/>
        <a:p>
          <a:endParaRPr lang="en-IE"/>
        </a:p>
      </dgm:t>
    </dgm:pt>
    <dgm:pt modelId="{3B3881D8-90CC-47B9-81AE-B3C60823C25F}" type="pres">
      <dgm:prSet presAssocID="{17874377-7113-41F1-A117-06D8074B9B17}" presName="Name0" presStyleCnt="0">
        <dgm:presLayoutVars>
          <dgm:dir/>
          <dgm:animLvl val="lvl"/>
          <dgm:resizeHandles val="exact"/>
        </dgm:presLayoutVars>
      </dgm:prSet>
      <dgm:spPr/>
    </dgm:pt>
    <dgm:pt modelId="{CE32C1D4-A297-4D7C-A523-A3091660426A}" type="pres">
      <dgm:prSet presAssocID="{EAAB1C0E-C731-42D6-9167-B99B7E006897}" presName="linNode" presStyleCnt="0"/>
      <dgm:spPr/>
    </dgm:pt>
    <dgm:pt modelId="{A0849C3D-5ED4-44ED-8A2E-FF93195C7B01}" type="pres">
      <dgm:prSet presAssocID="{EAAB1C0E-C731-42D6-9167-B99B7E006897}" presName="parentText" presStyleLbl="node1" presStyleIdx="0" presStyleCnt="2">
        <dgm:presLayoutVars>
          <dgm:chMax val="1"/>
          <dgm:bulletEnabled val="1"/>
        </dgm:presLayoutVars>
      </dgm:prSet>
      <dgm:spPr/>
    </dgm:pt>
    <dgm:pt modelId="{4B98C308-C8FC-4B33-AE53-FAD6DD77045A}" type="pres">
      <dgm:prSet presAssocID="{EAAB1C0E-C731-42D6-9167-B99B7E006897}" presName="descendantText" presStyleLbl="alignAccFollowNode1" presStyleIdx="0" presStyleCnt="2">
        <dgm:presLayoutVars>
          <dgm:bulletEnabled val="1"/>
        </dgm:presLayoutVars>
      </dgm:prSet>
      <dgm:spPr/>
    </dgm:pt>
    <dgm:pt modelId="{7B069FFF-6C88-41BC-8DFF-D7579D8BE716}" type="pres">
      <dgm:prSet presAssocID="{C1C44741-572C-4548-88DD-E33B2442F5B5}" presName="sp" presStyleCnt="0"/>
      <dgm:spPr/>
    </dgm:pt>
    <dgm:pt modelId="{FAE419F8-EE83-4FBD-AD81-CB3FC7CB6FFE}" type="pres">
      <dgm:prSet presAssocID="{CAC992ED-9F09-488E-862B-6423643F5FCA}" presName="linNode" presStyleCnt="0"/>
      <dgm:spPr/>
    </dgm:pt>
    <dgm:pt modelId="{7C911E0C-68A1-4F3C-92D0-C17181C9E1D8}" type="pres">
      <dgm:prSet presAssocID="{CAC992ED-9F09-488E-862B-6423643F5FCA}" presName="parentText" presStyleLbl="node1" presStyleIdx="1" presStyleCnt="2">
        <dgm:presLayoutVars>
          <dgm:chMax val="1"/>
          <dgm:bulletEnabled val="1"/>
        </dgm:presLayoutVars>
      </dgm:prSet>
      <dgm:spPr/>
    </dgm:pt>
    <dgm:pt modelId="{9CCA8CFC-9A31-4EBA-BFBE-0436B5063EF0}" type="pres">
      <dgm:prSet presAssocID="{CAC992ED-9F09-488E-862B-6423643F5FCA}" presName="descendantText" presStyleLbl="alignAccFollowNode1" presStyleIdx="1" presStyleCnt="2">
        <dgm:presLayoutVars>
          <dgm:bulletEnabled val="1"/>
        </dgm:presLayoutVars>
      </dgm:prSet>
      <dgm:spPr/>
    </dgm:pt>
  </dgm:ptLst>
  <dgm:cxnLst>
    <dgm:cxn modelId="{1FB59D21-5559-42B0-8184-3670E46E7A60}" srcId="{17874377-7113-41F1-A117-06D8074B9B17}" destId="{CAC992ED-9F09-488E-862B-6423643F5FCA}" srcOrd="1" destOrd="0" parTransId="{16ED8C20-6091-41A1-8443-8A03294068DD}" sibTransId="{0CF53EF2-3290-4949-B915-E75737A89A44}"/>
    <dgm:cxn modelId="{58312639-0051-49AC-82F4-784CB0D6E100}" type="presOf" srcId="{EAAB1C0E-C731-42D6-9167-B99B7E006897}" destId="{A0849C3D-5ED4-44ED-8A2E-FF93195C7B01}" srcOrd="0" destOrd="0" presId="urn:microsoft.com/office/officeart/2005/8/layout/vList5"/>
    <dgm:cxn modelId="{EAB8EE51-4934-4BDC-89A0-D3A449E15507}" type="presOf" srcId="{95F8F633-4643-44D9-A4CB-FB43A62E324F}" destId="{4B98C308-C8FC-4B33-AE53-FAD6DD77045A}" srcOrd="0" destOrd="0" presId="urn:microsoft.com/office/officeart/2005/8/layout/vList5"/>
    <dgm:cxn modelId="{CE431F7F-7DAE-4E2B-81AA-AA2FFF01FE1D}" srcId="{EAAB1C0E-C731-42D6-9167-B99B7E006897}" destId="{95F8F633-4643-44D9-A4CB-FB43A62E324F}" srcOrd="0" destOrd="0" parTransId="{132F4C5B-3E70-494D-A954-36B4A98313C7}" sibTransId="{3629239B-0FF8-4817-94B7-7C0C548BE92C}"/>
    <dgm:cxn modelId="{E9C8019D-8F5B-4746-BDA8-B268640A8CDC}" type="presOf" srcId="{582666B8-AE97-4271-BF0A-D1600CF3F6D1}" destId="{9CCA8CFC-9A31-4EBA-BFBE-0436B5063EF0}" srcOrd="0" destOrd="0" presId="urn:microsoft.com/office/officeart/2005/8/layout/vList5"/>
    <dgm:cxn modelId="{80F932A1-3D40-42F8-854C-4C393F1E7427}" type="presOf" srcId="{17874377-7113-41F1-A117-06D8074B9B17}" destId="{3B3881D8-90CC-47B9-81AE-B3C60823C25F}" srcOrd="0" destOrd="0" presId="urn:microsoft.com/office/officeart/2005/8/layout/vList5"/>
    <dgm:cxn modelId="{5CEB8ABD-7113-4335-8E10-F08CB14E8B2C}" type="presOf" srcId="{CAC992ED-9F09-488E-862B-6423643F5FCA}" destId="{7C911E0C-68A1-4F3C-92D0-C17181C9E1D8}" srcOrd="0" destOrd="0" presId="urn:microsoft.com/office/officeart/2005/8/layout/vList5"/>
    <dgm:cxn modelId="{848634E0-C83A-4743-A799-C07C9F020D03}" srcId="{CAC992ED-9F09-488E-862B-6423643F5FCA}" destId="{582666B8-AE97-4271-BF0A-D1600CF3F6D1}" srcOrd="0" destOrd="0" parTransId="{E49FB1C7-89E5-412C-9185-28B437C4079A}" sibTransId="{822C8B0D-9FBB-4EC6-AFDE-1A1F0D71E9A4}"/>
    <dgm:cxn modelId="{C65AA1E8-895D-4249-ABF2-C2D8B30E766C}" srcId="{17874377-7113-41F1-A117-06D8074B9B17}" destId="{EAAB1C0E-C731-42D6-9167-B99B7E006897}" srcOrd="0" destOrd="0" parTransId="{66B02FAD-2798-454A-9AA5-A15D6CA90A4F}" sibTransId="{C1C44741-572C-4548-88DD-E33B2442F5B5}"/>
    <dgm:cxn modelId="{8B527A0A-7F18-45EA-99F5-C10D6B4AA246}" type="presParOf" srcId="{3B3881D8-90CC-47B9-81AE-B3C60823C25F}" destId="{CE32C1D4-A297-4D7C-A523-A3091660426A}" srcOrd="0" destOrd="0" presId="urn:microsoft.com/office/officeart/2005/8/layout/vList5"/>
    <dgm:cxn modelId="{C843239D-698D-4EF2-B6A0-B08E2C02719E}" type="presParOf" srcId="{CE32C1D4-A297-4D7C-A523-A3091660426A}" destId="{A0849C3D-5ED4-44ED-8A2E-FF93195C7B01}" srcOrd="0" destOrd="0" presId="urn:microsoft.com/office/officeart/2005/8/layout/vList5"/>
    <dgm:cxn modelId="{53C248A9-8383-495A-AFEA-4D5351434D2A}" type="presParOf" srcId="{CE32C1D4-A297-4D7C-A523-A3091660426A}" destId="{4B98C308-C8FC-4B33-AE53-FAD6DD77045A}" srcOrd="1" destOrd="0" presId="urn:microsoft.com/office/officeart/2005/8/layout/vList5"/>
    <dgm:cxn modelId="{61B144BC-C48A-4F39-AD9E-411BEA5B842A}" type="presParOf" srcId="{3B3881D8-90CC-47B9-81AE-B3C60823C25F}" destId="{7B069FFF-6C88-41BC-8DFF-D7579D8BE716}" srcOrd="1" destOrd="0" presId="urn:microsoft.com/office/officeart/2005/8/layout/vList5"/>
    <dgm:cxn modelId="{F0B11170-C4B5-4973-8210-65E6EC9DFBAD}" type="presParOf" srcId="{3B3881D8-90CC-47B9-81AE-B3C60823C25F}" destId="{FAE419F8-EE83-4FBD-AD81-CB3FC7CB6FFE}" srcOrd="2" destOrd="0" presId="urn:microsoft.com/office/officeart/2005/8/layout/vList5"/>
    <dgm:cxn modelId="{4D51498C-828A-4F6C-8C9D-B76D20B71BD8}" type="presParOf" srcId="{FAE419F8-EE83-4FBD-AD81-CB3FC7CB6FFE}" destId="{7C911E0C-68A1-4F3C-92D0-C17181C9E1D8}" srcOrd="0" destOrd="0" presId="urn:microsoft.com/office/officeart/2005/8/layout/vList5"/>
    <dgm:cxn modelId="{708365B0-F2A3-42D7-985E-F0E06CAAF9C6}" type="presParOf" srcId="{FAE419F8-EE83-4FBD-AD81-CB3FC7CB6FFE}" destId="{9CCA8CFC-9A31-4EBA-BFBE-0436B5063EF0}"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74377-7113-41F1-A117-06D8074B9B1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EAAB1C0E-C731-42D6-9167-B99B7E006897}">
      <dgm:prSet/>
      <dgm:spPr>
        <a:solidFill>
          <a:srgbClr val="7030A0"/>
        </a:solidFill>
      </dgm:spPr>
      <dgm:t>
        <a:bodyPr/>
        <a:lstStyle/>
        <a:p>
          <a:pPr rtl="0"/>
          <a:r>
            <a:rPr lang="en-US" dirty="0">
              <a:latin typeface="Calibri Light" panose="020F0302020204030204"/>
            </a:rPr>
            <a:t>Higher Level</a:t>
          </a:r>
        </a:p>
      </dgm:t>
    </dgm:pt>
    <dgm:pt modelId="{66B02FAD-2798-454A-9AA5-A15D6CA90A4F}" type="parTrans" cxnId="{C65AA1E8-895D-4249-ABF2-C2D8B30E766C}">
      <dgm:prSet/>
      <dgm:spPr/>
      <dgm:t>
        <a:bodyPr/>
        <a:lstStyle/>
        <a:p>
          <a:endParaRPr lang="en-US"/>
        </a:p>
      </dgm:t>
    </dgm:pt>
    <dgm:pt modelId="{C1C44741-572C-4548-88DD-E33B2442F5B5}" type="sibTrans" cxnId="{C65AA1E8-895D-4249-ABF2-C2D8B30E766C}">
      <dgm:prSet/>
      <dgm:spPr/>
      <dgm:t>
        <a:bodyPr/>
        <a:lstStyle/>
        <a:p>
          <a:endParaRPr lang="en-US"/>
        </a:p>
      </dgm:t>
    </dgm:pt>
    <dgm:pt modelId="{CAC992ED-9F09-488E-862B-6423643F5FCA}">
      <dgm:prSet/>
      <dgm:spPr>
        <a:solidFill>
          <a:srgbClr val="00B0F0"/>
        </a:solidFill>
      </dgm:spPr>
      <dgm:t>
        <a:bodyPr/>
        <a:lstStyle/>
        <a:p>
          <a:pPr rtl="0"/>
          <a:r>
            <a:rPr lang="en-US" dirty="0">
              <a:latin typeface="Calibri Light" panose="020F0302020204030204"/>
            </a:rPr>
            <a:t>Ordinary Level</a:t>
          </a:r>
        </a:p>
      </dgm:t>
    </dgm:pt>
    <dgm:pt modelId="{16ED8C20-6091-41A1-8443-8A03294068DD}" type="parTrans" cxnId="{1FB59D21-5559-42B0-8184-3670E46E7A60}">
      <dgm:prSet/>
      <dgm:spPr/>
      <dgm:t>
        <a:bodyPr/>
        <a:lstStyle/>
        <a:p>
          <a:endParaRPr lang="en-IE"/>
        </a:p>
      </dgm:t>
    </dgm:pt>
    <dgm:pt modelId="{0CF53EF2-3290-4949-B915-E75737A89A44}" type="sibTrans" cxnId="{1FB59D21-5559-42B0-8184-3670E46E7A60}">
      <dgm:prSet/>
      <dgm:spPr/>
      <dgm:t>
        <a:bodyPr/>
        <a:lstStyle/>
        <a:p>
          <a:endParaRPr lang="en-IE"/>
        </a:p>
      </dgm:t>
    </dgm:pt>
    <dgm:pt modelId="{95F8F633-4643-44D9-A4CB-FB43A62E324F}">
      <dgm:prSet phldr="0"/>
      <dgm:spPr/>
      <dgm:t>
        <a:bodyPr/>
        <a:lstStyle/>
        <a:p>
          <a:pPr rtl="0">
            <a:buFont typeface="Wingdings" panose="05000000000000000000" pitchFamily="2" charset="2"/>
            <a:buChar char="ü"/>
          </a:pPr>
          <a:r>
            <a:rPr lang="en-US" dirty="0">
              <a:latin typeface="Calibri Light" panose="020F0302020204030204"/>
            </a:rPr>
            <a:t>Exam Question</a:t>
          </a:r>
        </a:p>
      </dgm:t>
    </dgm:pt>
    <dgm:pt modelId="{132F4C5B-3E70-494D-A954-36B4A98313C7}" type="parTrans" cxnId="{CE431F7F-7DAE-4E2B-81AA-AA2FFF01FE1D}">
      <dgm:prSet/>
      <dgm:spPr/>
      <dgm:t>
        <a:bodyPr/>
        <a:lstStyle/>
        <a:p>
          <a:endParaRPr lang="en-IE"/>
        </a:p>
      </dgm:t>
    </dgm:pt>
    <dgm:pt modelId="{3629239B-0FF8-4817-94B7-7C0C548BE92C}" type="sibTrans" cxnId="{CE431F7F-7DAE-4E2B-81AA-AA2FFF01FE1D}">
      <dgm:prSet/>
      <dgm:spPr/>
      <dgm:t>
        <a:bodyPr/>
        <a:lstStyle/>
        <a:p>
          <a:endParaRPr lang="en-IE"/>
        </a:p>
      </dgm:t>
    </dgm:pt>
    <dgm:pt modelId="{582666B8-AE97-4271-BF0A-D1600CF3F6D1}">
      <dgm:prSet/>
      <dgm:spPr/>
      <dgm:t>
        <a:bodyPr/>
        <a:lstStyle/>
        <a:p>
          <a:pPr rtl="0">
            <a:buFont typeface="Wingdings" panose="05000000000000000000" pitchFamily="2" charset="2"/>
            <a:buChar char="q"/>
          </a:pPr>
          <a:r>
            <a:rPr lang="en-US" dirty="0"/>
            <a:t>Exam Question</a:t>
          </a:r>
        </a:p>
      </dgm:t>
    </dgm:pt>
    <dgm:pt modelId="{E49FB1C7-89E5-412C-9185-28B437C4079A}" type="parTrans" cxnId="{848634E0-C83A-4743-A799-C07C9F020D03}">
      <dgm:prSet/>
      <dgm:spPr/>
      <dgm:t>
        <a:bodyPr/>
        <a:lstStyle/>
        <a:p>
          <a:endParaRPr lang="en-IE"/>
        </a:p>
      </dgm:t>
    </dgm:pt>
    <dgm:pt modelId="{822C8B0D-9FBB-4EC6-AFDE-1A1F0D71E9A4}" type="sibTrans" cxnId="{848634E0-C83A-4743-A799-C07C9F020D03}">
      <dgm:prSet/>
      <dgm:spPr/>
      <dgm:t>
        <a:bodyPr/>
        <a:lstStyle/>
        <a:p>
          <a:endParaRPr lang="en-IE"/>
        </a:p>
      </dgm:t>
    </dgm:pt>
    <dgm:pt modelId="{3B3881D8-90CC-47B9-81AE-B3C60823C25F}" type="pres">
      <dgm:prSet presAssocID="{17874377-7113-41F1-A117-06D8074B9B17}" presName="Name0" presStyleCnt="0">
        <dgm:presLayoutVars>
          <dgm:dir/>
          <dgm:animLvl val="lvl"/>
          <dgm:resizeHandles val="exact"/>
        </dgm:presLayoutVars>
      </dgm:prSet>
      <dgm:spPr/>
    </dgm:pt>
    <dgm:pt modelId="{CE32C1D4-A297-4D7C-A523-A3091660426A}" type="pres">
      <dgm:prSet presAssocID="{EAAB1C0E-C731-42D6-9167-B99B7E006897}" presName="linNode" presStyleCnt="0"/>
      <dgm:spPr/>
    </dgm:pt>
    <dgm:pt modelId="{A0849C3D-5ED4-44ED-8A2E-FF93195C7B01}" type="pres">
      <dgm:prSet presAssocID="{EAAB1C0E-C731-42D6-9167-B99B7E006897}" presName="parentText" presStyleLbl="node1" presStyleIdx="0" presStyleCnt="2">
        <dgm:presLayoutVars>
          <dgm:chMax val="1"/>
          <dgm:bulletEnabled val="1"/>
        </dgm:presLayoutVars>
      </dgm:prSet>
      <dgm:spPr/>
    </dgm:pt>
    <dgm:pt modelId="{4B98C308-C8FC-4B33-AE53-FAD6DD77045A}" type="pres">
      <dgm:prSet presAssocID="{EAAB1C0E-C731-42D6-9167-B99B7E006897}" presName="descendantText" presStyleLbl="alignAccFollowNode1" presStyleIdx="0" presStyleCnt="2">
        <dgm:presLayoutVars>
          <dgm:bulletEnabled val="1"/>
        </dgm:presLayoutVars>
      </dgm:prSet>
      <dgm:spPr/>
    </dgm:pt>
    <dgm:pt modelId="{7B069FFF-6C88-41BC-8DFF-D7579D8BE716}" type="pres">
      <dgm:prSet presAssocID="{C1C44741-572C-4548-88DD-E33B2442F5B5}" presName="sp" presStyleCnt="0"/>
      <dgm:spPr/>
    </dgm:pt>
    <dgm:pt modelId="{FAE419F8-EE83-4FBD-AD81-CB3FC7CB6FFE}" type="pres">
      <dgm:prSet presAssocID="{CAC992ED-9F09-488E-862B-6423643F5FCA}" presName="linNode" presStyleCnt="0"/>
      <dgm:spPr/>
    </dgm:pt>
    <dgm:pt modelId="{7C911E0C-68A1-4F3C-92D0-C17181C9E1D8}" type="pres">
      <dgm:prSet presAssocID="{CAC992ED-9F09-488E-862B-6423643F5FCA}" presName="parentText" presStyleLbl="node1" presStyleIdx="1" presStyleCnt="2">
        <dgm:presLayoutVars>
          <dgm:chMax val="1"/>
          <dgm:bulletEnabled val="1"/>
        </dgm:presLayoutVars>
      </dgm:prSet>
      <dgm:spPr/>
    </dgm:pt>
    <dgm:pt modelId="{9CCA8CFC-9A31-4EBA-BFBE-0436B5063EF0}" type="pres">
      <dgm:prSet presAssocID="{CAC992ED-9F09-488E-862B-6423643F5FCA}" presName="descendantText" presStyleLbl="alignAccFollowNode1" presStyleIdx="1" presStyleCnt="2">
        <dgm:presLayoutVars>
          <dgm:bulletEnabled val="1"/>
        </dgm:presLayoutVars>
      </dgm:prSet>
      <dgm:spPr/>
    </dgm:pt>
  </dgm:ptLst>
  <dgm:cxnLst>
    <dgm:cxn modelId="{1FB59D21-5559-42B0-8184-3670E46E7A60}" srcId="{17874377-7113-41F1-A117-06D8074B9B17}" destId="{CAC992ED-9F09-488E-862B-6423643F5FCA}" srcOrd="1" destOrd="0" parTransId="{16ED8C20-6091-41A1-8443-8A03294068DD}" sibTransId="{0CF53EF2-3290-4949-B915-E75737A89A44}"/>
    <dgm:cxn modelId="{58312639-0051-49AC-82F4-784CB0D6E100}" type="presOf" srcId="{EAAB1C0E-C731-42D6-9167-B99B7E006897}" destId="{A0849C3D-5ED4-44ED-8A2E-FF93195C7B01}" srcOrd="0" destOrd="0" presId="urn:microsoft.com/office/officeart/2005/8/layout/vList5"/>
    <dgm:cxn modelId="{EAB8EE51-4934-4BDC-89A0-D3A449E15507}" type="presOf" srcId="{95F8F633-4643-44D9-A4CB-FB43A62E324F}" destId="{4B98C308-C8FC-4B33-AE53-FAD6DD77045A}" srcOrd="0" destOrd="0" presId="urn:microsoft.com/office/officeart/2005/8/layout/vList5"/>
    <dgm:cxn modelId="{CE431F7F-7DAE-4E2B-81AA-AA2FFF01FE1D}" srcId="{EAAB1C0E-C731-42D6-9167-B99B7E006897}" destId="{95F8F633-4643-44D9-A4CB-FB43A62E324F}" srcOrd="0" destOrd="0" parTransId="{132F4C5B-3E70-494D-A954-36B4A98313C7}" sibTransId="{3629239B-0FF8-4817-94B7-7C0C548BE92C}"/>
    <dgm:cxn modelId="{E9C8019D-8F5B-4746-BDA8-B268640A8CDC}" type="presOf" srcId="{582666B8-AE97-4271-BF0A-D1600CF3F6D1}" destId="{9CCA8CFC-9A31-4EBA-BFBE-0436B5063EF0}" srcOrd="0" destOrd="0" presId="urn:microsoft.com/office/officeart/2005/8/layout/vList5"/>
    <dgm:cxn modelId="{80F932A1-3D40-42F8-854C-4C393F1E7427}" type="presOf" srcId="{17874377-7113-41F1-A117-06D8074B9B17}" destId="{3B3881D8-90CC-47B9-81AE-B3C60823C25F}" srcOrd="0" destOrd="0" presId="urn:microsoft.com/office/officeart/2005/8/layout/vList5"/>
    <dgm:cxn modelId="{5CEB8ABD-7113-4335-8E10-F08CB14E8B2C}" type="presOf" srcId="{CAC992ED-9F09-488E-862B-6423643F5FCA}" destId="{7C911E0C-68A1-4F3C-92D0-C17181C9E1D8}" srcOrd="0" destOrd="0" presId="urn:microsoft.com/office/officeart/2005/8/layout/vList5"/>
    <dgm:cxn modelId="{848634E0-C83A-4743-A799-C07C9F020D03}" srcId="{CAC992ED-9F09-488E-862B-6423643F5FCA}" destId="{582666B8-AE97-4271-BF0A-D1600CF3F6D1}" srcOrd="0" destOrd="0" parTransId="{E49FB1C7-89E5-412C-9185-28B437C4079A}" sibTransId="{822C8B0D-9FBB-4EC6-AFDE-1A1F0D71E9A4}"/>
    <dgm:cxn modelId="{C65AA1E8-895D-4249-ABF2-C2D8B30E766C}" srcId="{17874377-7113-41F1-A117-06D8074B9B17}" destId="{EAAB1C0E-C731-42D6-9167-B99B7E006897}" srcOrd="0" destOrd="0" parTransId="{66B02FAD-2798-454A-9AA5-A15D6CA90A4F}" sibTransId="{C1C44741-572C-4548-88DD-E33B2442F5B5}"/>
    <dgm:cxn modelId="{8B527A0A-7F18-45EA-99F5-C10D6B4AA246}" type="presParOf" srcId="{3B3881D8-90CC-47B9-81AE-B3C60823C25F}" destId="{CE32C1D4-A297-4D7C-A523-A3091660426A}" srcOrd="0" destOrd="0" presId="urn:microsoft.com/office/officeart/2005/8/layout/vList5"/>
    <dgm:cxn modelId="{C843239D-698D-4EF2-B6A0-B08E2C02719E}" type="presParOf" srcId="{CE32C1D4-A297-4D7C-A523-A3091660426A}" destId="{A0849C3D-5ED4-44ED-8A2E-FF93195C7B01}" srcOrd="0" destOrd="0" presId="urn:microsoft.com/office/officeart/2005/8/layout/vList5"/>
    <dgm:cxn modelId="{53C248A9-8383-495A-AFEA-4D5351434D2A}" type="presParOf" srcId="{CE32C1D4-A297-4D7C-A523-A3091660426A}" destId="{4B98C308-C8FC-4B33-AE53-FAD6DD77045A}" srcOrd="1" destOrd="0" presId="urn:microsoft.com/office/officeart/2005/8/layout/vList5"/>
    <dgm:cxn modelId="{61B144BC-C48A-4F39-AD9E-411BEA5B842A}" type="presParOf" srcId="{3B3881D8-90CC-47B9-81AE-B3C60823C25F}" destId="{7B069FFF-6C88-41BC-8DFF-D7579D8BE716}" srcOrd="1" destOrd="0" presId="urn:microsoft.com/office/officeart/2005/8/layout/vList5"/>
    <dgm:cxn modelId="{F0B11170-C4B5-4973-8210-65E6EC9DFBAD}" type="presParOf" srcId="{3B3881D8-90CC-47B9-81AE-B3C60823C25F}" destId="{FAE419F8-EE83-4FBD-AD81-CB3FC7CB6FFE}" srcOrd="2" destOrd="0" presId="urn:microsoft.com/office/officeart/2005/8/layout/vList5"/>
    <dgm:cxn modelId="{4D51498C-828A-4F6C-8C9D-B76D20B71BD8}" type="presParOf" srcId="{FAE419F8-EE83-4FBD-AD81-CB3FC7CB6FFE}" destId="{7C911E0C-68A1-4F3C-92D0-C17181C9E1D8}" srcOrd="0" destOrd="0" presId="urn:microsoft.com/office/officeart/2005/8/layout/vList5"/>
    <dgm:cxn modelId="{708365B0-F2A3-42D7-985E-F0E06CAAF9C6}" type="presParOf" srcId="{FAE419F8-EE83-4FBD-AD81-CB3FC7CB6FFE}" destId="{9CCA8CFC-9A31-4EBA-BFBE-0436B5063EF0}"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874377-7113-41F1-A117-06D8074B9B1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EAAB1C0E-C731-42D6-9167-B99B7E006897}">
      <dgm:prSet/>
      <dgm:spPr>
        <a:solidFill>
          <a:srgbClr val="7030A0"/>
        </a:solidFill>
      </dgm:spPr>
      <dgm:t>
        <a:bodyPr/>
        <a:lstStyle/>
        <a:p>
          <a:pPr rtl="0"/>
          <a:r>
            <a:rPr lang="en-US" dirty="0">
              <a:latin typeface="Calibri Light" panose="020F0302020204030204"/>
            </a:rPr>
            <a:t>Higher Level</a:t>
          </a:r>
        </a:p>
      </dgm:t>
    </dgm:pt>
    <dgm:pt modelId="{66B02FAD-2798-454A-9AA5-A15D6CA90A4F}" type="parTrans" cxnId="{C65AA1E8-895D-4249-ABF2-C2D8B30E766C}">
      <dgm:prSet/>
      <dgm:spPr/>
      <dgm:t>
        <a:bodyPr/>
        <a:lstStyle/>
        <a:p>
          <a:endParaRPr lang="en-US"/>
        </a:p>
      </dgm:t>
    </dgm:pt>
    <dgm:pt modelId="{C1C44741-572C-4548-88DD-E33B2442F5B5}" type="sibTrans" cxnId="{C65AA1E8-895D-4249-ABF2-C2D8B30E766C}">
      <dgm:prSet/>
      <dgm:spPr/>
      <dgm:t>
        <a:bodyPr/>
        <a:lstStyle/>
        <a:p>
          <a:endParaRPr lang="en-US"/>
        </a:p>
      </dgm:t>
    </dgm:pt>
    <dgm:pt modelId="{CAC992ED-9F09-488E-862B-6423643F5FCA}">
      <dgm:prSet/>
      <dgm:spPr>
        <a:solidFill>
          <a:srgbClr val="00B0F0"/>
        </a:solidFill>
      </dgm:spPr>
      <dgm:t>
        <a:bodyPr/>
        <a:lstStyle/>
        <a:p>
          <a:pPr rtl="0"/>
          <a:r>
            <a:rPr lang="en-US" dirty="0">
              <a:latin typeface="Calibri Light" panose="020F0302020204030204"/>
            </a:rPr>
            <a:t>Ordinary Level</a:t>
          </a:r>
        </a:p>
      </dgm:t>
    </dgm:pt>
    <dgm:pt modelId="{16ED8C20-6091-41A1-8443-8A03294068DD}" type="parTrans" cxnId="{1FB59D21-5559-42B0-8184-3670E46E7A60}">
      <dgm:prSet/>
      <dgm:spPr/>
      <dgm:t>
        <a:bodyPr/>
        <a:lstStyle/>
        <a:p>
          <a:endParaRPr lang="en-IE"/>
        </a:p>
      </dgm:t>
    </dgm:pt>
    <dgm:pt modelId="{0CF53EF2-3290-4949-B915-E75737A89A44}" type="sibTrans" cxnId="{1FB59D21-5559-42B0-8184-3670E46E7A60}">
      <dgm:prSet/>
      <dgm:spPr/>
      <dgm:t>
        <a:bodyPr/>
        <a:lstStyle/>
        <a:p>
          <a:endParaRPr lang="en-IE"/>
        </a:p>
      </dgm:t>
    </dgm:pt>
    <dgm:pt modelId="{95F8F633-4643-44D9-A4CB-FB43A62E324F}">
      <dgm:prSet phldr="0"/>
      <dgm:spPr/>
      <dgm:t>
        <a:bodyPr/>
        <a:lstStyle/>
        <a:p>
          <a:pPr rtl="0">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Exam Question</a:t>
          </a:r>
        </a:p>
      </dgm:t>
    </dgm:pt>
    <dgm:pt modelId="{132F4C5B-3E70-494D-A954-36B4A98313C7}" type="parTrans" cxnId="{CE431F7F-7DAE-4E2B-81AA-AA2FFF01FE1D}">
      <dgm:prSet/>
      <dgm:spPr/>
      <dgm:t>
        <a:bodyPr/>
        <a:lstStyle/>
        <a:p>
          <a:endParaRPr lang="en-IE"/>
        </a:p>
      </dgm:t>
    </dgm:pt>
    <dgm:pt modelId="{3629239B-0FF8-4817-94B7-7C0C548BE92C}" type="sibTrans" cxnId="{CE431F7F-7DAE-4E2B-81AA-AA2FFF01FE1D}">
      <dgm:prSet/>
      <dgm:spPr/>
      <dgm:t>
        <a:bodyPr/>
        <a:lstStyle/>
        <a:p>
          <a:endParaRPr lang="en-IE"/>
        </a:p>
      </dgm:t>
    </dgm:pt>
    <dgm:pt modelId="{582666B8-AE97-4271-BF0A-D1600CF3F6D1}">
      <dgm:prSet/>
      <dgm:spPr/>
      <dgm:t>
        <a:bodyPr/>
        <a:lstStyle/>
        <a:p>
          <a:pPr rtl="0">
            <a:buFont typeface="Wingdings" panose="05000000000000000000" pitchFamily="2" charset="2"/>
            <a:buChar char="ü"/>
          </a:pPr>
          <a:r>
            <a:rPr lang="en-US" dirty="0"/>
            <a:t>Exam Question</a:t>
          </a:r>
        </a:p>
      </dgm:t>
    </dgm:pt>
    <dgm:pt modelId="{E49FB1C7-89E5-412C-9185-28B437C4079A}" type="parTrans" cxnId="{848634E0-C83A-4743-A799-C07C9F020D03}">
      <dgm:prSet/>
      <dgm:spPr/>
      <dgm:t>
        <a:bodyPr/>
        <a:lstStyle/>
        <a:p>
          <a:endParaRPr lang="en-IE"/>
        </a:p>
      </dgm:t>
    </dgm:pt>
    <dgm:pt modelId="{822C8B0D-9FBB-4EC6-AFDE-1A1F0D71E9A4}" type="sibTrans" cxnId="{848634E0-C83A-4743-A799-C07C9F020D03}">
      <dgm:prSet/>
      <dgm:spPr/>
      <dgm:t>
        <a:bodyPr/>
        <a:lstStyle/>
        <a:p>
          <a:endParaRPr lang="en-IE"/>
        </a:p>
      </dgm:t>
    </dgm:pt>
    <dgm:pt modelId="{3B3881D8-90CC-47B9-81AE-B3C60823C25F}" type="pres">
      <dgm:prSet presAssocID="{17874377-7113-41F1-A117-06D8074B9B17}" presName="Name0" presStyleCnt="0">
        <dgm:presLayoutVars>
          <dgm:dir/>
          <dgm:animLvl val="lvl"/>
          <dgm:resizeHandles val="exact"/>
        </dgm:presLayoutVars>
      </dgm:prSet>
      <dgm:spPr/>
    </dgm:pt>
    <dgm:pt modelId="{CE32C1D4-A297-4D7C-A523-A3091660426A}" type="pres">
      <dgm:prSet presAssocID="{EAAB1C0E-C731-42D6-9167-B99B7E006897}" presName="linNode" presStyleCnt="0"/>
      <dgm:spPr/>
    </dgm:pt>
    <dgm:pt modelId="{A0849C3D-5ED4-44ED-8A2E-FF93195C7B01}" type="pres">
      <dgm:prSet presAssocID="{EAAB1C0E-C731-42D6-9167-B99B7E006897}" presName="parentText" presStyleLbl="node1" presStyleIdx="0" presStyleCnt="2">
        <dgm:presLayoutVars>
          <dgm:chMax val="1"/>
          <dgm:bulletEnabled val="1"/>
        </dgm:presLayoutVars>
      </dgm:prSet>
      <dgm:spPr/>
    </dgm:pt>
    <dgm:pt modelId="{4B98C308-C8FC-4B33-AE53-FAD6DD77045A}" type="pres">
      <dgm:prSet presAssocID="{EAAB1C0E-C731-42D6-9167-B99B7E006897}" presName="descendantText" presStyleLbl="alignAccFollowNode1" presStyleIdx="0" presStyleCnt="2">
        <dgm:presLayoutVars>
          <dgm:bulletEnabled val="1"/>
        </dgm:presLayoutVars>
      </dgm:prSet>
      <dgm:spPr/>
    </dgm:pt>
    <dgm:pt modelId="{7B069FFF-6C88-41BC-8DFF-D7579D8BE716}" type="pres">
      <dgm:prSet presAssocID="{C1C44741-572C-4548-88DD-E33B2442F5B5}" presName="sp" presStyleCnt="0"/>
      <dgm:spPr/>
    </dgm:pt>
    <dgm:pt modelId="{FAE419F8-EE83-4FBD-AD81-CB3FC7CB6FFE}" type="pres">
      <dgm:prSet presAssocID="{CAC992ED-9F09-488E-862B-6423643F5FCA}" presName="linNode" presStyleCnt="0"/>
      <dgm:spPr/>
    </dgm:pt>
    <dgm:pt modelId="{7C911E0C-68A1-4F3C-92D0-C17181C9E1D8}" type="pres">
      <dgm:prSet presAssocID="{CAC992ED-9F09-488E-862B-6423643F5FCA}" presName="parentText" presStyleLbl="node1" presStyleIdx="1" presStyleCnt="2">
        <dgm:presLayoutVars>
          <dgm:chMax val="1"/>
          <dgm:bulletEnabled val="1"/>
        </dgm:presLayoutVars>
      </dgm:prSet>
      <dgm:spPr/>
    </dgm:pt>
    <dgm:pt modelId="{9CCA8CFC-9A31-4EBA-BFBE-0436B5063EF0}" type="pres">
      <dgm:prSet presAssocID="{CAC992ED-9F09-488E-862B-6423643F5FCA}" presName="descendantText" presStyleLbl="alignAccFollowNode1" presStyleIdx="1" presStyleCnt="2">
        <dgm:presLayoutVars>
          <dgm:bulletEnabled val="1"/>
        </dgm:presLayoutVars>
      </dgm:prSet>
      <dgm:spPr/>
    </dgm:pt>
  </dgm:ptLst>
  <dgm:cxnLst>
    <dgm:cxn modelId="{1FB59D21-5559-42B0-8184-3670E46E7A60}" srcId="{17874377-7113-41F1-A117-06D8074B9B17}" destId="{CAC992ED-9F09-488E-862B-6423643F5FCA}" srcOrd="1" destOrd="0" parTransId="{16ED8C20-6091-41A1-8443-8A03294068DD}" sibTransId="{0CF53EF2-3290-4949-B915-E75737A89A44}"/>
    <dgm:cxn modelId="{58312639-0051-49AC-82F4-784CB0D6E100}" type="presOf" srcId="{EAAB1C0E-C731-42D6-9167-B99B7E006897}" destId="{A0849C3D-5ED4-44ED-8A2E-FF93195C7B01}" srcOrd="0" destOrd="0" presId="urn:microsoft.com/office/officeart/2005/8/layout/vList5"/>
    <dgm:cxn modelId="{EAB8EE51-4934-4BDC-89A0-D3A449E15507}" type="presOf" srcId="{95F8F633-4643-44D9-A4CB-FB43A62E324F}" destId="{4B98C308-C8FC-4B33-AE53-FAD6DD77045A}" srcOrd="0" destOrd="0" presId="urn:microsoft.com/office/officeart/2005/8/layout/vList5"/>
    <dgm:cxn modelId="{CE431F7F-7DAE-4E2B-81AA-AA2FFF01FE1D}" srcId="{EAAB1C0E-C731-42D6-9167-B99B7E006897}" destId="{95F8F633-4643-44D9-A4CB-FB43A62E324F}" srcOrd="0" destOrd="0" parTransId="{132F4C5B-3E70-494D-A954-36B4A98313C7}" sibTransId="{3629239B-0FF8-4817-94B7-7C0C548BE92C}"/>
    <dgm:cxn modelId="{E9C8019D-8F5B-4746-BDA8-B268640A8CDC}" type="presOf" srcId="{582666B8-AE97-4271-BF0A-D1600CF3F6D1}" destId="{9CCA8CFC-9A31-4EBA-BFBE-0436B5063EF0}" srcOrd="0" destOrd="0" presId="urn:microsoft.com/office/officeart/2005/8/layout/vList5"/>
    <dgm:cxn modelId="{80F932A1-3D40-42F8-854C-4C393F1E7427}" type="presOf" srcId="{17874377-7113-41F1-A117-06D8074B9B17}" destId="{3B3881D8-90CC-47B9-81AE-B3C60823C25F}" srcOrd="0" destOrd="0" presId="urn:microsoft.com/office/officeart/2005/8/layout/vList5"/>
    <dgm:cxn modelId="{5CEB8ABD-7113-4335-8E10-F08CB14E8B2C}" type="presOf" srcId="{CAC992ED-9F09-488E-862B-6423643F5FCA}" destId="{7C911E0C-68A1-4F3C-92D0-C17181C9E1D8}" srcOrd="0" destOrd="0" presId="urn:microsoft.com/office/officeart/2005/8/layout/vList5"/>
    <dgm:cxn modelId="{848634E0-C83A-4743-A799-C07C9F020D03}" srcId="{CAC992ED-9F09-488E-862B-6423643F5FCA}" destId="{582666B8-AE97-4271-BF0A-D1600CF3F6D1}" srcOrd="0" destOrd="0" parTransId="{E49FB1C7-89E5-412C-9185-28B437C4079A}" sibTransId="{822C8B0D-9FBB-4EC6-AFDE-1A1F0D71E9A4}"/>
    <dgm:cxn modelId="{C65AA1E8-895D-4249-ABF2-C2D8B30E766C}" srcId="{17874377-7113-41F1-A117-06D8074B9B17}" destId="{EAAB1C0E-C731-42D6-9167-B99B7E006897}" srcOrd="0" destOrd="0" parTransId="{66B02FAD-2798-454A-9AA5-A15D6CA90A4F}" sibTransId="{C1C44741-572C-4548-88DD-E33B2442F5B5}"/>
    <dgm:cxn modelId="{8B527A0A-7F18-45EA-99F5-C10D6B4AA246}" type="presParOf" srcId="{3B3881D8-90CC-47B9-81AE-B3C60823C25F}" destId="{CE32C1D4-A297-4D7C-A523-A3091660426A}" srcOrd="0" destOrd="0" presId="urn:microsoft.com/office/officeart/2005/8/layout/vList5"/>
    <dgm:cxn modelId="{C843239D-698D-4EF2-B6A0-B08E2C02719E}" type="presParOf" srcId="{CE32C1D4-A297-4D7C-A523-A3091660426A}" destId="{A0849C3D-5ED4-44ED-8A2E-FF93195C7B01}" srcOrd="0" destOrd="0" presId="urn:microsoft.com/office/officeart/2005/8/layout/vList5"/>
    <dgm:cxn modelId="{53C248A9-8383-495A-AFEA-4D5351434D2A}" type="presParOf" srcId="{CE32C1D4-A297-4D7C-A523-A3091660426A}" destId="{4B98C308-C8FC-4B33-AE53-FAD6DD77045A}" srcOrd="1" destOrd="0" presId="urn:microsoft.com/office/officeart/2005/8/layout/vList5"/>
    <dgm:cxn modelId="{61B144BC-C48A-4F39-AD9E-411BEA5B842A}" type="presParOf" srcId="{3B3881D8-90CC-47B9-81AE-B3C60823C25F}" destId="{7B069FFF-6C88-41BC-8DFF-D7579D8BE716}" srcOrd="1" destOrd="0" presId="urn:microsoft.com/office/officeart/2005/8/layout/vList5"/>
    <dgm:cxn modelId="{F0B11170-C4B5-4973-8210-65E6EC9DFBAD}" type="presParOf" srcId="{3B3881D8-90CC-47B9-81AE-B3C60823C25F}" destId="{FAE419F8-EE83-4FBD-AD81-CB3FC7CB6FFE}" srcOrd="2" destOrd="0" presId="urn:microsoft.com/office/officeart/2005/8/layout/vList5"/>
    <dgm:cxn modelId="{4D51498C-828A-4F6C-8C9D-B76D20B71BD8}" type="presParOf" srcId="{FAE419F8-EE83-4FBD-AD81-CB3FC7CB6FFE}" destId="{7C911E0C-68A1-4F3C-92D0-C17181C9E1D8}" srcOrd="0" destOrd="0" presId="urn:microsoft.com/office/officeart/2005/8/layout/vList5"/>
    <dgm:cxn modelId="{708365B0-F2A3-42D7-985E-F0E06CAAF9C6}" type="presParOf" srcId="{FAE419F8-EE83-4FBD-AD81-CB3FC7CB6FFE}" destId="{9CCA8CFC-9A31-4EBA-BFBE-0436B5063EF0}"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8C308-C8FC-4B33-AE53-FAD6DD77045A}">
      <dsp:nvSpPr>
        <dsp:cNvPr id="0" name=""/>
        <dsp:cNvSpPr/>
      </dsp:nvSpPr>
      <dsp:spPr>
        <a:xfrm rot="5400000">
          <a:off x="5847938" y="-2065647"/>
          <a:ext cx="1760991" cy="633264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121920" rIns="243840" bIns="121920" numCol="1" spcCol="1270" anchor="ctr" anchorCtr="0">
          <a:noAutofit/>
        </a:bodyPr>
        <a:lstStyle/>
        <a:p>
          <a:pPr marL="285750" lvl="1" indent="-285750" algn="l" defTabSz="2844800" rtl="0">
            <a:lnSpc>
              <a:spcPct val="90000"/>
            </a:lnSpc>
            <a:spcBef>
              <a:spcPct val="0"/>
            </a:spcBef>
            <a:spcAft>
              <a:spcPct val="15000"/>
            </a:spcAft>
            <a:buFont typeface="Wingdings" panose="05000000000000000000" pitchFamily="2" charset="2"/>
            <a:buChar char="q"/>
          </a:pPr>
          <a:r>
            <a:rPr lang="en-US" sz="6400" kern="1200" dirty="0">
              <a:latin typeface="Calibri Light" panose="020F0302020204030204"/>
            </a:rPr>
            <a:t>Exam Question</a:t>
          </a:r>
        </a:p>
      </dsp:txBody>
      <dsp:txXfrm rot="-5400000">
        <a:off x="3562112" y="306143"/>
        <a:ext cx="6246680" cy="1589063"/>
      </dsp:txXfrm>
    </dsp:sp>
    <dsp:sp modelId="{A0849C3D-5ED4-44ED-8A2E-FF93195C7B01}">
      <dsp:nvSpPr>
        <dsp:cNvPr id="0" name=""/>
        <dsp:cNvSpPr/>
      </dsp:nvSpPr>
      <dsp:spPr>
        <a:xfrm>
          <a:off x="0" y="55"/>
          <a:ext cx="3562112" cy="220123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rtl="0">
            <a:lnSpc>
              <a:spcPct val="90000"/>
            </a:lnSpc>
            <a:spcBef>
              <a:spcPct val="0"/>
            </a:spcBef>
            <a:spcAft>
              <a:spcPct val="35000"/>
            </a:spcAft>
            <a:buNone/>
          </a:pPr>
          <a:r>
            <a:rPr lang="en-US" sz="6100" kern="1200" dirty="0">
              <a:latin typeface="Calibri Light" panose="020F0302020204030204"/>
            </a:rPr>
            <a:t>Higher Level</a:t>
          </a:r>
        </a:p>
      </dsp:txBody>
      <dsp:txXfrm>
        <a:off x="107456" y="107511"/>
        <a:ext cx="3347200" cy="1986327"/>
      </dsp:txXfrm>
    </dsp:sp>
    <dsp:sp modelId="{9CCA8CFC-9A31-4EBA-BFBE-0436B5063EF0}">
      <dsp:nvSpPr>
        <dsp:cNvPr id="0" name=""/>
        <dsp:cNvSpPr/>
      </dsp:nvSpPr>
      <dsp:spPr>
        <a:xfrm rot="5400000">
          <a:off x="5847938" y="245653"/>
          <a:ext cx="1760991" cy="633264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121920" rIns="243840" bIns="121920" numCol="1" spcCol="1270" anchor="ctr" anchorCtr="0">
          <a:noAutofit/>
        </a:bodyPr>
        <a:lstStyle/>
        <a:p>
          <a:pPr marL="285750" lvl="1" indent="-285750" algn="l" defTabSz="2844800" rtl="0">
            <a:lnSpc>
              <a:spcPct val="90000"/>
            </a:lnSpc>
            <a:spcBef>
              <a:spcPct val="0"/>
            </a:spcBef>
            <a:spcAft>
              <a:spcPct val="15000"/>
            </a:spcAft>
            <a:buFont typeface="Wingdings" panose="05000000000000000000" pitchFamily="2" charset="2"/>
            <a:buChar char="q"/>
          </a:pPr>
          <a:r>
            <a:rPr lang="en-US" sz="6400" kern="1200" dirty="0"/>
            <a:t>Exam Question</a:t>
          </a:r>
        </a:p>
      </dsp:txBody>
      <dsp:txXfrm rot="-5400000">
        <a:off x="3562112" y="2617443"/>
        <a:ext cx="6246680" cy="1589063"/>
      </dsp:txXfrm>
    </dsp:sp>
    <dsp:sp modelId="{7C911E0C-68A1-4F3C-92D0-C17181C9E1D8}">
      <dsp:nvSpPr>
        <dsp:cNvPr id="0" name=""/>
        <dsp:cNvSpPr/>
      </dsp:nvSpPr>
      <dsp:spPr>
        <a:xfrm>
          <a:off x="0" y="2311356"/>
          <a:ext cx="3562112" cy="220123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rtl="0">
            <a:lnSpc>
              <a:spcPct val="90000"/>
            </a:lnSpc>
            <a:spcBef>
              <a:spcPct val="0"/>
            </a:spcBef>
            <a:spcAft>
              <a:spcPct val="35000"/>
            </a:spcAft>
            <a:buNone/>
          </a:pPr>
          <a:r>
            <a:rPr lang="en-US" sz="6100" kern="1200" dirty="0">
              <a:latin typeface="Calibri Light" panose="020F0302020204030204"/>
            </a:rPr>
            <a:t>Ordinary Level</a:t>
          </a:r>
        </a:p>
      </dsp:txBody>
      <dsp:txXfrm>
        <a:off x="107456" y="2418812"/>
        <a:ext cx="3347200" cy="1986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8C308-C8FC-4B33-AE53-FAD6DD77045A}">
      <dsp:nvSpPr>
        <dsp:cNvPr id="0" name=""/>
        <dsp:cNvSpPr/>
      </dsp:nvSpPr>
      <dsp:spPr>
        <a:xfrm rot="5400000">
          <a:off x="5847938" y="-2065647"/>
          <a:ext cx="1760991" cy="633264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121920" rIns="243840" bIns="121920" numCol="1" spcCol="1270" anchor="ctr" anchorCtr="0">
          <a:noAutofit/>
        </a:bodyPr>
        <a:lstStyle/>
        <a:p>
          <a:pPr marL="285750" lvl="1" indent="-285750" algn="l" defTabSz="2844800" rtl="0">
            <a:lnSpc>
              <a:spcPct val="90000"/>
            </a:lnSpc>
            <a:spcBef>
              <a:spcPct val="0"/>
            </a:spcBef>
            <a:spcAft>
              <a:spcPct val="15000"/>
            </a:spcAft>
            <a:buFont typeface="Wingdings" panose="05000000000000000000" pitchFamily="2" charset="2"/>
            <a:buChar char="ü"/>
          </a:pPr>
          <a:r>
            <a:rPr lang="en-US" sz="6400" kern="1200" dirty="0">
              <a:latin typeface="Calibri Light" panose="020F0302020204030204"/>
            </a:rPr>
            <a:t>Exam Question</a:t>
          </a:r>
        </a:p>
      </dsp:txBody>
      <dsp:txXfrm rot="-5400000">
        <a:off x="3562112" y="306143"/>
        <a:ext cx="6246680" cy="1589063"/>
      </dsp:txXfrm>
    </dsp:sp>
    <dsp:sp modelId="{A0849C3D-5ED4-44ED-8A2E-FF93195C7B01}">
      <dsp:nvSpPr>
        <dsp:cNvPr id="0" name=""/>
        <dsp:cNvSpPr/>
      </dsp:nvSpPr>
      <dsp:spPr>
        <a:xfrm>
          <a:off x="0" y="55"/>
          <a:ext cx="3562112" cy="220123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rtl="0">
            <a:lnSpc>
              <a:spcPct val="90000"/>
            </a:lnSpc>
            <a:spcBef>
              <a:spcPct val="0"/>
            </a:spcBef>
            <a:spcAft>
              <a:spcPct val="35000"/>
            </a:spcAft>
            <a:buNone/>
          </a:pPr>
          <a:r>
            <a:rPr lang="en-US" sz="6100" kern="1200" dirty="0">
              <a:latin typeface="Calibri Light" panose="020F0302020204030204"/>
            </a:rPr>
            <a:t>Higher Level</a:t>
          </a:r>
        </a:p>
      </dsp:txBody>
      <dsp:txXfrm>
        <a:off x="107456" y="107511"/>
        <a:ext cx="3347200" cy="1986327"/>
      </dsp:txXfrm>
    </dsp:sp>
    <dsp:sp modelId="{9CCA8CFC-9A31-4EBA-BFBE-0436B5063EF0}">
      <dsp:nvSpPr>
        <dsp:cNvPr id="0" name=""/>
        <dsp:cNvSpPr/>
      </dsp:nvSpPr>
      <dsp:spPr>
        <a:xfrm rot="5400000">
          <a:off x="5847938" y="245653"/>
          <a:ext cx="1760991" cy="633264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121920" rIns="243840" bIns="121920" numCol="1" spcCol="1270" anchor="ctr" anchorCtr="0">
          <a:noAutofit/>
        </a:bodyPr>
        <a:lstStyle/>
        <a:p>
          <a:pPr marL="285750" lvl="1" indent="-285750" algn="l" defTabSz="2844800" rtl="0">
            <a:lnSpc>
              <a:spcPct val="90000"/>
            </a:lnSpc>
            <a:spcBef>
              <a:spcPct val="0"/>
            </a:spcBef>
            <a:spcAft>
              <a:spcPct val="15000"/>
            </a:spcAft>
            <a:buFont typeface="Wingdings" panose="05000000000000000000" pitchFamily="2" charset="2"/>
            <a:buChar char="q"/>
          </a:pPr>
          <a:r>
            <a:rPr lang="en-US" sz="6400" kern="1200" dirty="0"/>
            <a:t>Exam Question</a:t>
          </a:r>
        </a:p>
      </dsp:txBody>
      <dsp:txXfrm rot="-5400000">
        <a:off x="3562112" y="2617443"/>
        <a:ext cx="6246680" cy="1589063"/>
      </dsp:txXfrm>
    </dsp:sp>
    <dsp:sp modelId="{7C911E0C-68A1-4F3C-92D0-C17181C9E1D8}">
      <dsp:nvSpPr>
        <dsp:cNvPr id="0" name=""/>
        <dsp:cNvSpPr/>
      </dsp:nvSpPr>
      <dsp:spPr>
        <a:xfrm>
          <a:off x="0" y="2311356"/>
          <a:ext cx="3562112" cy="220123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rtl="0">
            <a:lnSpc>
              <a:spcPct val="90000"/>
            </a:lnSpc>
            <a:spcBef>
              <a:spcPct val="0"/>
            </a:spcBef>
            <a:spcAft>
              <a:spcPct val="35000"/>
            </a:spcAft>
            <a:buNone/>
          </a:pPr>
          <a:r>
            <a:rPr lang="en-US" sz="6100" kern="1200" dirty="0">
              <a:latin typeface="Calibri Light" panose="020F0302020204030204"/>
            </a:rPr>
            <a:t>Ordinary Level</a:t>
          </a:r>
        </a:p>
      </dsp:txBody>
      <dsp:txXfrm>
        <a:off x="107456" y="2418812"/>
        <a:ext cx="3347200" cy="1986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8C308-C8FC-4B33-AE53-FAD6DD77045A}">
      <dsp:nvSpPr>
        <dsp:cNvPr id="0" name=""/>
        <dsp:cNvSpPr/>
      </dsp:nvSpPr>
      <dsp:spPr>
        <a:xfrm rot="5400000">
          <a:off x="5847938" y="-2065647"/>
          <a:ext cx="1760991" cy="633264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Font typeface="Wingdings" panose="05000000000000000000" pitchFamily="2" charset="2"/>
            <a:buChar char="ü"/>
          </a:pPr>
          <a:r>
            <a:rPr lang="en-US" sz="6500" kern="1200" dirty="0">
              <a:latin typeface="Calibri" panose="020F0502020204030204" pitchFamily="34" charset="0"/>
              <a:ea typeface="Calibri" panose="020F0502020204030204" pitchFamily="34" charset="0"/>
              <a:cs typeface="Calibri" panose="020F0502020204030204" pitchFamily="34" charset="0"/>
            </a:rPr>
            <a:t>Exam Question</a:t>
          </a:r>
        </a:p>
      </dsp:txBody>
      <dsp:txXfrm rot="-5400000">
        <a:off x="3562112" y="306143"/>
        <a:ext cx="6246680" cy="1589063"/>
      </dsp:txXfrm>
    </dsp:sp>
    <dsp:sp modelId="{A0849C3D-5ED4-44ED-8A2E-FF93195C7B01}">
      <dsp:nvSpPr>
        <dsp:cNvPr id="0" name=""/>
        <dsp:cNvSpPr/>
      </dsp:nvSpPr>
      <dsp:spPr>
        <a:xfrm>
          <a:off x="0" y="55"/>
          <a:ext cx="3562112" cy="220123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rtl="0">
            <a:lnSpc>
              <a:spcPct val="90000"/>
            </a:lnSpc>
            <a:spcBef>
              <a:spcPct val="0"/>
            </a:spcBef>
            <a:spcAft>
              <a:spcPct val="35000"/>
            </a:spcAft>
            <a:buNone/>
          </a:pPr>
          <a:r>
            <a:rPr lang="en-US" sz="6100" kern="1200" dirty="0">
              <a:latin typeface="Calibri Light" panose="020F0302020204030204"/>
            </a:rPr>
            <a:t>Higher Level</a:t>
          </a:r>
        </a:p>
      </dsp:txBody>
      <dsp:txXfrm>
        <a:off x="107456" y="107511"/>
        <a:ext cx="3347200" cy="1986327"/>
      </dsp:txXfrm>
    </dsp:sp>
    <dsp:sp modelId="{9CCA8CFC-9A31-4EBA-BFBE-0436B5063EF0}">
      <dsp:nvSpPr>
        <dsp:cNvPr id="0" name=""/>
        <dsp:cNvSpPr/>
      </dsp:nvSpPr>
      <dsp:spPr>
        <a:xfrm rot="5400000">
          <a:off x="5847938" y="245653"/>
          <a:ext cx="1760991" cy="633264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Font typeface="Wingdings" panose="05000000000000000000" pitchFamily="2" charset="2"/>
            <a:buChar char="ü"/>
          </a:pPr>
          <a:r>
            <a:rPr lang="en-US" sz="6500" kern="1200" dirty="0"/>
            <a:t>Exam Question</a:t>
          </a:r>
        </a:p>
      </dsp:txBody>
      <dsp:txXfrm rot="-5400000">
        <a:off x="3562112" y="2617443"/>
        <a:ext cx="6246680" cy="1589063"/>
      </dsp:txXfrm>
    </dsp:sp>
    <dsp:sp modelId="{7C911E0C-68A1-4F3C-92D0-C17181C9E1D8}">
      <dsp:nvSpPr>
        <dsp:cNvPr id="0" name=""/>
        <dsp:cNvSpPr/>
      </dsp:nvSpPr>
      <dsp:spPr>
        <a:xfrm>
          <a:off x="0" y="2311356"/>
          <a:ext cx="3562112" cy="220123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rtl="0">
            <a:lnSpc>
              <a:spcPct val="90000"/>
            </a:lnSpc>
            <a:spcBef>
              <a:spcPct val="0"/>
            </a:spcBef>
            <a:spcAft>
              <a:spcPct val="35000"/>
            </a:spcAft>
            <a:buNone/>
          </a:pPr>
          <a:r>
            <a:rPr lang="en-US" sz="6100" kern="1200" dirty="0">
              <a:latin typeface="Calibri Light" panose="020F0302020204030204"/>
            </a:rPr>
            <a:t>Ordinary Level</a:t>
          </a:r>
        </a:p>
      </dsp:txBody>
      <dsp:txXfrm>
        <a:off x="107456" y="2418812"/>
        <a:ext cx="3347200" cy="198632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BB2F1-1D37-4386-9563-719CB2BAF16B}" type="datetimeFigureOut">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75E7B-FFEC-42DF-9CF8-547ACE8FEE3C}" type="slidenum">
              <a:t>‹#›</a:t>
            </a:fld>
            <a:endParaRPr lang="en-US"/>
          </a:p>
        </p:txBody>
      </p:sp>
    </p:spTree>
    <p:extLst>
      <p:ext uri="{BB962C8B-B14F-4D97-AF65-F5344CB8AC3E}">
        <p14:creationId xmlns:p14="http://schemas.microsoft.com/office/powerpoint/2010/main" val="367121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Provided here are lists of exam questions for both higher and ordinary levels.</a:t>
            </a:r>
          </a:p>
          <a:p>
            <a:endParaRPr lang="en-IE" dirty="0">
              <a:cs typeface="Calibri" panose="020F0502020204030204"/>
            </a:endParaRPr>
          </a:p>
          <a:p>
            <a:pPr marL="171450" indent="-171450">
              <a:buFont typeface="Arial" panose="020B0604020202020204" pitchFamily="34" charset="0"/>
              <a:buChar char="•"/>
            </a:pPr>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5D0C1268-1F73-4E17-A0E1-F1FEC697F1AC}" type="slidenum">
              <a:rPr lang="en-IE" smtClean="0"/>
              <a:t>2</a:t>
            </a:fld>
            <a:endParaRPr lang="en-IE"/>
          </a:p>
        </p:txBody>
      </p:sp>
    </p:spTree>
    <p:extLst>
      <p:ext uri="{BB962C8B-B14F-4D97-AF65-F5344CB8AC3E}">
        <p14:creationId xmlns:p14="http://schemas.microsoft.com/office/powerpoint/2010/main" val="88204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Secondly, students are asked to define vaccines and explain how they function.</a:t>
            </a:r>
          </a:p>
          <a:p>
            <a:r>
              <a:rPr lang="en-IE" dirty="0">
                <a:cs typeface="Calibri" panose="020F0502020204030204"/>
              </a:rPr>
              <a:t>A vaccine is a non-disease causing dose of a pathogen or antigen.</a:t>
            </a:r>
          </a:p>
          <a:p>
            <a:r>
              <a:rPr lang="en-IE" dirty="0">
                <a:cs typeface="Calibri" panose="020F0502020204030204"/>
              </a:rPr>
              <a:t>It provides immunity to the recipient by introducing the antigen, which stimulates the body to produce antibodies.</a:t>
            </a:r>
          </a:p>
        </p:txBody>
      </p:sp>
      <p:sp>
        <p:nvSpPr>
          <p:cNvPr id="4" name="Slide Number Placeholder 3"/>
          <p:cNvSpPr>
            <a:spLocks noGrp="1"/>
          </p:cNvSpPr>
          <p:nvPr>
            <p:ph type="sldNum" sz="quarter" idx="5"/>
          </p:nvPr>
        </p:nvSpPr>
        <p:spPr/>
        <p:txBody>
          <a:bodyPr/>
          <a:lstStyle/>
          <a:p>
            <a:fld id="{5D0C1268-1F73-4E17-A0E1-F1FEC697F1AC}" type="slidenum">
              <a:rPr lang="en-IE" smtClean="0"/>
              <a:t>12</a:t>
            </a:fld>
            <a:endParaRPr lang="en-IE"/>
          </a:p>
        </p:txBody>
      </p:sp>
    </p:spTree>
    <p:extLst>
      <p:ext uri="{BB962C8B-B14F-4D97-AF65-F5344CB8AC3E}">
        <p14:creationId xmlns:p14="http://schemas.microsoft.com/office/powerpoint/2010/main" val="898910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Finally, the last 2 parts asked the student to list any 3 types of T Lymphocyte cells and describe their role.</a:t>
            </a:r>
          </a:p>
        </p:txBody>
      </p:sp>
      <p:sp>
        <p:nvSpPr>
          <p:cNvPr id="4" name="Slide Number Placeholder 3"/>
          <p:cNvSpPr>
            <a:spLocks noGrp="1"/>
          </p:cNvSpPr>
          <p:nvPr>
            <p:ph type="sldNum" sz="quarter" idx="5"/>
          </p:nvPr>
        </p:nvSpPr>
        <p:spPr/>
        <p:txBody>
          <a:bodyPr/>
          <a:lstStyle/>
          <a:p>
            <a:fld id="{5D0C1268-1F73-4E17-A0E1-F1FEC697F1AC}" type="slidenum">
              <a:rPr lang="en-IE" smtClean="0"/>
              <a:t>13</a:t>
            </a:fld>
            <a:endParaRPr lang="en-IE"/>
          </a:p>
        </p:txBody>
      </p:sp>
    </p:spTree>
    <p:extLst>
      <p:ext uri="{BB962C8B-B14F-4D97-AF65-F5344CB8AC3E}">
        <p14:creationId xmlns:p14="http://schemas.microsoft.com/office/powerpoint/2010/main" val="3929476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Next, we will look at an ordinary level paper from 2021 and examine Q5.</a:t>
            </a:r>
          </a:p>
        </p:txBody>
      </p:sp>
      <p:sp>
        <p:nvSpPr>
          <p:cNvPr id="4" name="Slide Number Placeholder 3"/>
          <p:cNvSpPr>
            <a:spLocks noGrp="1"/>
          </p:cNvSpPr>
          <p:nvPr>
            <p:ph type="sldNum" sz="quarter" idx="5"/>
          </p:nvPr>
        </p:nvSpPr>
        <p:spPr/>
        <p:txBody>
          <a:bodyPr/>
          <a:lstStyle/>
          <a:p>
            <a:fld id="{5D0C1268-1F73-4E17-A0E1-F1FEC697F1AC}" type="slidenum">
              <a:rPr lang="en-IE" smtClean="0"/>
              <a:t>15</a:t>
            </a:fld>
            <a:endParaRPr lang="en-IE"/>
          </a:p>
        </p:txBody>
      </p:sp>
    </p:spTree>
    <p:extLst>
      <p:ext uri="{BB962C8B-B14F-4D97-AF65-F5344CB8AC3E}">
        <p14:creationId xmlns:p14="http://schemas.microsoft.com/office/powerpoint/2010/main" val="118076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5D0C1268-1F73-4E17-A0E1-F1FEC697F1AC}" type="slidenum">
              <a:rPr lang="en-IE" smtClean="0"/>
              <a:t>16</a:t>
            </a:fld>
            <a:endParaRPr lang="en-IE"/>
          </a:p>
        </p:txBody>
      </p:sp>
    </p:spTree>
    <p:extLst>
      <p:ext uri="{BB962C8B-B14F-4D97-AF65-F5344CB8AC3E}">
        <p14:creationId xmlns:p14="http://schemas.microsoft.com/office/powerpoint/2010/main" val="405708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The second part of the question asks the student to identify the labels on the diagram.</a:t>
            </a:r>
          </a:p>
          <a:p>
            <a:r>
              <a:rPr lang="en-IE" dirty="0">
                <a:cs typeface="Calibri" panose="020F0502020204030204"/>
              </a:rPr>
              <a:t>Component A is a protein or capsid</a:t>
            </a:r>
          </a:p>
          <a:p>
            <a:r>
              <a:rPr lang="en-IE" dirty="0">
                <a:cs typeface="Calibri" panose="020F0502020204030204"/>
              </a:rPr>
              <a:t>And part B is DNA/ RNA/ Nucleic acid.</a:t>
            </a:r>
          </a:p>
        </p:txBody>
      </p:sp>
      <p:sp>
        <p:nvSpPr>
          <p:cNvPr id="4" name="Slide Number Placeholder 3"/>
          <p:cNvSpPr>
            <a:spLocks noGrp="1"/>
          </p:cNvSpPr>
          <p:nvPr>
            <p:ph type="sldNum" sz="quarter" idx="5"/>
          </p:nvPr>
        </p:nvSpPr>
        <p:spPr/>
        <p:txBody>
          <a:bodyPr/>
          <a:lstStyle/>
          <a:p>
            <a:fld id="{5D0C1268-1F73-4E17-A0E1-F1FEC697F1AC}" type="slidenum">
              <a:rPr lang="en-IE" smtClean="0"/>
              <a:t>17</a:t>
            </a:fld>
            <a:endParaRPr lang="en-IE"/>
          </a:p>
        </p:txBody>
      </p:sp>
    </p:spTree>
    <p:extLst>
      <p:ext uri="{BB962C8B-B14F-4D97-AF65-F5344CB8AC3E}">
        <p14:creationId xmlns:p14="http://schemas.microsoft.com/office/powerpoint/2010/main" val="2926612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Coughing or sneezing or droplets through the air or shaking hands or touching contaminated surfaces</a:t>
            </a:r>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5D0C1268-1F73-4E17-A0E1-F1FEC697F1AC}" type="slidenum">
              <a:rPr lang="en-IE" smtClean="0"/>
              <a:t>18</a:t>
            </a:fld>
            <a:endParaRPr lang="en-IE"/>
          </a:p>
        </p:txBody>
      </p:sp>
    </p:spTree>
    <p:extLst>
      <p:ext uri="{BB962C8B-B14F-4D97-AF65-F5344CB8AC3E}">
        <p14:creationId xmlns:p14="http://schemas.microsoft.com/office/powerpoint/2010/main" val="678741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5D0C1268-1F73-4E17-A0E1-F1FEC697F1AC}" type="slidenum">
              <a:rPr lang="en-IE" smtClean="0"/>
              <a:t>19</a:t>
            </a:fld>
            <a:endParaRPr lang="en-IE"/>
          </a:p>
        </p:txBody>
      </p:sp>
    </p:spTree>
    <p:extLst>
      <p:ext uri="{BB962C8B-B14F-4D97-AF65-F5344CB8AC3E}">
        <p14:creationId xmlns:p14="http://schemas.microsoft.com/office/powerpoint/2010/main" val="1256790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Part E of the question asks students to give an example of a virus that can be beneficial. Students could have chosen any relevant virus. </a:t>
            </a:r>
          </a:p>
          <a:p>
            <a:r>
              <a:rPr lang="en-IE" dirty="0">
                <a:cs typeface="Calibri" panose="020F0502020204030204"/>
              </a:rPr>
              <a:t>The example we selected was b</a:t>
            </a:r>
            <a:r>
              <a:rPr lang="en-IE" dirty="0"/>
              <a:t>acteriophages, as they can be used to kill bacteria, treat tumours, or as vectors in gene </a:t>
            </a:r>
            <a:r>
              <a:rPr lang="en-IE" dirty="0" err="1"/>
              <a:t>therepy</a:t>
            </a:r>
            <a:r>
              <a:rPr lang="en-IE" dirty="0"/>
              <a:t> and genetic engineering.</a:t>
            </a:r>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5D0C1268-1F73-4E17-A0E1-F1FEC697F1AC}" type="slidenum">
              <a:rPr lang="en-IE" smtClean="0"/>
              <a:t>20</a:t>
            </a:fld>
            <a:endParaRPr lang="en-IE"/>
          </a:p>
        </p:txBody>
      </p:sp>
    </p:spTree>
    <p:extLst>
      <p:ext uri="{BB962C8B-B14F-4D97-AF65-F5344CB8AC3E}">
        <p14:creationId xmlns:p14="http://schemas.microsoft.com/office/powerpoint/2010/main" val="99888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Finally, the student is asked to explain why viruses are described as being obligate parasites. Viruses are only able to replicate in a living host cell.</a:t>
            </a:r>
          </a:p>
        </p:txBody>
      </p:sp>
      <p:sp>
        <p:nvSpPr>
          <p:cNvPr id="4" name="Slide Number Placeholder 3"/>
          <p:cNvSpPr>
            <a:spLocks noGrp="1"/>
          </p:cNvSpPr>
          <p:nvPr>
            <p:ph type="sldNum" sz="quarter" idx="5"/>
          </p:nvPr>
        </p:nvSpPr>
        <p:spPr/>
        <p:txBody>
          <a:bodyPr/>
          <a:lstStyle/>
          <a:p>
            <a:fld id="{5D0C1268-1F73-4E17-A0E1-F1FEC697F1AC}" type="slidenum">
              <a:rPr lang="en-IE" smtClean="0"/>
              <a:t>21</a:t>
            </a:fld>
            <a:endParaRPr lang="en-IE"/>
          </a:p>
        </p:txBody>
      </p:sp>
    </p:spTree>
    <p:extLst>
      <p:ext uri="{BB962C8B-B14F-4D97-AF65-F5344CB8AC3E}">
        <p14:creationId xmlns:p14="http://schemas.microsoft.com/office/powerpoint/2010/main" val="414305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Shown here is question 14 a) taken from the 2017 higher level exam.</a:t>
            </a:r>
          </a:p>
        </p:txBody>
      </p:sp>
      <p:sp>
        <p:nvSpPr>
          <p:cNvPr id="4" name="Slide Number Placeholder 3"/>
          <p:cNvSpPr>
            <a:spLocks noGrp="1"/>
          </p:cNvSpPr>
          <p:nvPr>
            <p:ph type="sldNum" sz="quarter" idx="5"/>
          </p:nvPr>
        </p:nvSpPr>
        <p:spPr/>
        <p:txBody>
          <a:bodyPr/>
          <a:lstStyle/>
          <a:p>
            <a:fld id="{5D0C1268-1F73-4E17-A0E1-F1FEC697F1AC}" type="slidenum">
              <a:rPr lang="en-IE" smtClean="0"/>
              <a:t>4</a:t>
            </a:fld>
            <a:endParaRPr lang="en-IE"/>
          </a:p>
        </p:txBody>
      </p:sp>
    </p:spTree>
    <p:extLst>
      <p:ext uri="{BB962C8B-B14F-4D97-AF65-F5344CB8AC3E}">
        <p14:creationId xmlns:p14="http://schemas.microsoft.com/office/powerpoint/2010/main" val="411075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The first part of the question asks students why the world health organisation advised pregnant women against travelling to areas where the Zika virus outbreaks were occurring.</a:t>
            </a:r>
          </a:p>
          <a:p>
            <a:endParaRPr lang="en-IE" dirty="0">
              <a:cs typeface="Calibri" panose="020F0502020204030204"/>
            </a:endParaRPr>
          </a:p>
          <a:p>
            <a:r>
              <a:rPr lang="en-IE" dirty="0">
                <a:cs typeface="Calibri" panose="020F0502020204030204"/>
              </a:rPr>
              <a:t>Any time there is a passage of text before a question, we would advise students to read it, as it is usually helpful when answering the questions below.</a:t>
            </a:r>
          </a:p>
          <a:p>
            <a:r>
              <a:rPr lang="en-IE" dirty="0">
                <a:cs typeface="Calibri" panose="020F0502020204030204"/>
              </a:rPr>
              <a:t>The paragraph above informs students that there may be a potential link between a zika virus infection and cases in micro</a:t>
            </a:r>
            <a:r>
              <a:rPr lang="en-IE" dirty="0"/>
              <a:t>cephaly, which is a condition that causes babies heads to be small.</a:t>
            </a:r>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5D0C1268-1F73-4E17-A0E1-F1FEC697F1AC}" type="slidenum">
              <a:rPr lang="en-IE" smtClean="0"/>
              <a:t>5</a:t>
            </a:fld>
            <a:endParaRPr lang="en-IE"/>
          </a:p>
        </p:txBody>
      </p:sp>
    </p:spTree>
    <p:extLst>
      <p:ext uri="{BB962C8B-B14F-4D97-AF65-F5344CB8AC3E}">
        <p14:creationId xmlns:p14="http://schemas.microsoft.com/office/powerpoint/2010/main" val="365867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The student was then asked to give 2 precautions that could be taken to avoid the transmission of zika virus.</a:t>
            </a:r>
          </a:p>
          <a:p>
            <a:r>
              <a:rPr lang="en-IE" dirty="0">
                <a:cs typeface="Calibri" panose="020F0502020204030204"/>
              </a:rPr>
              <a:t>Some examples are:</a:t>
            </a:r>
          </a:p>
          <a:p>
            <a:endParaRPr lang="en-IE" dirty="0">
              <a:cs typeface="Calibri" panose="020F0502020204030204"/>
            </a:endParaRPr>
          </a:p>
          <a:p>
            <a:r>
              <a:rPr lang="en-IE" dirty="0">
                <a:cs typeface="Calibri" panose="020F0502020204030204"/>
              </a:rPr>
              <a:t>Protect against mosquito bites using nets, clothing or repellent spray.</a:t>
            </a:r>
          </a:p>
          <a:p>
            <a:r>
              <a:rPr lang="en-IE" dirty="0">
                <a:cs typeface="Calibri" panose="020F0502020204030204"/>
              </a:rPr>
              <a:t>Avoid being outside when mosquitos are most prevalent, such as early morning or evening time.</a:t>
            </a:r>
          </a:p>
          <a:p>
            <a:r>
              <a:rPr lang="en-IE" dirty="0">
                <a:cs typeface="Calibri" panose="020F0502020204030204"/>
              </a:rPr>
              <a:t>Or prevent conception by using contraception or by avoiding sex.</a:t>
            </a:r>
          </a:p>
        </p:txBody>
      </p:sp>
      <p:sp>
        <p:nvSpPr>
          <p:cNvPr id="4" name="Slide Number Placeholder 3"/>
          <p:cNvSpPr>
            <a:spLocks noGrp="1"/>
          </p:cNvSpPr>
          <p:nvPr>
            <p:ph type="sldNum" sz="quarter" idx="5"/>
          </p:nvPr>
        </p:nvSpPr>
        <p:spPr/>
        <p:txBody>
          <a:bodyPr/>
          <a:lstStyle/>
          <a:p>
            <a:fld id="{5D0C1268-1F73-4E17-A0E1-F1FEC697F1AC}" type="slidenum">
              <a:rPr lang="en-IE" smtClean="0"/>
              <a:t>6</a:t>
            </a:fld>
            <a:endParaRPr lang="en-IE"/>
          </a:p>
        </p:txBody>
      </p:sp>
    </p:spTree>
    <p:extLst>
      <p:ext uri="{BB962C8B-B14F-4D97-AF65-F5344CB8AC3E}">
        <p14:creationId xmlns:p14="http://schemas.microsoft.com/office/powerpoint/2010/main" val="99787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The third part of the question asks students to give an example of a virus that can be beneficial. Students could have chosen any relevant virus. </a:t>
            </a:r>
          </a:p>
          <a:p>
            <a:r>
              <a:rPr lang="en-IE" dirty="0">
                <a:cs typeface="Calibri" panose="020F0502020204030204"/>
              </a:rPr>
              <a:t>The example we selected was b</a:t>
            </a:r>
            <a:r>
              <a:rPr lang="en-IE" dirty="0"/>
              <a:t>acteriophages, as they can be used to kill bacteria, treat tumours, or as vectors in gene therapy and genetic engineering.</a:t>
            </a:r>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5D0C1268-1F73-4E17-A0E1-F1FEC697F1AC}" type="slidenum">
              <a:rPr lang="en-IE" smtClean="0"/>
              <a:t>7</a:t>
            </a:fld>
            <a:endParaRPr lang="en-IE"/>
          </a:p>
        </p:txBody>
      </p:sp>
    </p:spTree>
    <p:extLst>
      <p:ext uri="{BB962C8B-B14F-4D97-AF65-F5344CB8AC3E}">
        <p14:creationId xmlns:p14="http://schemas.microsoft.com/office/powerpoint/2010/main" val="420092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A virus will go through five stages during its life cycle.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Shown here, is a bacteriophage first attaching to the surface of the host cell.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long phage tails will then penetrate the host cell and inject it with its own DNA.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During biosynthesis, the phage DNA replicates within the host cell and will then consume the host cell's DNA and reassemble during maturation. Finally, the host cell will burst during lysis and the newly made phages are released to repeat the process all over again.</a:t>
            </a:r>
            <a:endParaRPr lang="en-US" b="0" i="0" dirty="0">
              <a:solidFill>
                <a:srgbClr val="444444"/>
              </a:solidFill>
              <a:effectLst/>
              <a:latin typeface="Calibri" panose="020F0502020204030204" pitchFamily="34" charset="0"/>
            </a:endParaRPr>
          </a:p>
          <a:p>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5D0C1268-1F73-4E17-A0E1-F1FEC697F1AC}" type="slidenum">
              <a:rPr lang="en-IE" smtClean="0"/>
              <a:t>8</a:t>
            </a:fld>
            <a:endParaRPr lang="en-IE"/>
          </a:p>
        </p:txBody>
      </p:sp>
    </p:spTree>
    <p:extLst>
      <p:ext uri="{BB962C8B-B14F-4D97-AF65-F5344CB8AC3E}">
        <p14:creationId xmlns:p14="http://schemas.microsoft.com/office/powerpoint/2010/main" val="220348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5D0C1268-1F73-4E17-A0E1-F1FEC697F1AC}" type="slidenum">
              <a:rPr lang="en-IE" smtClean="0"/>
              <a:t>9</a:t>
            </a:fld>
            <a:endParaRPr lang="en-IE"/>
          </a:p>
        </p:txBody>
      </p:sp>
    </p:spTree>
    <p:extLst>
      <p:ext uri="{BB962C8B-B14F-4D97-AF65-F5344CB8AC3E}">
        <p14:creationId xmlns:p14="http://schemas.microsoft.com/office/powerpoint/2010/main" val="299133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Part b of the same question is also related to viruses.</a:t>
            </a:r>
          </a:p>
        </p:txBody>
      </p:sp>
      <p:sp>
        <p:nvSpPr>
          <p:cNvPr id="4" name="Slide Number Placeholder 3"/>
          <p:cNvSpPr>
            <a:spLocks noGrp="1"/>
          </p:cNvSpPr>
          <p:nvPr>
            <p:ph type="sldNum" sz="quarter" idx="5"/>
          </p:nvPr>
        </p:nvSpPr>
        <p:spPr/>
        <p:txBody>
          <a:bodyPr/>
          <a:lstStyle/>
          <a:p>
            <a:fld id="{5D0C1268-1F73-4E17-A0E1-F1FEC697F1AC}" type="slidenum">
              <a:rPr lang="en-IE" smtClean="0"/>
              <a:t>10</a:t>
            </a:fld>
            <a:endParaRPr lang="en-IE"/>
          </a:p>
        </p:txBody>
      </p:sp>
    </p:spTree>
    <p:extLst>
      <p:ext uri="{BB962C8B-B14F-4D97-AF65-F5344CB8AC3E}">
        <p14:creationId xmlns:p14="http://schemas.microsoft.com/office/powerpoint/2010/main" val="2399164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Firstly, the student is ask to give some examples of people most at risk if they were exposed to measles. They could have said those with weak immune systems, the unvaccinated, or babies.</a:t>
            </a:r>
          </a:p>
        </p:txBody>
      </p:sp>
      <p:sp>
        <p:nvSpPr>
          <p:cNvPr id="4" name="Slide Number Placeholder 3"/>
          <p:cNvSpPr>
            <a:spLocks noGrp="1"/>
          </p:cNvSpPr>
          <p:nvPr>
            <p:ph type="sldNum" sz="quarter" idx="5"/>
          </p:nvPr>
        </p:nvSpPr>
        <p:spPr/>
        <p:txBody>
          <a:bodyPr/>
          <a:lstStyle/>
          <a:p>
            <a:fld id="{5D0C1268-1F73-4E17-A0E1-F1FEC697F1AC}" type="slidenum">
              <a:rPr lang="en-IE" smtClean="0"/>
              <a:t>11</a:t>
            </a:fld>
            <a:endParaRPr lang="en-IE"/>
          </a:p>
        </p:txBody>
      </p:sp>
    </p:spTree>
    <p:extLst>
      <p:ext uri="{BB962C8B-B14F-4D97-AF65-F5344CB8AC3E}">
        <p14:creationId xmlns:p14="http://schemas.microsoft.com/office/powerpoint/2010/main" val="757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8.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12"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Data" Target="../diagrams/data2.xml"/><Relationship Id="rId11" Type="http://schemas.openxmlformats.org/officeDocument/2006/relationships/image" Target="../media/image5.jpeg"/><Relationship Id="rId5" Type="http://schemas.openxmlformats.org/officeDocument/2006/relationships/image" Target="../media/image2.png"/><Relationship Id="rId10" Type="http://schemas.microsoft.com/office/2007/relationships/diagramDrawing" Target="../diagrams/drawing2.xml"/><Relationship Id="rId4" Type="http://schemas.openxmlformats.org/officeDocument/2006/relationships/image" Target="../media/image4.jpeg"/><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4.jpeg"/><Relationship Id="rId10" Type="http://schemas.openxmlformats.org/officeDocument/2006/relationships/image" Target="../media/image6.png"/><Relationship Id="rId4" Type="http://schemas.openxmlformats.org/officeDocument/2006/relationships/notesSlide" Target="../notesSlides/notesSlide12.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14.xml"/><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15.xm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16.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17.xm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18.xml"/><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slideLayout" Target="../slideLayouts/slideLayout2.xml"/><Relationship Id="rId7" Type="http://schemas.openxmlformats.org/officeDocument/2006/relationships/diagramLayout" Target="../diagrams/layout3.xml"/><Relationship Id="rId12"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Data" Target="../diagrams/data3.xml"/><Relationship Id="rId11" Type="http://schemas.openxmlformats.org/officeDocument/2006/relationships/image" Target="../media/image5.jpeg"/><Relationship Id="rId5" Type="http://schemas.openxmlformats.org/officeDocument/2006/relationships/image" Target="../media/image2.png"/><Relationship Id="rId10" Type="http://schemas.microsoft.com/office/2007/relationships/diagramDrawing" Target="../diagrams/drawing3.xml"/><Relationship Id="rId4" Type="http://schemas.openxmlformats.org/officeDocument/2006/relationships/image" Target="../media/image4.jpeg"/><Relationship Id="rId9" Type="http://schemas.openxmlformats.org/officeDocument/2006/relationships/diagramColors" Target="../diagrams/colors3.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mammothmemory.net/physics/refraction/how-to-find-the-critical-angle-in-an-experiment/how-to-find-the-critical-angle-in-an-experiment.html" TargetMode="External"/><Relationship Id="rId7" Type="http://schemas.openxmlformats.org/officeDocument/2006/relationships/hyperlink" Target="https://www.biologyonline.com/dictionary/obligate-parasite"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pfizer.com/news/articles/how_the_immune_system_protects_you_from_infection" TargetMode="External"/><Relationship Id="rId5" Type="http://schemas.openxmlformats.org/officeDocument/2006/relationships/hyperlink" Target="https://www.npr.org/sections/goatsandsoda/2014/12/01/364749313/ebola-in-the-air-what-science-says-about-how-the-virus-spreads" TargetMode="External"/><Relationship Id="rId4" Type="http://schemas.openxmlformats.org/officeDocument/2006/relationships/hyperlink" Target="https://theconversation.com/viruses-are-both-the-villains-and-heroes-of-life-as-we-know-it-169131" TargetMode="Externa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s://epistem.ie/" TargetMode="External"/><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helen.fitzgerald@ul.ie" TargetMode="External"/><Relationship Id="rId4" Type="http://schemas.openxmlformats.org/officeDocument/2006/relationships/hyperlink" Target="https://epistem.ie/hea-resources/" TargetMode="Externa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12"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Data" Target="../diagrams/data1.xml"/><Relationship Id="rId11" Type="http://schemas.openxmlformats.org/officeDocument/2006/relationships/image" Target="../media/image5.jpeg"/><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3.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5.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row&#10;&#10;Description automatically generated with medium confidence">
            <a:extLst>
              <a:ext uri="{FF2B5EF4-FFF2-40B4-BE49-F238E27FC236}">
                <a16:creationId xmlns:a16="http://schemas.microsoft.com/office/drawing/2014/main" id="{F6F17478-E27F-1678-9B28-BC93CBC77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
        <p:nvSpPr>
          <p:cNvPr id="2" name="Title 1"/>
          <p:cNvSpPr>
            <a:spLocks noGrp="1"/>
          </p:cNvSpPr>
          <p:nvPr>
            <p:ph type="ctrTitle"/>
          </p:nvPr>
        </p:nvSpPr>
        <p:spPr>
          <a:xfrm>
            <a:off x="119921" y="4253296"/>
            <a:ext cx="7815419" cy="911774"/>
          </a:xfrm>
        </p:spPr>
        <p:txBody>
          <a:bodyPr vert="horz" lIns="91440" tIns="45720" rIns="91440" bIns="45720" rtlCol="0" anchor="b">
            <a:noAutofit/>
          </a:bodyPr>
          <a:lstStyle/>
          <a:p>
            <a:br>
              <a:rPr lang="en-IE" sz="4750" b="1" dirty="0"/>
            </a:br>
            <a:r>
              <a:rPr lang="en-IE" sz="5000" b="1" dirty="0">
                <a:cs typeface="Calibri Light"/>
              </a:rPr>
              <a:t>Virus Exam Questions</a:t>
            </a:r>
            <a:br>
              <a:rPr lang="en-IE" sz="5000" b="1" dirty="0">
                <a:cs typeface="Calibri Light"/>
              </a:rPr>
            </a:br>
            <a:br>
              <a:rPr lang="en-IE" sz="4750" b="1" dirty="0"/>
            </a:br>
            <a:r>
              <a:rPr lang="en-IE" sz="3000" b="1" dirty="0"/>
              <a:t>Suitable for</a:t>
            </a:r>
            <a:r>
              <a:rPr lang="en-IE" sz="3000" b="1" dirty="0">
                <a:cs typeface="Calibri Light"/>
              </a:rPr>
              <a:t> Senior Cycle Biology</a:t>
            </a:r>
            <a:br>
              <a:rPr lang="en-IE" sz="2150" b="1" dirty="0"/>
            </a:br>
            <a:endParaRPr lang="en-IE" sz="2150">
              <a:ea typeface="Calibri Light"/>
              <a:cs typeface="Calibri Light"/>
            </a:endParaRPr>
          </a:p>
        </p:txBody>
      </p:sp>
      <p:sp>
        <p:nvSpPr>
          <p:cNvPr id="3" name="Subtitle 2"/>
          <p:cNvSpPr>
            <a:spLocks noGrp="1"/>
          </p:cNvSpPr>
          <p:nvPr>
            <p:ph type="subTitle" idx="1"/>
          </p:nvPr>
        </p:nvSpPr>
        <p:spPr>
          <a:xfrm>
            <a:off x="1501518" y="4936116"/>
            <a:ext cx="7446727" cy="679221"/>
          </a:xfrm>
        </p:spPr>
        <p:txBody>
          <a:bodyPr vert="horz" lIns="91440" tIns="45720" rIns="91440" bIns="45720" rtlCol="0" anchor="t">
            <a:normAutofit fontScale="25000" lnSpcReduction="20000"/>
          </a:bodyPr>
          <a:lstStyle/>
          <a:p>
            <a:endParaRPr lang="en-IE" sz="1944" b="1"/>
          </a:p>
          <a:p>
            <a:endParaRPr lang="en-IE" sz="4050" b="1">
              <a:cs typeface="Calibri"/>
            </a:endParaRPr>
          </a:p>
          <a:p>
            <a:r>
              <a:rPr lang="en-IE" sz="7750" b="1">
                <a:cs typeface="Calibri"/>
              </a:rPr>
              <a:t>NARRATOR: Tara Ryan, </a:t>
            </a:r>
            <a:r>
              <a:rPr lang="en-IE" sz="7750" b="1">
                <a:ea typeface="+mn-lt"/>
                <a:cs typeface="+mn-lt"/>
              </a:rPr>
              <a:t>EPI•STEM, University of Limerick</a:t>
            </a:r>
          </a:p>
          <a:p>
            <a:r>
              <a:rPr lang="en-IE" sz="7750" b="1">
                <a:cs typeface="Calibri"/>
              </a:rPr>
              <a:t>THIS IS A HEA FUNDED CPD PROJECT WITH EPI</a:t>
            </a:r>
            <a:r>
              <a:rPr lang="en-IE" sz="7750" b="1">
                <a:latin typeface="DengXian" panose="020B0503020204020204" pitchFamily="2" charset="-122"/>
                <a:ea typeface="DengXian" panose="020B0503020204020204" pitchFamily="2" charset="-122"/>
                <a:cs typeface="Calibri"/>
              </a:rPr>
              <a:t>•STEM: </a:t>
            </a:r>
            <a:endParaRPr lang="en-IE" sz="7750" b="1">
              <a:cs typeface="Calibri"/>
            </a:endParaRPr>
          </a:p>
          <a:p>
            <a:endParaRPr lang="en-IE" sz="1944" b="1"/>
          </a:p>
          <a:p>
            <a:endParaRPr lang="en-IE" sz="1944" b="1"/>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3"/>
          <a:stretch>
            <a:fillRect/>
          </a:stretch>
        </p:blipFill>
        <p:spPr>
          <a:xfrm>
            <a:off x="0" y="82370"/>
            <a:ext cx="2632055" cy="1304057"/>
          </a:xfrm>
          <a:prstGeom prst="rect">
            <a:avLst/>
          </a:prstGeom>
        </p:spPr>
      </p:pic>
      <p:pic>
        <p:nvPicPr>
          <p:cNvPr id="5" name="Picture 6" descr="A picture containing graphical user interface&#10;&#10;Description automatically generated">
            <a:extLst>
              <a:ext uri="{FF2B5EF4-FFF2-40B4-BE49-F238E27FC236}">
                <a16:creationId xmlns:a16="http://schemas.microsoft.com/office/drawing/2014/main" id="{A0A3F5AC-A3DD-6316-DFC4-D81C8C3C943D}"/>
              </a:ext>
            </a:extLst>
          </p:cNvPr>
          <p:cNvPicPr>
            <a:picLocks noChangeAspect="1"/>
          </p:cNvPicPr>
          <p:nvPr/>
        </p:nvPicPr>
        <p:blipFill rotWithShape="1">
          <a:blip r:embed="rId4"/>
          <a:srcRect t="34737" r="523" b="38421"/>
          <a:stretch/>
        </p:blipFill>
        <p:spPr>
          <a:xfrm>
            <a:off x="8476891" y="5853022"/>
            <a:ext cx="3720878" cy="1009507"/>
          </a:xfrm>
          <a:prstGeom prst="rect">
            <a:avLst/>
          </a:prstGeom>
        </p:spPr>
      </p:pic>
    </p:spTree>
    <p:extLst>
      <p:ext uri="{BB962C8B-B14F-4D97-AF65-F5344CB8AC3E}">
        <p14:creationId xmlns:p14="http://schemas.microsoft.com/office/powerpoint/2010/main" val="99528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35066" y="3878"/>
            <a:ext cx="10558731" cy="1339940"/>
          </a:xfrm>
        </p:spPr>
        <p:txBody>
          <a:bodyPr/>
          <a:lstStyle/>
          <a:p>
            <a:pPr algn="ctr" defTabSz="855859">
              <a:spcBef>
                <a:spcPts val="0"/>
              </a:spcBef>
            </a:pPr>
            <a:r>
              <a:rPr lang="en-US" b="1" dirty="0">
                <a:ea typeface="+mn-ea"/>
                <a:cs typeface="+mn-cs"/>
              </a:rPr>
              <a:t>2017 Q14 b) HL</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E8B03A2B-4F89-B08B-39A5-3CA0544273FD}"/>
              </a:ext>
            </a:extLst>
          </p:cNvPr>
          <p:cNvPicPr>
            <a:picLocks noChangeAspect="1"/>
          </p:cNvPicPr>
          <p:nvPr/>
        </p:nvPicPr>
        <p:blipFill rotWithShape="1">
          <a:blip r:embed="rId8">
            <a:extLst>
              <a:ext uri="{28A0092B-C50C-407E-A947-70E740481C1C}">
                <a14:useLocalDpi xmlns:a14="http://schemas.microsoft.com/office/drawing/2010/main" val="0"/>
              </a:ext>
            </a:extLst>
          </a:blip>
          <a:srcRect l="18074" t="61207" r="6547" b="13909"/>
          <a:stretch/>
        </p:blipFill>
        <p:spPr>
          <a:xfrm>
            <a:off x="185703" y="2190047"/>
            <a:ext cx="11820594" cy="2193861"/>
          </a:xfrm>
          <a:prstGeom prst="rect">
            <a:avLst/>
          </a:prstGeom>
        </p:spPr>
      </p:pic>
      <p:pic>
        <p:nvPicPr>
          <p:cNvPr id="3" name="Recorded Sound">
            <a:hlinkClick r:id="" action="ppaction://media"/>
            <a:extLst>
              <a:ext uri="{FF2B5EF4-FFF2-40B4-BE49-F238E27FC236}">
                <a16:creationId xmlns:a16="http://schemas.microsoft.com/office/drawing/2014/main" id="{6E7B8499-531B-697D-5B96-5E52D1D4ECE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42981" y="6019801"/>
            <a:ext cx="609600" cy="609600"/>
          </a:xfrm>
          <a:prstGeom prst="rect">
            <a:avLst/>
          </a:prstGeom>
        </p:spPr>
      </p:pic>
    </p:spTree>
    <p:extLst>
      <p:ext uri="{BB962C8B-B14F-4D97-AF65-F5344CB8AC3E}">
        <p14:creationId xmlns:p14="http://schemas.microsoft.com/office/powerpoint/2010/main" val="2219377684"/>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22486" y="3878"/>
            <a:ext cx="9046563" cy="1339940"/>
          </a:xfrm>
        </p:spPr>
        <p:txBody>
          <a:bodyPr>
            <a:normAutofit fontScale="90000"/>
          </a:bodyPr>
          <a:lstStyle/>
          <a:p>
            <a:pPr algn="ctr" defTabSz="855859">
              <a:spcBef>
                <a:spcPts val="0"/>
              </a:spcBef>
            </a:pPr>
            <a:r>
              <a:rPr lang="en-US" b="1" dirty="0">
                <a:ea typeface="+mn-ea"/>
                <a:cs typeface="+mn-cs"/>
              </a:rPr>
              <a:t>(</a:t>
            </a:r>
            <a:r>
              <a:rPr lang="en-US" b="1" dirty="0" err="1">
                <a:ea typeface="+mn-ea"/>
                <a:cs typeface="+mn-cs"/>
              </a:rPr>
              <a:t>i</a:t>
            </a:r>
            <a:r>
              <a:rPr lang="en-US" b="1" dirty="0">
                <a:ea typeface="+mn-ea"/>
                <a:cs typeface="+mn-cs"/>
              </a:rPr>
              <a:t>) High Risk People if Exposed to Measles </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graphicFrame>
        <p:nvGraphicFramePr>
          <p:cNvPr id="3" name="Table 4">
            <a:extLst>
              <a:ext uri="{FF2B5EF4-FFF2-40B4-BE49-F238E27FC236}">
                <a16:creationId xmlns:a16="http://schemas.microsoft.com/office/drawing/2014/main" id="{4D54A36E-51D7-4427-8D0A-FB0726CACE92}"/>
              </a:ext>
            </a:extLst>
          </p:cNvPr>
          <p:cNvGraphicFramePr>
            <a:graphicFrameLocks noGrp="1"/>
          </p:cNvGraphicFramePr>
          <p:nvPr>
            <p:extLst>
              <p:ext uri="{D42A27DB-BD31-4B8C-83A1-F6EECF244321}">
                <p14:modId xmlns:p14="http://schemas.microsoft.com/office/powerpoint/2010/main" val="253600011"/>
              </p:ext>
            </p:extLst>
          </p:nvPr>
        </p:nvGraphicFramePr>
        <p:xfrm>
          <a:off x="644577" y="1343817"/>
          <a:ext cx="10717967" cy="3026256"/>
        </p:xfrm>
        <a:graphic>
          <a:graphicData uri="http://schemas.openxmlformats.org/drawingml/2006/table">
            <a:tbl>
              <a:tblPr firstRow="1" bandRow="1">
                <a:tableStyleId>{93296810-A885-4BE3-A3E7-6D5BEEA58F35}</a:tableStyleId>
              </a:tblPr>
              <a:tblGrid>
                <a:gridCol w="10717967">
                  <a:extLst>
                    <a:ext uri="{9D8B030D-6E8A-4147-A177-3AD203B41FA5}">
                      <a16:colId xmlns:a16="http://schemas.microsoft.com/office/drawing/2014/main" val="1148366093"/>
                    </a:ext>
                  </a:extLst>
                </a:gridCol>
              </a:tblGrid>
              <a:tr h="756564">
                <a:tc>
                  <a:txBody>
                    <a:bodyPr/>
                    <a:lstStyle/>
                    <a:p>
                      <a:pPr algn="ctr"/>
                      <a:r>
                        <a:rPr lang="en-IE" sz="3600" dirty="0"/>
                        <a:t>Examples of Answers</a:t>
                      </a:r>
                    </a:p>
                  </a:txBody>
                  <a:tcPr/>
                </a:tc>
                <a:extLst>
                  <a:ext uri="{0D108BD9-81ED-4DB2-BD59-A6C34878D82A}">
                    <a16:rowId xmlns:a16="http://schemas.microsoft.com/office/drawing/2014/main" val="1936027687"/>
                  </a:ext>
                </a:extLst>
              </a:tr>
              <a:tr h="756564">
                <a:tc>
                  <a:txBody>
                    <a:bodyPr/>
                    <a:lstStyle/>
                    <a:p>
                      <a:r>
                        <a:rPr lang="en-IE" sz="3200" dirty="0"/>
                        <a:t>Weak immune systems.</a:t>
                      </a:r>
                    </a:p>
                  </a:txBody>
                  <a:tcPr/>
                </a:tc>
                <a:extLst>
                  <a:ext uri="{0D108BD9-81ED-4DB2-BD59-A6C34878D82A}">
                    <a16:rowId xmlns:a16="http://schemas.microsoft.com/office/drawing/2014/main" val="1300381668"/>
                  </a:ext>
                </a:extLst>
              </a:tr>
              <a:tr h="756564">
                <a:tc>
                  <a:txBody>
                    <a:bodyPr/>
                    <a:lstStyle/>
                    <a:p>
                      <a:r>
                        <a:rPr lang="en-IE" sz="3200" dirty="0"/>
                        <a:t>Unvaccinated.</a:t>
                      </a:r>
                    </a:p>
                  </a:txBody>
                  <a:tcPr/>
                </a:tc>
                <a:extLst>
                  <a:ext uri="{0D108BD9-81ED-4DB2-BD59-A6C34878D82A}">
                    <a16:rowId xmlns:a16="http://schemas.microsoft.com/office/drawing/2014/main" val="2808142567"/>
                  </a:ext>
                </a:extLst>
              </a:tr>
              <a:tr h="756564">
                <a:tc>
                  <a:txBody>
                    <a:bodyPr/>
                    <a:lstStyle/>
                    <a:p>
                      <a:r>
                        <a:rPr lang="en-IE" sz="3200" dirty="0"/>
                        <a:t>Babies.</a:t>
                      </a:r>
                    </a:p>
                  </a:txBody>
                  <a:tcPr/>
                </a:tc>
                <a:extLst>
                  <a:ext uri="{0D108BD9-81ED-4DB2-BD59-A6C34878D82A}">
                    <a16:rowId xmlns:a16="http://schemas.microsoft.com/office/drawing/2014/main" val="2407578748"/>
                  </a:ext>
                </a:extLst>
              </a:tr>
            </a:tbl>
          </a:graphicData>
        </a:graphic>
      </p:graphicFrame>
      <p:pic>
        <p:nvPicPr>
          <p:cNvPr id="5" name="Recorded Sound">
            <a:hlinkClick r:id="" action="ppaction://media"/>
            <a:extLst>
              <a:ext uri="{FF2B5EF4-FFF2-40B4-BE49-F238E27FC236}">
                <a16:creationId xmlns:a16="http://schemas.microsoft.com/office/drawing/2014/main" id="{DA41B0AB-F8F3-7BB8-2B8E-3E7260EFEE6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34426" y="6139552"/>
            <a:ext cx="609600" cy="609600"/>
          </a:xfrm>
          <a:prstGeom prst="rect">
            <a:avLst/>
          </a:prstGeom>
        </p:spPr>
      </p:pic>
    </p:spTree>
    <p:extLst>
      <p:ext uri="{BB962C8B-B14F-4D97-AF65-F5344CB8AC3E}">
        <p14:creationId xmlns:p14="http://schemas.microsoft.com/office/powerpoint/2010/main" val="3306568732"/>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35066" y="3878"/>
            <a:ext cx="10558731" cy="1339940"/>
          </a:xfrm>
        </p:spPr>
        <p:txBody>
          <a:bodyPr/>
          <a:lstStyle/>
          <a:p>
            <a:pPr algn="ctr" defTabSz="855859">
              <a:spcBef>
                <a:spcPts val="0"/>
              </a:spcBef>
            </a:pPr>
            <a:r>
              <a:rPr lang="en-US" b="1" dirty="0">
                <a:ea typeface="+mn-ea"/>
                <a:cs typeface="+mn-cs"/>
              </a:rPr>
              <a:t>(ii) Explain Vaccines</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graphicFrame>
        <p:nvGraphicFramePr>
          <p:cNvPr id="3" name="Table 4">
            <a:extLst>
              <a:ext uri="{FF2B5EF4-FFF2-40B4-BE49-F238E27FC236}">
                <a16:creationId xmlns:a16="http://schemas.microsoft.com/office/drawing/2014/main" id="{B0DFD85E-6718-6B48-0004-0246068AAD63}"/>
              </a:ext>
            </a:extLst>
          </p:cNvPr>
          <p:cNvGraphicFramePr>
            <a:graphicFrameLocks noGrp="1"/>
          </p:cNvGraphicFramePr>
          <p:nvPr>
            <p:extLst>
              <p:ext uri="{D42A27DB-BD31-4B8C-83A1-F6EECF244321}">
                <p14:modId xmlns:p14="http://schemas.microsoft.com/office/powerpoint/2010/main" val="2242429913"/>
              </p:ext>
            </p:extLst>
          </p:nvPr>
        </p:nvGraphicFramePr>
        <p:xfrm>
          <a:off x="644577" y="1343817"/>
          <a:ext cx="10717968" cy="3286404"/>
        </p:xfrm>
        <a:graphic>
          <a:graphicData uri="http://schemas.openxmlformats.org/drawingml/2006/table">
            <a:tbl>
              <a:tblPr firstRow="1" bandRow="1">
                <a:tableStyleId>{93296810-A885-4BE3-A3E7-6D5BEEA58F35}</a:tableStyleId>
              </a:tblPr>
              <a:tblGrid>
                <a:gridCol w="5358984">
                  <a:extLst>
                    <a:ext uri="{9D8B030D-6E8A-4147-A177-3AD203B41FA5}">
                      <a16:colId xmlns:a16="http://schemas.microsoft.com/office/drawing/2014/main" val="1148366093"/>
                    </a:ext>
                  </a:extLst>
                </a:gridCol>
                <a:gridCol w="5358984">
                  <a:extLst>
                    <a:ext uri="{9D8B030D-6E8A-4147-A177-3AD203B41FA5}">
                      <a16:colId xmlns:a16="http://schemas.microsoft.com/office/drawing/2014/main" val="2001972188"/>
                    </a:ext>
                  </a:extLst>
                </a:gridCol>
              </a:tblGrid>
              <a:tr h="756564">
                <a:tc>
                  <a:txBody>
                    <a:bodyPr/>
                    <a:lstStyle/>
                    <a:p>
                      <a:pPr algn="ctr"/>
                      <a:r>
                        <a:rPr lang="en-IE" sz="3600" dirty="0"/>
                        <a:t>Define Vaccines</a:t>
                      </a:r>
                    </a:p>
                  </a:txBody>
                  <a:tcPr/>
                </a:tc>
                <a:tc>
                  <a:txBody>
                    <a:bodyPr/>
                    <a:lstStyle/>
                    <a:p>
                      <a:pPr algn="ctr"/>
                      <a:r>
                        <a:rPr lang="en-IE" sz="3600" dirty="0"/>
                        <a:t>How it Provides Immunity</a:t>
                      </a:r>
                    </a:p>
                  </a:txBody>
                  <a:tcPr/>
                </a:tc>
                <a:extLst>
                  <a:ext uri="{0D108BD9-81ED-4DB2-BD59-A6C34878D82A}">
                    <a16:rowId xmlns:a16="http://schemas.microsoft.com/office/drawing/2014/main" val="1936027687"/>
                  </a:ext>
                </a:extLst>
              </a:tr>
              <a:tr h="756564">
                <a:tc>
                  <a:txBody>
                    <a:bodyPr/>
                    <a:lstStyle/>
                    <a:p>
                      <a:endParaRPr lang="en-IE" sz="3200" dirty="0"/>
                    </a:p>
                    <a:p>
                      <a:r>
                        <a:rPr lang="en-IE" sz="3200" dirty="0"/>
                        <a:t>A non-disease-causing dose of a pathogen (or antigen).</a:t>
                      </a:r>
                    </a:p>
                  </a:txBody>
                  <a:tcPr/>
                </a:tc>
                <a:tc>
                  <a:txBody>
                    <a:bodyPr/>
                    <a:lstStyle/>
                    <a:p>
                      <a:pPr marL="0" indent="0">
                        <a:buFont typeface="Arial" panose="020B0604020202020204" pitchFamily="34" charset="0"/>
                        <a:buNone/>
                      </a:pPr>
                      <a:endParaRPr lang="en-IE" sz="3200" dirty="0"/>
                    </a:p>
                    <a:p>
                      <a:pPr marL="0" indent="0">
                        <a:buFont typeface="Arial" panose="020B0604020202020204" pitchFamily="34" charset="0"/>
                        <a:buNone/>
                      </a:pPr>
                      <a:r>
                        <a:rPr lang="en-IE" sz="3200" dirty="0"/>
                        <a:t>The introduction of the antigen stimulates the bodies production of antibodies.</a:t>
                      </a:r>
                    </a:p>
                    <a:p>
                      <a:pPr marL="0" indent="0">
                        <a:buFont typeface="Arial" panose="020B0604020202020204" pitchFamily="34" charset="0"/>
                        <a:buNone/>
                      </a:pPr>
                      <a:endParaRPr lang="en-IE" sz="3200" dirty="0"/>
                    </a:p>
                  </a:txBody>
                  <a:tcPr/>
                </a:tc>
                <a:extLst>
                  <a:ext uri="{0D108BD9-81ED-4DB2-BD59-A6C34878D82A}">
                    <a16:rowId xmlns:a16="http://schemas.microsoft.com/office/drawing/2014/main" val="1300381668"/>
                  </a:ext>
                </a:extLst>
              </a:tr>
            </a:tbl>
          </a:graphicData>
        </a:graphic>
      </p:graphicFrame>
      <p:pic>
        <p:nvPicPr>
          <p:cNvPr id="5" name="Recorded Sound">
            <a:hlinkClick r:id="" action="ppaction://media"/>
            <a:extLst>
              <a:ext uri="{FF2B5EF4-FFF2-40B4-BE49-F238E27FC236}">
                <a16:creationId xmlns:a16="http://schemas.microsoft.com/office/drawing/2014/main" id="{0800583C-BDE6-2C2E-C90B-C6347054451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68523" y="6139552"/>
            <a:ext cx="609600" cy="609600"/>
          </a:xfrm>
          <a:prstGeom prst="rect">
            <a:avLst/>
          </a:prstGeom>
        </p:spPr>
      </p:pic>
    </p:spTree>
    <p:extLst>
      <p:ext uri="{BB962C8B-B14F-4D97-AF65-F5344CB8AC3E}">
        <p14:creationId xmlns:p14="http://schemas.microsoft.com/office/powerpoint/2010/main" val="2140181589"/>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1" y="3878"/>
            <a:ext cx="9045146" cy="1339940"/>
          </a:xfrm>
        </p:spPr>
        <p:txBody>
          <a:bodyPr>
            <a:normAutofit fontScale="90000"/>
          </a:bodyPr>
          <a:lstStyle/>
          <a:p>
            <a:pPr algn="ctr" defTabSz="855859">
              <a:spcBef>
                <a:spcPts val="0"/>
              </a:spcBef>
            </a:pPr>
            <a:r>
              <a:rPr lang="en-US" sz="4000" b="1" dirty="0">
                <a:ea typeface="+mn-ea"/>
                <a:cs typeface="+mn-cs"/>
              </a:rPr>
              <a:t>(iii) &amp; (iv) Types &amp; Role of T Lymphocyte Cells </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98796" y="5963053"/>
            <a:ext cx="3117011" cy="846229"/>
          </a:xfrm>
          <a:prstGeom prst="rect">
            <a:avLst/>
          </a:prstGeom>
        </p:spPr>
      </p:pic>
      <p:graphicFrame>
        <p:nvGraphicFramePr>
          <p:cNvPr id="3" name="Table 4">
            <a:extLst>
              <a:ext uri="{FF2B5EF4-FFF2-40B4-BE49-F238E27FC236}">
                <a16:creationId xmlns:a16="http://schemas.microsoft.com/office/drawing/2014/main" id="{3BB4AA9C-2488-4A03-A3B1-68515922B1B7}"/>
              </a:ext>
            </a:extLst>
          </p:cNvPr>
          <p:cNvGraphicFramePr>
            <a:graphicFrameLocks noGrp="1"/>
          </p:cNvGraphicFramePr>
          <p:nvPr>
            <p:extLst>
              <p:ext uri="{D42A27DB-BD31-4B8C-83A1-F6EECF244321}">
                <p14:modId xmlns:p14="http://schemas.microsoft.com/office/powerpoint/2010/main" val="2823537760"/>
              </p:ext>
            </p:extLst>
          </p:nvPr>
        </p:nvGraphicFramePr>
        <p:xfrm>
          <a:off x="194872" y="1343817"/>
          <a:ext cx="11974642" cy="4032096"/>
        </p:xfrm>
        <a:graphic>
          <a:graphicData uri="http://schemas.openxmlformats.org/drawingml/2006/table">
            <a:tbl>
              <a:tblPr firstRow="1" bandRow="1">
                <a:tableStyleId>{93296810-A885-4BE3-A3E7-6D5BEEA58F35}</a:tableStyleId>
              </a:tblPr>
              <a:tblGrid>
                <a:gridCol w="5987321">
                  <a:extLst>
                    <a:ext uri="{9D8B030D-6E8A-4147-A177-3AD203B41FA5}">
                      <a16:colId xmlns:a16="http://schemas.microsoft.com/office/drawing/2014/main" val="1148366093"/>
                    </a:ext>
                  </a:extLst>
                </a:gridCol>
                <a:gridCol w="5987321">
                  <a:extLst>
                    <a:ext uri="{9D8B030D-6E8A-4147-A177-3AD203B41FA5}">
                      <a16:colId xmlns:a16="http://schemas.microsoft.com/office/drawing/2014/main" val="2001972188"/>
                    </a:ext>
                  </a:extLst>
                </a:gridCol>
              </a:tblGrid>
              <a:tr h="756564">
                <a:tc>
                  <a:txBody>
                    <a:bodyPr/>
                    <a:lstStyle/>
                    <a:p>
                      <a:pPr algn="ctr"/>
                      <a:r>
                        <a:rPr lang="en-IE" sz="3600" dirty="0"/>
                        <a:t>Type of T Lymphocyte Cell</a:t>
                      </a:r>
                    </a:p>
                  </a:txBody>
                  <a:tcPr/>
                </a:tc>
                <a:tc>
                  <a:txBody>
                    <a:bodyPr/>
                    <a:lstStyle/>
                    <a:p>
                      <a:pPr algn="ctr"/>
                      <a:r>
                        <a:rPr lang="en-IE" sz="3600" dirty="0"/>
                        <a:t>Role</a:t>
                      </a:r>
                    </a:p>
                  </a:txBody>
                  <a:tcPr/>
                </a:tc>
                <a:extLst>
                  <a:ext uri="{0D108BD9-81ED-4DB2-BD59-A6C34878D82A}">
                    <a16:rowId xmlns:a16="http://schemas.microsoft.com/office/drawing/2014/main" val="1936027687"/>
                  </a:ext>
                </a:extLst>
              </a:tr>
              <a:tr h="756564">
                <a:tc>
                  <a:txBody>
                    <a:bodyPr/>
                    <a:lstStyle/>
                    <a:p>
                      <a:pPr algn="ctr"/>
                      <a:r>
                        <a:rPr lang="en-IE" sz="2400" b="1" dirty="0"/>
                        <a:t>Helper</a:t>
                      </a:r>
                    </a:p>
                  </a:txBody>
                  <a:tcPr/>
                </a:tc>
                <a:tc>
                  <a:txBody>
                    <a:bodyPr/>
                    <a:lstStyle/>
                    <a:p>
                      <a:pPr marL="0" indent="0">
                        <a:buFont typeface="Arial" panose="020B0604020202020204" pitchFamily="34" charset="0"/>
                        <a:buNone/>
                      </a:pPr>
                      <a:r>
                        <a:rPr lang="en-IE" sz="2000" dirty="0"/>
                        <a:t>Recognise antigens or activate killer cells or secrete interferon or stimulate B- cells or stimulate antibody production.</a:t>
                      </a:r>
                    </a:p>
                  </a:txBody>
                  <a:tcPr/>
                </a:tc>
                <a:extLst>
                  <a:ext uri="{0D108BD9-81ED-4DB2-BD59-A6C34878D82A}">
                    <a16:rowId xmlns:a16="http://schemas.microsoft.com/office/drawing/2014/main" val="1300381668"/>
                  </a:ext>
                </a:extLst>
              </a:tr>
              <a:tr h="756564">
                <a:tc>
                  <a:txBody>
                    <a:bodyPr/>
                    <a:lstStyle/>
                    <a:p>
                      <a:pPr algn="ctr"/>
                      <a:r>
                        <a:rPr lang="en-IE" sz="2400" b="1" dirty="0"/>
                        <a:t>Killer</a:t>
                      </a:r>
                    </a:p>
                  </a:txBody>
                  <a:tcPr/>
                </a:tc>
                <a:tc>
                  <a:txBody>
                    <a:bodyPr/>
                    <a:lstStyle/>
                    <a:p>
                      <a:pPr marL="0" indent="0">
                        <a:buFont typeface="Arial" panose="020B0604020202020204" pitchFamily="34" charset="0"/>
                        <a:buNone/>
                      </a:pPr>
                      <a:r>
                        <a:rPr lang="en-IE" sz="2000" dirty="0"/>
                        <a:t>Recognise (or attack or burst) infected cells (or cancer or antigen) or secrete perforin.</a:t>
                      </a:r>
                    </a:p>
                  </a:txBody>
                  <a:tcPr/>
                </a:tc>
                <a:extLst>
                  <a:ext uri="{0D108BD9-81ED-4DB2-BD59-A6C34878D82A}">
                    <a16:rowId xmlns:a16="http://schemas.microsoft.com/office/drawing/2014/main" val="1984066056"/>
                  </a:ext>
                </a:extLst>
              </a:tr>
              <a:tr h="756564">
                <a:tc>
                  <a:txBody>
                    <a:bodyPr/>
                    <a:lstStyle/>
                    <a:p>
                      <a:pPr algn="ctr"/>
                      <a:r>
                        <a:rPr lang="en-IE" sz="2400" b="1" dirty="0"/>
                        <a:t>Suppressor</a:t>
                      </a:r>
                    </a:p>
                  </a:txBody>
                  <a:tcPr/>
                </a:tc>
                <a:tc>
                  <a:txBody>
                    <a:bodyPr/>
                    <a:lstStyle/>
                    <a:p>
                      <a:pPr marL="0" indent="0">
                        <a:buFont typeface="Arial" panose="020B0604020202020204" pitchFamily="34" charset="0"/>
                        <a:buNone/>
                      </a:pPr>
                      <a:r>
                        <a:rPr lang="en-IE" sz="2000" dirty="0"/>
                        <a:t>s Stop immune response or inhibit B (or T) cell (production).</a:t>
                      </a:r>
                    </a:p>
                  </a:txBody>
                  <a:tcPr/>
                </a:tc>
                <a:extLst>
                  <a:ext uri="{0D108BD9-81ED-4DB2-BD59-A6C34878D82A}">
                    <a16:rowId xmlns:a16="http://schemas.microsoft.com/office/drawing/2014/main" val="4118558142"/>
                  </a:ext>
                </a:extLst>
              </a:tr>
              <a:tr h="756564">
                <a:tc>
                  <a:txBody>
                    <a:bodyPr/>
                    <a:lstStyle/>
                    <a:p>
                      <a:pPr algn="ctr"/>
                      <a:r>
                        <a:rPr lang="en-IE" sz="2400" b="1" dirty="0"/>
                        <a:t>Memory</a:t>
                      </a:r>
                    </a:p>
                  </a:txBody>
                  <a:tcPr/>
                </a:tc>
                <a:tc>
                  <a:txBody>
                    <a:bodyPr/>
                    <a:lstStyle/>
                    <a:p>
                      <a:pPr marL="0" indent="0">
                        <a:buFont typeface="Arial" panose="020B0604020202020204" pitchFamily="34" charset="0"/>
                        <a:buNone/>
                      </a:pPr>
                      <a:r>
                        <a:rPr lang="en-IE" sz="2000" dirty="0"/>
                        <a:t>Remember antigens or long-term protection.</a:t>
                      </a:r>
                    </a:p>
                  </a:txBody>
                  <a:tcPr/>
                </a:tc>
                <a:extLst>
                  <a:ext uri="{0D108BD9-81ED-4DB2-BD59-A6C34878D82A}">
                    <a16:rowId xmlns:a16="http://schemas.microsoft.com/office/drawing/2014/main" val="334719314"/>
                  </a:ext>
                </a:extLst>
              </a:tr>
            </a:tbl>
          </a:graphicData>
        </a:graphic>
      </p:graphicFrame>
      <p:pic>
        <p:nvPicPr>
          <p:cNvPr id="5" name="Recorded Sound">
            <a:hlinkClick r:id="" action="ppaction://media"/>
            <a:extLst>
              <a:ext uri="{FF2B5EF4-FFF2-40B4-BE49-F238E27FC236}">
                <a16:creationId xmlns:a16="http://schemas.microsoft.com/office/drawing/2014/main" id="{947ABE86-1B77-4E93-72BC-CF90BEEF11C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89335" y="6053808"/>
            <a:ext cx="609600" cy="609600"/>
          </a:xfrm>
          <a:prstGeom prst="rect">
            <a:avLst/>
          </a:prstGeom>
        </p:spPr>
      </p:pic>
    </p:spTree>
    <p:extLst>
      <p:ext uri="{BB962C8B-B14F-4D97-AF65-F5344CB8AC3E}">
        <p14:creationId xmlns:p14="http://schemas.microsoft.com/office/powerpoint/2010/main" val="3379551649"/>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16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5" y="0"/>
            <a:ext cx="12344905" cy="6858000"/>
          </a:xfrm>
          <a:prstGeom prst="rect">
            <a:avLst/>
          </a:prstGeom>
        </p:spPr>
      </p:pic>
      <p:sp>
        <p:nvSpPr>
          <p:cNvPr id="2" name="Title 1"/>
          <p:cNvSpPr>
            <a:spLocks noGrp="1"/>
          </p:cNvSpPr>
          <p:nvPr>
            <p:ph type="title"/>
          </p:nvPr>
        </p:nvSpPr>
        <p:spPr>
          <a:xfrm>
            <a:off x="838200" y="85957"/>
            <a:ext cx="10515600" cy="1325563"/>
          </a:xfrm>
        </p:spPr>
        <p:txBody>
          <a:bodyPr/>
          <a:lstStyle/>
          <a:p>
            <a:pPr algn="ctr" defTabSz="770484">
              <a:spcBef>
                <a:spcPts val="0"/>
              </a:spcBef>
            </a:pPr>
            <a:r>
              <a:rPr lang="en-US" b="1">
                <a:solidFill>
                  <a:prstClr val="black"/>
                </a:solidFill>
                <a:ea typeface="+mn-ea"/>
                <a:cs typeface="+mn-cs"/>
              </a:rPr>
              <a:t>Overview of Topics</a:t>
            </a:r>
            <a:br>
              <a:rPr lang="en-US" sz="1944">
                <a:solidFill>
                  <a:prstClr val="black"/>
                </a:solidFill>
                <a:ea typeface="+mn-ea"/>
                <a:cs typeface="+mn-cs"/>
              </a:rPr>
            </a:br>
            <a:endParaRPr lang="en-IE" sz="1944"/>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9736369" y="5903723"/>
            <a:ext cx="2632055" cy="960364"/>
          </a:xfrm>
          <a:prstGeom prst="rect">
            <a:avLst/>
          </a:prstGeom>
        </p:spPr>
      </p:pic>
      <p:graphicFrame>
        <p:nvGraphicFramePr>
          <p:cNvPr id="7" name="Content Placeholder 2">
            <a:extLst>
              <a:ext uri="{FF2B5EF4-FFF2-40B4-BE49-F238E27FC236}">
                <a16:creationId xmlns:a16="http://schemas.microsoft.com/office/drawing/2014/main" id="{D5D9EF64-1A73-129A-2DEF-713144B26648}"/>
              </a:ext>
            </a:extLst>
          </p:cNvPr>
          <p:cNvGraphicFramePr>
            <a:graphicFrameLocks/>
          </p:cNvGraphicFramePr>
          <p:nvPr>
            <p:extLst>
              <p:ext uri="{D42A27DB-BD31-4B8C-83A1-F6EECF244321}">
                <p14:modId xmlns:p14="http://schemas.microsoft.com/office/powerpoint/2010/main" val="1916242507"/>
              </p:ext>
            </p:extLst>
          </p:nvPr>
        </p:nvGraphicFramePr>
        <p:xfrm>
          <a:off x="838200" y="1072625"/>
          <a:ext cx="9894757" cy="45126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7" name="Picture 27">
            <a:extLst>
              <a:ext uri="{FF2B5EF4-FFF2-40B4-BE49-F238E27FC236}">
                <a16:creationId xmlns:a16="http://schemas.microsoft.com/office/drawing/2014/main" id="{2E6B642C-D3CE-B2B8-9E90-598BCEA057ED}"/>
              </a:ext>
            </a:extLst>
          </p:cNvPr>
          <p:cNvPicPr>
            <a:picLocks noChangeAspect="1"/>
          </p:cNvPicPr>
          <p:nvPr/>
        </p:nvPicPr>
        <p:blipFill>
          <a:blip r:embed="rId11"/>
          <a:stretch>
            <a:fillRect/>
          </a:stretch>
        </p:blipFill>
        <p:spPr>
          <a:xfrm>
            <a:off x="4983193" y="6017942"/>
            <a:ext cx="3117011" cy="846229"/>
          </a:xfrm>
          <a:prstGeom prst="rect">
            <a:avLst/>
          </a:prstGeom>
        </p:spPr>
      </p:pic>
      <p:pic>
        <p:nvPicPr>
          <p:cNvPr id="3" name="Recorded Sound">
            <a:hlinkClick r:id="" action="ppaction://media"/>
            <a:extLst>
              <a:ext uri="{FF2B5EF4-FFF2-40B4-BE49-F238E27FC236}">
                <a16:creationId xmlns:a16="http://schemas.microsoft.com/office/drawing/2014/main" id="{7F07CA06-57EC-3DE4-0081-8E197D513379}"/>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849194" y="6171176"/>
            <a:ext cx="609600" cy="609600"/>
          </a:xfrm>
          <a:prstGeom prst="rect">
            <a:avLst/>
          </a:prstGeom>
        </p:spPr>
      </p:pic>
    </p:spTree>
    <p:extLst>
      <p:ext uri="{BB962C8B-B14F-4D97-AF65-F5344CB8AC3E}">
        <p14:creationId xmlns:p14="http://schemas.microsoft.com/office/powerpoint/2010/main" val="3835910974"/>
      </p:ext>
    </p:extLst>
  </p:cSld>
  <p:clrMapOvr>
    <a:masterClrMapping/>
  </p:clrMapOvr>
  <mc:AlternateContent xmlns:mc="http://schemas.openxmlformats.org/markup-compatibility/2006" xmlns:p14="http://schemas.microsoft.com/office/powerpoint/2010/main">
    <mc:Choice Requires="p14">
      <p:transition spd="slow" p14:dur="2000" advTm="10691"/>
    </mc:Choice>
    <mc:Fallback xmlns="">
      <p:transition spd="slow" advTm="10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35066" y="3878"/>
            <a:ext cx="10558731" cy="1339940"/>
          </a:xfrm>
        </p:spPr>
        <p:txBody>
          <a:bodyPr/>
          <a:lstStyle/>
          <a:p>
            <a:pPr algn="ctr" defTabSz="855859">
              <a:spcBef>
                <a:spcPts val="0"/>
              </a:spcBef>
            </a:pPr>
            <a:r>
              <a:rPr lang="en-US" b="1" dirty="0">
                <a:ea typeface="+mn-ea"/>
                <a:cs typeface="+mn-cs"/>
              </a:rPr>
              <a:t>2021 Q5 OL</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EC756065-0C3A-99B9-1250-14692BF46B6D}"/>
              </a:ext>
            </a:extLst>
          </p:cNvPr>
          <p:cNvPicPr>
            <a:picLocks noChangeAspect="1"/>
          </p:cNvPicPr>
          <p:nvPr/>
        </p:nvPicPr>
        <p:blipFill rotWithShape="1">
          <a:blip r:embed="rId8">
            <a:extLst>
              <a:ext uri="{28A0092B-C50C-407E-A947-70E740481C1C}">
                <a14:useLocalDpi xmlns:a14="http://schemas.microsoft.com/office/drawing/2010/main" val="0"/>
              </a:ext>
            </a:extLst>
          </a:blip>
          <a:srcRect l="69590" t="37374" r="10368" b="17735"/>
          <a:stretch/>
        </p:blipFill>
        <p:spPr>
          <a:xfrm>
            <a:off x="292569" y="1002667"/>
            <a:ext cx="6523832" cy="4802819"/>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228A1EE0-050E-23BB-C7C2-F5E22CF8B043}"/>
              </a:ext>
            </a:extLst>
          </p:cNvPr>
          <p:cNvPicPr>
            <a:picLocks noChangeAspect="1"/>
          </p:cNvPicPr>
          <p:nvPr/>
        </p:nvPicPr>
        <p:blipFill rotWithShape="1">
          <a:blip r:embed="rId9">
            <a:extLst>
              <a:ext uri="{28A0092B-C50C-407E-A947-70E740481C1C}">
                <a14:useLocalDpi xmlns:a14="http://schemas.microsoft.com/office/drawing/2010/main" val="0"/>
              </a:ext>
            </a:extLst>
          </a:blip>
          <a:srcRect l="74016" t="50000" r="13320" b="21102"/>
          <a:stretch/>
        </p:blipFill>
        <p:spPr>
          <a:xfrm>
            <a:off x="7065533" y="1616290"/>
            <a:ext cx="4833898" cy="3625420"/>
          </a:xfrm>
          <a:prstGeom prst="rect">
            <a:avLst/>
          </a:prstGeom>
        </p:spPr>
      </p:pic>
      <p:pic>
        <p:nvPicPr>
          <p:cNvPr id="3" name="Recorded Sound">
            <a:hlinkClick r:id="" action="ppaction://media"/>
            <a:extLst>
              <a:ext uri="{FF2B5EF4-FFF2-40B4-BE49-F238E27FC236}">
                <a16:creationId xmlns:a16="http://schemas.microsoft.com/office/drawing/2014/main" id="{84018C2A-1A52-1E9A-6A0E-B3E71D4619B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68523" y="6019801"/>
            <a:ext cx="609600" cy="609600"/>
          </a:xfrm>
          <a:prstGeom prst="rect">
            <a:avLst/>
          </a:prstGeom>
        </p:spPr>
      </p:pic>
    </p:spTree>
    <p:extLst>
      <p:ext uri="{BB962C8B-B14F-4D97-AF65-F5344CB8AC3E}">
        <p14:creationId xmlns:p14="http://schemas.microsoft.com/office/powerpoint/2010/main" val="581277216"/>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22486" y="3878"/>
            <a:ext cx="9238333" cy="1339940"/>
          </a:xfrm>
        </p:spPr>
        <p:txBody>
          <a:bodyPr>
            <a:normAutofit fontScale="90000"/>
          </a:bodyPr>
          <a:lstStyle/>
          <a:p>
            <a:pPr algn="ctr" defTabSz="855859">
              <a:spcBef>
                <a:spcPts val="0"/>
              </a:spcBef>
            </a:pPr>
            <a:r>
              <a:rPr lang="en-US" b="1" dirty="0">
                <a:ea typeface="+mn-ea"/>
                <a:cs typeface="+mn-cs"/>
              </a:rPr>
              <a:t>(a) Why are Viruses Not Considered Living?</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graphicFrame>
        <p:nvGraphicFramePr>
          <p:cNvPr id="3" name="Table 4">
            <a:extLst>
              <a:ext uri="{FF2B5EF4-FFF2-40B4-BE49-F238E27FC236}">
                <a16:creationId xmlns:a16="http://schemas.microsoft.com/office/drawing/2014/main" id="{6F045198-52D0-EC38-8B7E-E4A672BD81B1}"/>
              </a:ext>
            </a:extLst>
          </p:cNvPr>
          <p:cNvGraphicFramePr>
            <a:graphicFrameLocks noGrp="1"/>
          </p:cNvGraphicFramePr>
          <p:nvPr>
            <p:extLst>
              <p:ext uri="{D42A27DB-BD31-4B8C-83A1-F6EECF244321}">
                <p14:modId xmlns:p14="http://schemas.microsoft.com/office/powerpoint/2010/main" val="2886412146"/>
              </p:ext>
            </p:extLst>
          </p:nvPr>
        </p:nvGraphicFramePr>
        <p:xfrm>
          <a:off x="644577" y="1343817"/>
          <a:ext cx="10717967" cy="4128972"/>
        </p:xfrm>
        <a:graphic>
          <a:graphicData uri="http://schemas.openxmlformats.org/drawingml/2006/table">
            <a:tbl>
              <a:tblPr firstRow="1" bandRow="1">
                <a:tableStyleId>{93296810-A885-4BE3-A3E7-6D5BEEA58F35}</a:tableStyleId>
              </a:tblPr>
              <a:tblGrid>
                <a:gridCol w="10717967">
                  <a:extLst>
                    <a:ext uri="{9D8B030D-6E8A-4147-A177-3AD203B41FA5}">
                      <a16:colId xmlns:a16="http://schemas.microsoft.com/office/drawing/2014/main" val="1148366093"/>
                    </a:ext>
                  </a:extLst>
                </a:gridCol>
              </a:tblGrid>
              <a:tr h="756564">
                <a:tc>
                  <a:txBody>
                    <a:bodyPr/>
                    <a:lstStyle/>
                    <a:p>
                      <a:pPr algn="ctr"/>
                      <a:r>
                        <a:rPr lang="en-IE" sz="3600" dirty="0"/>
                        <a:t>Examples of Answers</a:t>
                      </a:r>
                    </a:p>
                  </a:txBody>
                  <a:tcPr/>
                </a:tc>
                <a:extLst>
                  <a:ext uri="{0D108BD9-81ED-4DB2-BD59-A6C34878D82A}">
                    <a16:rowId xmlns:a16="http://schemas.microsoft.com/office/drawing/2014/main" val="1936027687"/>
                  </a:ext>
                </a:extLst>
              </a:tr>
              <a:tr h="756564">
                <a:tc>
                  <a:txBody>
                    <a:bodyPr/>
                    <a:lstStyle/>
                    <a:p>
                      <a:r>
                        <a:rPr lang="en-IE" sz="2200" dirty="0"/>
                        <a:t>Cannot reproduce independently</a:t>
                      </a:r>
                    </a:p>
                    <a:p>
                      <a:pPr marL="342900" indent="-342900">
                        <a:buFont typeface="Arial" panose="020B0604020202020204" pitchFamily="34" charset="0"/>
                        <a:buChar char="•"/>
                      </a:pPr>
                      <a:r>
                        <a:rPr lang="en-IE" sz="2200" dirty="0"/>
                        <a:t>Obligate parasites</a:t>
                      </a:r>
                    </a:p>
                    <a:p>
                      <a:pPr marL="342900" indent="-342900">
                        <a:buFont typeface="Arial" panose="020B0604020202020204" pitchFamily="34" charset="0"/>
                        <a:buChar char="•"/>
                      </a:pPr>
                      <a:r>
                        <a:rPr lang="en-IE" sz="2200" dirty="0"/>
                        <a:t>Need host to replicate</a:t>
                      </a:r>
                    </a:p>
                  </a:txBody>
                  <a:tcPr/>
                </a:tc>
                <a:extLst>
                  <a:ext uri="{0D108BD9-81ED-4DB2-BD59-A6C34878D82A}">
                    <a16:rowId xmlns:a16="http://schemas.microsoft.com/office/drawing/2014/main" val="1300381668"/>
                  </a:ext>
                </a:extLst>
              </a:tr>
              <a:tr h="756564">
                <a:tc>
                  <a:txBody>
                    <a:bodyPr/>
                    <a:lstStyle/>
                    <a:p>
                      <a:r>
                        <a:rPr lang="en-IE" sz="2200" dirty="0"/>
                        <a:t>Non cellular</a:t>
                      </a:r>
                    </a:p>
                    <a:p>
                      <a:pPr marL="342900" indent="-342900">
                        <a:buFont typeface="Arial" panose="020B0604020202020204" pitchFamily="34" charset="0"/>
                        <a:buChar char="•"/>
                      </a:pPr>
                      <a:r>
                        <a:rPr lang="en-IE" sz="2200" dirty="0"/>
                        <a:t>No cell organelles</a:t>
                      </a:r>
                    </a:p>
                  </a:txBody>
                  <a:tcPr/>
                </a:tc>
                <a:extLst>
                  <a:ext uri="{0D108BD9-81ED-4DB2-BD59-A6C34878D82A}">
                    <a16:rowId xmlns:a16="http://schemas.microsoft.com/office/drawing/2014/main" val="2808142567"/>
                  </a:ext>
                </a:extLst>
              </a:tr>
              <a:tr h="756564">
                <a:tc>
                  <a:txBody>
                    <a:bodyPr/>
                    <a:lstStyle/>
                    <a:p>
                      <a:r>
                        <a:rPr lang="en-IE" sz="2200" dirty="0"/>
                        <a:t>No metabolism</a:t>
                      </a:r>
                    </a:p>
                  </a:txBody>
                  <a:tcPr/>
                </a:tc>
                <a:extLst>
                  <a:ext uri="{0D108BD9-81ED-4DB2-BD59-A6C34878D82A}">
                    <a16:rowId xmlns:a16="http://schemas.microsoft.com/office/drawing/2014/main" val="3767012821"/>
                  </a:ext>
                </a:extLst>
              </a:tr>
              <a:tr h="756564">
                <a:tc>
                  <a:txBody>
                    <a:bodyPr/>
                    <a:lstStyle/>
                    <a:p>
                      <a:r>
                        <a:rPr lang="en-IE" sz="2200" dirty="0"/>
                        <a:t>Only 1 type of nucleic acid</a:t>
                      </a:r>
                    </a:p>
                  </a:txBody>
                  <a:tcPr/>
                </a:tc>
                <a:extLst>
                  <a:ext uri="{0D108BD9-81ED-4DB2-BD59-A6C34878D82A}">
                    <a16:rowId xmlns:a16="http://schemas.microsoft.com/office/drawing/2014/main" val="3897073986"/>
                  </a:ext>
                </a:extLst>
              </a:tr>
            </a:tbl>
          </a:graphicData>
        </a:graphic>
      </p:graphicFrame>
      <p:pic>
        <p:nvPicPr>
          <p:cNvPr id="5" name="Recorded Sound">
            <a:hlinkClick r:id="" action="ppaction://media"/>
            <a:extLst>
              <a:ext uri="{FF2B5EF4-FFF2-40B4-BE49-F238E27FC236}">
                <a16:creationId xmlns:a16="http://schemas.microsoft.com/office/drawing/2014/main" id="{A44D60AE-0804-7088-1B60-CB38818CB6A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638804" y="6042493"/>
            <a:ext cx="609600" cy="609600"/>
          </a:xfrm>
          <a:prstGeom prst="rect">
            <a:avLst/>
          </a:prstGeom>
        </p:spPr>
      </p:pic>
    </p:spTree>
    <p:extLst>
      <p:ext uri="{BB962C8B-B14F-4D97-AF65-F5344CB8AC3E}">
        <p14:creationId xmlns:p14="http://schemas.microsoft.com/office/powerpoint/2010/main" val="874539112"/>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35066" y="3878"/>
            <a:ext cx="10558731" cy="1339940"/>
          </a:xfrm>
        </p:spPr>
        <p:txBody>
          <a:bodyPr/>
          <a:lstStyle/>
          <a:p>
            <a:pPr algn="ctr" defTabSz="855859">
              <a:spcBef>
                <a:spcPts val="0"/>
              </a:spcBef>
            </a:pPr>
            <a:r>
              <a:rPr lang="en-US" b="1" dirty="0">
                <a:ea typeface="+mn-ea"/>
                <a:cs typeface="+mn-cs"/>
              </a:rPr>
              <a:t>(b) Label the Diagram</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graphicFrame>
        <p:nvGraphicFramePr>
          <p:cNvPr id="3" name="Table 4">
            <a:extLst>
              <a:ext uri="{FF2B5EF4-FFF2-40B4-BE49-F238E27FC236}">
                <a16:creationId xmlns:a16="http://schemas.microsoft.com/office/drawing/2014/main" id="{3F1F0248-A3C0-CCDF-C791-7EDEAD809B7C}"/>
              </a:ext>
            </a:extLst>
          </p:cNvPr>
          <p:cNvGraphicFramePr>
            <a:graphicFrameLocks noGrp="1"/>
          </p:cNvGraphicFramePr>
          <p:nvPr>
            <p:extLst>
              <p:ext uri="{D42A27DB-BD31-4B8C-83A1-F6EECF244321}">
                <p14:modId xmlns:p14="http://schemas.microsoft.com/office/powerpoint/2010/main" val="2447921960"/>
              </p:ext>
            </p:extLst>
          </p:nvPr>
        </p:nvGraphicFramePr>
        <p:xfrm>
          <a:off x="36863" y="877439"/>
          <a:ext cx="7777396" cy="1551016"/>
        </p:xfrm>
        <a:graphic>
          <a:graphicData uri="http://schemas.openxmlformats.org/drawingml/2006/table">
            <a:tbl>
              <a:tblPr firstRow="1" bandRow="1">
                <a:tableStyleId>{93296810-A885-4BE3-A3E7-6D5BEEA58F35}</a:tableStyleId>
              </a:tblPr>
              <a:tblGrid>
                <a:gridCol w="3888698">
                  <a:extLst>
                    <a:ext uri="{9D8B030D-6E8A-4147-A177-3AD203B41FA5}">
                      <a16:colId xmlns:a16="http://schemas.microsoft.com/office/drawing/2014/main" val="1148366093"/>
                    </a:ext>
                  </a:extLst>
                </a:gridCol>
                <a:gridCol w="3888698">
                  <a:extLst>
                    <a:ext uri="{9D8B030D-6E8A-4147-A177-3AD203B41FA5}">
                      <a16:colId xmlns:a16="http://schemas.microsoft.com/office/drawing/2014/main" val="2001972188"/>
                    </a:ext>
                  </a:extLst>
                </a:gridCol>
              </a:tblGrid>
              <a:tr h="516428">
                <a:tc>
                  <a:txBody>
                    <a:bodyPr/>
                    <a:lstStyle/>
                    <a:p>
                      <a:pPr algn="ctr"/>
                      <a:r>
                        <a:rPr lang="en-IE" sz="2800" dirty="0"/>
                        <a:t>Label</a:t>
                      </a:r>
                    </a:p>
                  </a:txBody>
                  <a:tcPr/>
                </a:tc>
                <a:tc>
                  <a:txBody>
                    <a:bodyPr/>
                    <a:lstStyle/>
                    <a:p>
                      <a:pPr algn="ctr"/>
                      <a:r>
                        <a:rPr lang="en-IE" sz="2800" dirty="0"/>
                        <a:t>Part of Virus</a:t>
                      </a:r>
                    </a:p>
                  </a:txBody>
                  <a:tcPr/>
                </a:tc>
                <a:extLst>
                  <a:ext uri="{0D108BD9-81ED-4DB2-BD59-A6C34878D82A}">
                    <a16:rowId xmlns:a16="http://schemas.microsoft.com/office/drawing/2014/main" val="1936027687"/>
                  </a:ext>
                </a:extLst>
              </a:tr>
              <a:tr h="516428">
                <a:tc>
                  <a:txBody>
                    <a:bodyPr/>
                    <a:lstStyle/>
                    <a:p>
                      <a:pPr algn="ctr"/>
                      <a:r>
                        <a:rPr lang="en-IE" sz="2400" b="1" dirty="0"/>
                        <a:t>A</a:t>
                      </a:r>
                    </a:p>
                  </a:txBody>
                  <a:tcPr/>
                </a:tc>
                <a:tc>
                  <a:txBody>
                    <a:bodyPr/>
                    <a:lstStyle/>
                    <a:p>
                      <a:pPr marL="0" indent="0" algn="ctr">
                        <a:buFont typeface="Arial" panose="020B0604020202020204" pitchFamily="34" charset="0"/>
                        <a:buNone/>
                      </a:pPr>
                      <a:r>
                        <a:rPr lang="en-IE" sz="2000" dirty="0"/>
                        <a:t>Protein/ Capsid</a:t>
                      </a:r>
                    </a:p>
                  </a:txBody>
                  <a:tcPr/>
                </a:tc>
                <a:extLst>
                  <a:ext uri="{0D108BD9-81ED-4DB2-BD59-A6C34878D82A}">
                    <a16:rowId xmlns:a16="http://schemas.microsoft.com/office/drawing/2014/main" val="1300381668"/>
                  </a:ext>
                </a:extLst>
              </a:tr>
              <a:tr h="516428">
                <a:tc>
                  <a:txBody>
                    <a:bodyPr/>
                    <a:lstStyle/>
                    <a:p>
                      <a:pPr algn="ctr"/>
                      <a:r>
                        <a:rPr lang="en-IE" sz="2400" b="1" dirty="0"/>
                        <a:t>B</a:t>
                      </a:r>
                    </a:p>
                  </a:txBody>
                  <a:tcPr/>
                </a:tc>
                <a:tc>
                  <a:txBody>
                    <a:bodyPr/>
                    <a:lstStyle/>
                    <a:p>
                      <a:pPr marL="0" indent="0" algn="ctr">
                        <a:buFont typeface="Arial" panose="020B0604020202020204" pitchFamily="34" charset="0"/>
                        <a:buNone/>
                      </a:pPr>
                      <a:r>
                        <a:rPr lang="en-IE" sz="2000" dirty="0"/>
                        <a:t>DNA/ RNA/ Nucleic Acid</a:t>
                      </a:r>
                    </a:p>
                  </a:txBody>
                  <a:tcPr/>
                </a:tc>
                <a:extLst>
                  <a:ext uri="{0D108BD9-81ED-4DB2-BD59-A6C34878D82A}">
                    <a16:rowId xmlns:a16="http://schemas.microsoft.com/office/drawing/2014/main" val="1984066056"/>
                  </a:ext>
                </a:extLst>
              </a:tr>
            </a:tbl>
          </a:graphicData>
        </a:graphic>
      </p:graphicFrame>
      <p:pic>
        <p:nvPicPr>
          <p:cNvPr id="5" name="Picture 4" descr="Graphical user interface&#10;&#10;Description automatically generated with medium confidence">
            <a:extLst>
              <a:ext uri="{FF2B5EF4-FFF2-40B4-BE49-F238E27FC236}">
                <a16:creationId xmlns:a16="http://schemas.microsoft.com/office/drawing/2014/main" id="{773983C6-5D7C-E8C7-094F-111FFE27FA99}"/>
              </a:ext>
            </a:extLst>
          </p:cNvPr>
          <p:cNvPicPr>
            <a:picLocks noChangeAspect="1"/>
          </p:cNvPicPr>
          <p:nvPr/>
        </p:nvPicPr>
        <p:blipFill rotWithShape="1">
          <a:blip r:embed="rId8">
            <a:extLst>
              <a:ext uri="{28A0092B-C50C-407E-A947-70E740481C1C}">
                <a14:useLocalDpi xmlns:a14="http://schemas.microsoft.com/office/drawing/2010/main" val="0"/>
              </a:ext>
            </a:extLst>
          </a:blip>
          <a:srcRect l="74016" t="50000" r="13320" b="21102"/>
          <a:stretch/>
        </p:blipFill>
        <p:spPr>
          <a:xfrm>
            <a:off x="7150356" y="2504667"/>
            <a:ext cx="4326501" cy="3244873"/>
          </a:xfrm>
          <a:prstGeom prst="rect">
            <a:avLst/>
          </a:prstGeom>
        </p:spPr>
      </p:pic>
      <p:pic>
        <p:nvPicPr>
          <p:cNvPr id="8" name="Recorded Sound">
            <a:hlinkClick r:id="" action="ppaction://media"/>
            <a:extLst>
              <a:ext uri="{FF2B5EF4-FFF2-40B4-BE49-F238E27FC236}">
                <a16:creationId xmlns:a16="http://schemas.microsoft.com/office/drawing/2014/main" id="{4C075EE6-BAB3-FECE-AFB9-21F50592D6A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43801" y="6019801"/>
            <a:ext cx="609600" cy="609600"/>
          </a:xfrm>
          <a:prstGeom prst="rect">
            <a:avLst/>
          </a:prstGeom>
        </p:spPr>
      </p:pic>
    </p:spTree>
    <p:extLst>
      <p:ext uri="{BB962C8B-B14F-4D97-AF65-F5344CB8AC3E}">
        <p14:creationId xmlns:p14="http://schemas.microsoft.com/office/powerpoint/2010/main" val="1467361179"/>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5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0" y="3878"/>
            <a:ext cx="9260819" cy="1339940"/>
          </a:xfrm>
        </p:spPr>
        <p:txBody>
          <a:bodyPr/>
          <a:lstStyle/>
          <a:p>
            <a:pPr algn="ctr" defTabSz="855859">
              <a:spcBef>
                <a:spcPts val="0"/>
              </a:spcBef>
            </a:pPr>
            <a:r>
              <a:rPr lang="en-US" b="1" dirty="0">
                <a:ea typeface="+mn-ea"/>
                <a:cs typeface="+mn-cs"/>
              </a:rPr>
              <a:t>(c) Describe 1 Way Viruses Can Spread</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graphicFrame>
        <p:nvGraphicFramePr>
          <p:cNvPr id="3" name="Table 4">
            <a:extLst>
              <a:ext uri="{FF2B5EF4-FFF2-40B4-BE49-F238E27FC236}">
                <a16:creationId xmlns:a16="http://schemas.microsoft.com/office/drawing/2014/main" id="{164994DD-E734-B04A-3A9D-B83830B39408}"/>
              </a:ext>
            </a:extLst>
          </p:cNvPr>
          <p:cNvGraphicFramePr>
            <a:graphicFrameLocks noGrp="1"/>
          </p:cNvGraphicFramePr>
          <p:nvPr>
            <p:extLst>
              <p:ext uri="{D42A27DB-BD31-4B8C-83A1-F6EECF244321}">
                <p14:modId xmlns:p14="http://schemas.microsoft.com/office/powerpoint/2010/main" val="304142568"/>
              </p:ext>
            </p:extLst>
          </p:nvPr>
        </p:nvGraphicFramePr>
        <p:xfrm>
          <a:off x="238291" y="1343818"/>
          <a:ext cx="6657184" cy="3782820"/>
        </p:xfrm>
        <a:graphic>
          <a:graphicData uri="http://schemas.openxmlformats.org/drawingml/2006/table">
            <a:tbl>
              <a:tblPr firstRow="1" bandRow="1">
                <a:tableStyleId>{93296810-A885-4BE3-A3E7-6D5BEEA58F35}</a:tableStyleId>
              </a:tblPr>
              <a:tblGrid>
                <a:gridCol w="6657184">
                  <a:extLst>
                    <a:ext uri="{9D8B030D-6E8A-4147-A177-3AD203B41FA5}">
                      <a16:colId xmlns:a16="http://schemas.microsoft.com/office/drawing/2014/main" val="1148366093"/>
                    </a:ext>
                  </a:extLst>
                </a:gridCol>
              </a:tblGrid>
              <a:tr h="756564">
                <a:tc>
                  <a:txBody>
                    <a:bodyPr/>
                    <a:lstStyle/>
                    <a:p>
                      <a:pPr algn="ctr"/>
                      <a:r>
                        <a:rPr lang="en-IE" sz="3600" dirty="0"/>
                        <a:t>Examples of Answers</a:t>
                      </a:r>
                    </a:p>
                  </a:txBody>
                  <a:tcPr/>
                </a:tc>
                <a:extLst>
                  <a:ext uri="{0D108BD9-81ED-4DB2-BD59-A6C34878D82A}">
                    <a16:rowId xmlns:a16="http://schemas.microsoft.com/office/drawing/2014/main" val="1936027687"/>
                  </a:ext>
                </a:extLst>
              </a:tr>
              <a:tr h="756564">
                <a:tc>
                  <a:txBody>
                    <a:bodyPr/>
                    <a:lstStyle/>
                    <a:p>
                      <a:r>
                        <a:rPr lang="en-IE" sz="2200" dirty="0"/>
                        <a:t>Coughing.</a:t>
                      </a:r>
                    </a:p>
                  </a:txBody>
                  <a:tcPr/>
                </a:tc>
                <a:extLst>
                  <a:ext uri="{0D108BD9-81ED-4DB2-BD59-A6C34878D82A}">
                    <a16:rowId xmlns:a16="http://schemas.microsoft.com/office/drawing/2014/main" val="1300381668"/>
                  </a:ext>
                </a:extLst>
              </a:tr>
              <a:tr h="756564">
                <a:tc>
                  <a:txBody>
                    <a:bodyPr/>
                    <a:lstStyle/>
                    <a:p>
                      <a:r>
                        <a:rPr lang="en-IE" sz="2200" dirty="0"/>
                        <a:t>Sneezing.</a:t>
                      </a:r>
                    </a:p>
                  </a:txBody>
                  <a:tcPr/>
                </a:tc>
                <a:extLst>
                  <a:ext uri="{0D108BD9-81ED-4DB2-BD59-A6C34878D82A}">
                    <a16:rowId xmlns:a16="http://schemas.microsoft.com/office/drawing/2014/main" val="2808142567"/>
                  </a:ext>
                </a:extLst>
              </a:tr>
              <a:tr h="756564">
                <a:tc>
                  <a:txBody>
                    <a:bodyPr/>
                    <a:lstStyle/>
                    <a:p>
                      <a:r>
                        <a:rPr lang="en-IE" sz="2200" dirty="0"/>
                        <a:t>Touching contaminated surfaces.</a:t>
                      </a:r>
                    </a:p>
                  </a:txBody>
                  <a:tcPr/>
                </a:tc>
                <a:extLst>
                  <a:ext uri="{0D108BD9-81ED-4DB2-BD59-A6C34878D82A}">
                    <a16:rowId xmlns:a16="http://schemas.microsoft.com/office/drawing/2014/main" val="3767012821"/>
                  </a:ext>
                </a:extLst>
              </a:tr>
              <a:tr h="756564">
                <a:tc>
                  <a:txBody>
                    <a:bodyPr/>
                    <a:lstStyle/>
                    <a:p>
                      <a:r>
                        <a:rPr lang="en-IE" sz="2200" dirty="0"/>
                        <a:t>Shaking hands with an infected person.</a:t>
                      </a:r>
                    </a:p>
                  </a:txBody>
                  <a:tcPr/>
                </a:tc>
                <a:extLst>
                  <a:ext uri="{0D108BD9-81ED-4DB2-BD59-A6C34878D82A}">
                    <a16:rowId xmlns:a16="http://schemas.microsoft.com/office/drawing/2014/main" val="3897073986"/>
                  </a:ext>
                </a:extLst>
              </a:tr>
            </a:tbl>
          </a:graphicData>
        </a:graphic>
      </p:graphicFrame>
      <p:pic>
        <p:nvPicPr>
          <p:cNvPr id="3074" name="Picture 2" descr="Ebola In The Air: What Science Says About How The Virus Spreads -  capradio.org">
            <a:extLst>
              <a:ext uri="{FF2B5EF4-FFF2-40B4-BE49-F238E27FC236}">
                <a16:creationId xmlns:a16="http://schemas.microsoft.com/office/drawing/2014/main" id="{F72F9078-85F4-9730-5DAA-0B9318A19C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1280" y="1830426"/>
            <a:ext cx="4383438" cy="3282955"/>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a:extLst>
              <a:ext uri="{FF2B5EF4-FFF2-40B4-BE49-F238E27FC236}">
                <a16:creationId xmlns:a16="http://schemas.microsoft.com/office/drawing/2014/main" id="{18993D44-0287-0083-9391-B5FDD9ED002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51219" y="6185074"/>
            <a:ext cx="609600" cy="609600"/>
          </a:xfrm>
          <a:prstGeom prst="rect">
            <a:avLst/>
          </a:prstGeom>
        </p:spPr>
      </p:pic>
    </p:spTree>
    <p:extLst>
      <p:ext uri="{BB962C8B-B14F-4D97-AF65-F5344CB8AC3E}">
        <p14:creationId xmlns:p14="http://schemas.microsoft.com/office/powerpoint/2010/main" val="1729769323"/>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9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22486" y="3878"/>
            <a:ext cx="9047373" cy="1339940"/>
          </a:xfrm>
        </p:spPr>
        <p:txBody>
          <a:bodyPr/>
          <a:lstStyle/>
          <a:p>
            <a:pPr algn="ctr" defTabSz="855859">
              <a:spcBef>
                <a:spcPts val="0"/>
              </a:spcBef>
            </a:pPr>
            <a:r>
              <a:rPr lang="en-US" b="1" dirty="0">
                <a:ea typeface="+mn-ea"/>
                <a:cs typeface="+mn-cs"/>
              </a:rPr>
              <a:t>(d) State 1 Way Body can Defend Itself</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graphicFrame>
        <p:nvGraphicFramePr>
          <p:cNvPr id="8" name="Table 4">
            <a:extLst>
              <a:ext uri="{FF2B5EF4-FFF2-40B4-BE49-F238E27FC236}">
                <a16:creationId xmlns:a16="http://schemas.microsoft.com/office/drawing/2014/main" id="{586743A2-FFCF-AD84-743D-9FE32CB18F59}"/>
              </a:ext>
            </a:extLst>
          </p:cNvPr>
          <p:cNvGraphicFramePr>
            <a:graphicFrameLocks noGrp="1"/>
          </p:cNvGraphicFramePr>
          <p:nvPr>
            <p:extLst>
              <p:ext uri="{D42A27DB-BD31-4B8C-83A1-F6EECF244321}">
                <p14:modId xmlns:p14="http://schemas.microsoft.com/office/powerpoint/2010/main" val="657913827"/>
              </p:ext>
            </p:extLst>
          </p:nvPr>
        </p:nvGraphicFramePr>
        <p:xfrm>
          <a:off x="138433" y="2618008"/>
          <a:ext cx="8461870" cy="2335318"/>
        </p:xfrm>
        <a:graphic>
          <a:graphicData uri="http://schemas.openxmlformats.org/drawingml/2006/table">
            <a:tbl>
              <a:tblPr firstRow="1" bandRow="1">
                <a:tableStyleId>{93296810-A885-4BE3-A3E7-6D5BEEA58F35}</a:tableStyleId>
              </a:tblPr>
              <a:tblGrid>
                <a:gridCol w="4230935">
                  <a:extLst>
                    <a:ext uri="{9D8B030D-6E8A-4147-A177-3AD203B41FA5}">
                      <a16:colId xmlns:a16="http://schemas.microsoft.com/office/drawing/2014/main" val="1148366093"/>
                    </a:ext>
                  </a:extLst>
                </a:gridCol>
                <a:gridCol w="4230935">
                  <a:extLst>
                    <a:ext uri="{9D8B030D-6E8A-4147-A177-3AD203B41FA5}">
                      <a16:colId xmlns:a16="http://schemas.microsoft.com/office/drawing/2014/main" val="2001972188"/>
                    </a:ext>
                  </a:extLst>
                </a:gridCol>
              </a:tblGrid>
              <a:tr h="780178">
                <a:tc>
                  <a:txBody>
                    <a:bodyPr/>
                    <a:lstStyle/>
                    <a:p>
                      <a:pPr algn="ctr"/>
                      <a:r>
                        <a:rPr lang="en-IE" sz="2800" dirty="0"/>
                        <a:t>Barrier System</a:t>
                      </a:r>
                    </a:p>
                  </a:txBody>
                  <a:tcPr/>
                </a:tc>
                <a:tc>
                  <a:txBody>
                    <a:bodyPr/>
                    <a:lstStyle/>
                    <a:p>
                      <a:pPr algn="ctr"/>
                      <a:r>
                        <a:rPr lang="en-IE" sz="2800" dirty="0"/>
                        <a:t>Immune System</a:t>
                      </a:r>
                    </a:p>
                  </a:txBody>
                  <a:tcPr/>
                </a:tc>
                <a:extLst>
                  <a:ext uri="{0D108BD9-81ED-4DB2-BD59-A6C34878D82A}">
                    <a16:rowId xmlns:a16="http://schemas.microsoft.com/office/drawing/2014/main" val="1936027687"/>
                  </a:ext>
                </a:extLst>
              </a:tr>
              <a:tr h="777570">
                <a:tc>
                  <a:txBody>
                    <a:bodyPr/>
                    <a:lstStyle/>
                    <a:p>
                      <a:pPr algn="ctr"/>
                      <a:r>
                        <a:rPr lang="en-IE" sz="2400" b="0" dirty="0"/>
                        <a:t>Skin</a:t>
                      </a:r>
                    </a:p>
                  </a:txBody>
                  <a:tcPr/>
                </a:tc>
                <a:tc>
                  <a:txBody>
                    <a:bodyPr/>
                    <a:lstStyle/>
                    <a:p>
                      <a:pPr marL="0" indent="0" algn="ctr">
                        <a:buFont typeface="Arial" panose="020B0604020202020204" pitchFamily="34" charset="0"/>
                        <a:buNone/>
                      </a:pPr>
                      <a:r>
                        <a:rPr lang="en-IE" sz="2000" dirty="0"/>
                        <a:t>White blood cells</a:t>
                      </a:r>
                    </a:p>
                  </a:txBody>
                  <a:tcPr/>
                </a:tc>
                <a:extLst>
                  <a:ext uri="{0D108BD9-81ED-4DB2-BD59-A6C34878D82A}">
                    <a16:rowId xmlns:a16="http://schemas.microsoft.com/office/drawing/2014/main" val="1300381668"/>
                  </a:ext>
                </a:extLst>
              </a:tr>
              <a:tr h="777570">
                <a:tc>
                  <a:txBody>
                    <a:bodyPr/>
                    <a:lstStyle/>
                    <a:p>
                      <a:pPr algn="ctr"/>
                      <a:r>
                        <a:rPr lang="en-IE" sz="2400" b="0" dirty="0"/>
                        <a:t>Mucus</a:t>
                      </a:r>
                    </a:p>
                  </a:txBody>
                  <a:tcPr/>
                </a:tc>
                <a:tc>
                  <a:txBody>
                    <a:bodyPr/>
                    <a:lstStyle/>
                    <a:p>
                      <a:pPr marL="0" indent="0" algn="ctr">
                        <a:buFont typeface="Arial" panose="020B0604020202020204" pitchFamily="34" charset="0"/>
                        <a:buNone/>
                      </a:pPr>
                      <a:r>
                        <a:rPr lang="en-IE" sz="2000" dirty="0"/>
                        <a:t>Antibodies </a:t>
                      </a:r>
                    </a:p>
                  </a:txBody>
                  <a:tcPr/>
                </a:tc>
                <a:extLst>
                  <a:ext uri="{0D108BD9-81ED-4DB2-BD59-A6C34878D82A}">
                    <a16:rowId xmlns:a16="http://schemas.microsoft.com/office/drawing/2014/main" val="1984066056"/>
                  </a:ext>
                </a:extLst>
              </a:tr>
            </a:tbl>
          </a:graphicData>
        </a:graphic>
      </p:graphicFrame>
      <p:pic>
        <p:nvPicPr>
          <p:cNvPr id="4098" name="Picture 2" descr="How the Immune System Protects You From Infection | Pfizer">
            <a:extLst>
              <a:ext uri="{FF2B5EF4-FFF2-40B4-BE49-F238E27FC236}">
                <a16:creationId xmlns:a16="http://schemas.microsoft.com/office/drawing/2014/main" id="{46F05252-962A-6197-2D0E-1187788481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3440" y="1891122"/>
            <a:ext cx="3490127" cy="3075755"/>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a:extLst>
              <a:ext uri="{FF2B5EF4-FFF2-40B4-BE49-F238E27FC236}">
                <a16:creationId xmlns:a16="http://schemas.microsoft.com/office/drawing/2014/main" id="{2DB572CA-556F-EC7F-965E-A773217EA2D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63440" y="6019801"/>
            <a:ext cx="609600" cy="609600"/>
          </a:xfrm>
          <a:prstGeom prst="rect">
            <a:avLst/>
          </a:prstGeom>
        </p:spPr>
      </p:pic>
    </p:spTree>
    <p:extLst>
      <p:ext uri="{BB962C8B-B14F-4D97-AF65-F5344CB8AC3E}">
        <p14:creationId xmlns:p14="http://schemas.microsoft.com/office/powerpoint/2010/main" val="2112478622"/>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35066" y="3878"/>
            <a:ext cx="10558731" cy="1339940"/>
          </a:xfrm>
        </p:spPr>
        <p:txBody>
          <a:bodyPr/>
          <a:lstStyle/>
          <a:p>
            <a:pPr algn="ctr" defTabSz="855859">
              <a:spcBef>
                <a:spcPts val="0"/>
              </a:spcBef>
            </a:pPr>
            <a:r>
              <a:rPr lang="en-US" b="1" dirty="0">
                <a:ea typeface="+mn-ea"/>
                <a:cs typeface="+mn-cs"/>
              </a:rPr>
              <a:t>List of Exam Questions</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4"/>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5"/>
          <a:stretch>
            <a:fillRect/>
          </a:stretch>
        </p:blipFill>
        <p:spPr>
          <a:xfrm>
            <a:off x="4968816" y="5902923"/>
            <a:ext cx="3117011" cy="846229"/>
          </a:xfrm>
          <a:prstGeom prst="rect">
            <a:avLst/>
          </a:prstGeom>
        </p:spPr>
      </p:pic>
      <p:graphicFrame>
        <p:nvGraphicFramePr>
          <p:cNvPr id="3" name="Table 2">
            <a:extLst>
              <a:ext uri="{FF2B5EF4-FFF2-40B4-BE49-F238E27FC236}">
                <a16:creationId xmlns:a16="http://schemas.microsoft.com/office/drawing/2014/main" id="{7538FE7F-A5DD-4710-7E03-FCE92C26052F}"/>
              </a:ext>
            </a:extLst>
          </p:cNvPr>
          <p:cNvGraphicFramePr>
            <a:graphicFrameLocks noGrp="1"/>
          </p:cNvGraphicFramePr>
          <p:nvPr>
            <p:extLst>
              <p:ext uri="{D42A27DB-BD31-4B8C-83A1-F6EECF244321}">
                <p14:modId xmlns:p14="http://schemas.microsoft.com/office/powerpoint/2010/main" val="3515407462"/>
              </p:ext>
            </p:extLst>
          </p:nvPr>
        </p:nvGraphicFramePr>
        <p:xfrm>
          <a:off x="1526919" y="1731732"/>
          <a:ext cx="9175023" cy="1339940"/>
        </p:xfrm>
        <a:graphic>
          <a:graphicData uri="http://schemas.openxmlformats.org/drawingml/2006/table">
            <a:tbl>
              <a:tblPr>
                <a:tableStyleId>{5C22544A-7EE6-4342-B048-85BDC9FD1C3A}</a:tableStyleId>
              </a:tblPr>
              <a:tblGrid>
                <a:gridCol w="1019447">
                  <a:extLst>
                    <a:ext uri="{9D8B030D-6E8A-4147-A177-3AD203B41FA5}">
                      <a16:colId xmlns:a16="http://schemas.microsoft.com/office/drawing/2014/main" val="556268250"/>
                    </a:ext>
                  </a:extLst>
                </a:gridCol>
                <a:gridCol w="1019447">
                  <a:extLst>
                    <a:ext uri="{9D8B030D-6E8A-4147-A177-3AD203B41FA5}">
                      <a16:colId xmlns:a16="http://schemas.microsoft.com/office/drawing/2014/main" val="3126950124"/>
                    </a:ext>
                  </a:extLst>
                </a:gridCol>
                <a:gridCol w="1019447">
                  <a:extLst>
                    <a:ext uri="{9D8B030D-6E8A-4147-A177-3AD203B41FA5}">
                      <a16:colId xmlns:a16="http://schemas.microsoft.com/office/drawing/2014/main" val="2354160762"/>
                    </a:ext>
                  </a:extLst>
                </a:gridCol>
                <a:gridCol w="1019447">
                  <a:extLst>
                    <a:ext uri="{9D8B030D-6E8A-4147-A177-3AD203B41FA5}">
                      <a16:colId xmlns:a16="http://schemas.microsoft.com/office/drawing/2014/main" val="847024574"/>
                    </a:ext>
                  </a:extLst>
                </a:gridCol>
                <a:gridCol w="1019447">
                  <a:extLst>
                    <a:ext uri="{9D8B030D-6E8A-4147-A177-3AD203B41FA5}">
                      <a16:colId xmlns:a16="http://schemas.microsoft.com/office/drawing/2014/main" val="3639528864"/>
                    </a:ext>
                  </a:extLst>
                </a:gridCol>
                <a:gridCol w="1019447">
                  <a:extLst>
                    <a:ext uri="{9D8B030D-6E8A-4147-A177-3AD203B41FA5}">
                      <a16:colId xmlns:a16="http://schemas.microsoft.com/office/drawing/2014/main" val="1263335427"/>
                    </a:ext>
                  </a:extLst>
                </a:gridCol>
                <a:gridCol w="1019447">
                  <a:extLst>
                    <a:ext uri="{9D8B030D-6E8A-4147-A177-3AD203B41FA5}">
                      <a16:colId xmlns:a16="http://schemas.microsoft.com/office/drawing/2014/main" val="3113261632"/>
                    </a:ext>
                  </a:extLst>
                </a:gridCol>
                <a:gridCol w="1019447">
                  <a:extLst>
                    <a:ext uri="{9D8B030D-6E8A-4147-A177-3AD203B41FA5}">
                      <a16:colId xmlns:a16="http://schemas.microsoft.com/office/drawing/2014/main" val="3151967194"/>
                    </a:ext>
                  </a:extLst>
                </a:gridCol>
                <a:gridCol w="1019447">
                  <a:extLst>
                    <a:ext uri="{9D8B030D-6E8A-4147-A177-3AD203B41FA5}">
                      <a16:colId xmlns:a16="http://schemas.microsoft.com/office/drawing/2014/main" val="268296374"/>
                    </a:ext>
                  </a:extLst>
                </a:gridCol>
              </a:tblGrid>
              <a:tr h="669970">
                <a:tc>
                  <a:txBody>
                    <a:bodyPr/>
                    <a:lstStyle/>
                    <a:p>
                      <a:pPr algn="ctr" fontAlgn="b"/>
                      <a:r>
                        <a:rPr lang="en-IE" sz="2400" b="1" u="none" strike="noStrike" dirty="0">
                          <a:effectLst/>
                        </a:rPr>
                        <a:t>2017</a:t>
                      </a:r>
                      <a:endParaRPr lang="en-IE" sz="2400" b="1" i="0" u="none" strike="noStrike" dirty="0">
                        <a:solidFill>
                          <a:srgbClr val="000000"/>
                        </a:solidFill>
                        <a:effectLst/>
                        <a:latin typeface="Calibri" panose="020F0502020204030204" pitchFamily="34" charset="0"/>
                      </a:endParaRPr>
                    </a:p>
                  </a:txBody>
                  <a:tcPr marL="9525" marR="9525" marT="9525" marB="0" anchor="b">
                    <a:solidFill>
                      <a:srgbClr val="9966FF"/>
                    </a:solidFill>
                  </a:tcPr>
                </a:tc>
                <a:tc>
                  <a:txBody>
                    <a:bodyPr/>
                    <a:lstStyle/>
                    <a:p>
                      <a:pPr algn="ctr" fontAlgn="b"/>
                      <a:r>
                        <a:rPr lang="en-IE" sz="2400" b="1" u="none" strike="noStrike" dirty="0">
                          <a:effectLst/>
                        </a:rPr>
                        <a:t>2015</a:t>
                      </a:r>
                      <a:endParaRPr lang="en-IE"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E" sz="2400" b="1" i="0" u="none" strike="noStrike" dirty="0">
                          <a:solidFill>
                            <a:srgbClr val="000000"/>
                          </a:solidFill>
                          <a:effectLst/>
                          <a:latin typeface="Calibri" panose="020F0502020204030204" pitchFamily="34" charset="0"/>
                        </a:rPr>
                        <a:t>2013</a:t>
                      </a:r>
                    </a:p>
                  </a:txBody>
                  <a:tcPr marL="9525" marR="9525" marT="9525" marB="0" anchor="b">
                    <a:solidFill>
                      <a:srgbClr val="9966FF"/>
                    </a:solidFill>
                  </a:tcPr>
                </a:tc>
                <a:tc>
                  <a:txBody>
                    <a:bodyPr/>
                    <a:lstStyle/>
                    <a:p>
                      <a:pPr algn="ctr" fontAlgn="b"/>
                      <a:r>
                        <a:rPr lang="en-IE" sz="2400" b="1" i="0" u="none" strike="noStrike" dirty="0">
                          <a:solidFill>
                            <a:srgbClr val="000000"/>
                          </a:solidFill>
                          <a:effectLst/>
                          <a:latin typeface="Calibri" panose="020F0502020204030204" pitchFamily="34" charset="0"/>
                        </a:rPr>
                        <a:t>2010</a:t>
                      </a:r>
                    </a:p>
                  </a:txBody>
                  <a:tcPr marL="9525" marR="9525" marT="9525" marB="0" anchor="b"/>
                </a:tc>
                <a:tc>
                  <a:txBody>
                    <a:bodyPr/>
                    <a:lstStyle/>
                    <a:p>
                      <a:pPr algn="ctr" fontAlgn="b"/>
                      <a:r>
                        <a:rPr lang="en-IE" sz="2400" b="1" i="0" u="none" strike="noStrike" dirty="0">
                          <a:solidFill>
                            <a:srgbClr val="000000"/>
                          </a:solidFill>
                          <a:effectLst/>
                          <a:latin typeface="Calibri" panose="020F0502020204030204" pitchFamily="34" charset="0"/>
                        </a:rPr>
                        <a:t>2008</a:t>
                      </a:r>
                    </a:p>
                  </a:txBody>
                  <a:tcPr marL="9525" marR="9525" marT="9525" marB="0" anchor="b">
                    <a:solidFill>
                      <a:srgbClr val="9966FF"/>
                    </a:solidFill>
                  </a:tcPr>
                </a:tc>
                <a:tc>
                  <a:txBody>
                    <a:bodyPr/>
                    <a:lstStyle/>
                    <a:p>
                      <a:pPr algn="ctr" fontAlgn="b"/>
                      <a:r>
                        <a:rPr lang="en-IE" sz="2400" b="1" i="0" u="none" strike="noStrike" dirty="0">
                          <a:solidFill>
                            <a:srgbClr val="000000"/>
                          </a:solidFill>
                          <a:effectLst/>
                          <a:latin typeface="Calibri" panose="020F0502020204030204" pitchFamily="34" charset="0"/>
                        </a:rPr>
                        <a:t>2007</a:t>
                      </a:r>
                    </a:p>
                  </a:txBody>
                  <a:tcPr marL="9525" marR="9525" marT="9525" marB="0" anchor="b"/>
                </a:tc>
                <a:tc>
                  <a:txBody>
                    <a:bodyPr/>
                    <a:lstStyle/>
                    <a:p>
                      <a:pPr algn="ctr" fontAlgn="b"/>
                      <a:r>
                        <a:rPr lang="en-IE" sz="2400" b="1" i="0" u="none" strike="noStrike" dirty="0">
                          <a:solidFill>
                            <a:srgbClr val="000000"/>
                          </a:solidFill>
                          <a:effectLst/>
                          <a:latin typeface="Calibri" panose="020F0502020204030204" pitchFamily="34" charset="0"/>
                        </a:rPr>
                        <a:t>2005</a:t>
                      </a:r>
                    </a:p>
                  </a:txBody>
                  <a:tcPr marL="9525" marR="9525" marT="9525" marB="0" anchor="b">
                    <a:solidFill>
                      <a:srgbClr val="9966FF"/>
                    </a:solidFill>
                  </a:tcPr>
                </a:tc>
                <a:tc>
                  <a:txBody>
                    <a:bodyPr/>
                    <a:lstStyle/>
                    <a:p>
                      <a:pPr algn="ctr" fontAlgn="b"/>
                      <a:r>
                        <a:rPr lang="en-IE" sz="2400" b="1" i="0" u="none" strike="noStrike" dirty="0">
                          <a:solidFill>
                            <a:srgbClr val="000000"/>
                          </a:solidFill>
                          <a:effectLst/>
                          <a:latin typeface="Calibri" panose="020F0502020204030204" pitchFamily="34" charset="0"/>
                        </a:rPr>
                        <a:t>2002</a:t>
                      </a:r>
                    </a:p>
                  </a:txBody>
                  <a:tcPr marL="9525" marR="9525" marT="9525" marB="0" anchor="b"/>
                </a:tc>
                <a:tc>
                  <a:txBody>
                    <a:bodyPr/>
                    <a:lstStyle/>
                    <a:p>
                      <a:pPr algn="ctr" fontAlgn="b"/>
                      <a:r>
                        <a:rPr lang="en-IE" sz="2400" b="1" i="0" u="none" strike="noStrike" dirty="0">
                          <a:solidFill>
                            <a:srgbClr val="000000"/>
                          </a:solidFill>
                          <a:effectLst/>
                          <a:latin typeface="Calibri" panose="020F0502020204030204" pitchFamily="34" charset="0"/>
                        </a:rPr>
                        <a:t>2001</a:t>
                      </a:r>
                    </a:p>
                  </a:txBody>
                  <a:tcPr marL="9525" marR="9525" marT="9525" marB="0" anchor="b">
                    <a:solidFill>
                      <a:srgbClr val="9966FF"/>
                    </a:solidFill>
                  </a:tcPr>
                </a:tc>
                <a:extLst>
                  <a:ext uri="{0D108BD9-81ED-4DB2-BD59-A6C34878D82A}">
                    <a16:rowId xmlns:a16="http://schemas.microsoft.com/office/drawing/2014/main" val="12537911"/>
                  </a:ext>
                </a:extLst>
              </a:tr>
              <a:tr h="669970">
                <a:tc>
                  <a:txBody>
                    <a:bodyPr/>
                    <a:lstStyle/>
                    <a:p>
                      <a:pPr algn="ctr" fontAlgn="b"/>
                      <a:r>
                        <a:rPr lang="en-IE" sz="2400" u="none" strike="noStrike" dirty="0">
                          <a:effectLst/>
                        </a:rPr>
                        <a:t>14 </a:t>
                      </a:r>
                      <a:r>
                        <a:rPr lang="en-IE" sz="2400" u="none" strike="noStrike" dirty="0" err="1">
                          <a:effectLst/>
                        </a:rPr>
                        <a:t>a,b</a:t>
                      </a:r>
                      <a:endParaRPr lang="en-IE" sz="2400" u="none" strike="noStrike" dirty="0">
                        <a:effectLst/>
                      </a:endParaRPr>
                    </a:p>
                  </a:txBody>
                  <a:tcPr marL="9525" marR="9525" marT="9525" marB="0" anchor="b">
                    <a:solidFill>
                      <a:srgbClr val="9966FF"/>
                    </a:solidFill>
                  </a:tcPr>
                </a:tc>
                <a:tc>
                  <a:txBody>
                    <a:bodyPr/>
                    <a:lstStyle/>
                    <a:p>
                      <a:pPr algn="ctr" fontAlgn="b"/>
                      <a:r>
                        <a:rPr lang="en-IE" sz="2400" u="none" strike="noStrike" dirty="0">
                          <a:effectLst/>
                        </a:rPr>
                        <a:t>3</a:t>
                      </a:r>
                    </a:p>
                  </a:txBody>
                  <a:tcPr marL="9525" marR="9525" marT="9525" marB="0" anchor="b"/>
                </a:tc>
                <a:tc>
                  <a:txBody>
                    <a:bodyPr/>
                    <a:lstStyle/>
                    <a:p>
                      <a:pPr algn="ctr" fontAlgn="b"/>
                      <a:r>
                        <a:rPr lang="en-IE" sz="2400" u="none" strike="noStrike" dirty="0">
                          <a:effectLst/>
                        </a:rPr>
                        <a:t>12a</a:t>
                      </a:r>
                    </a:p>
                  </a:txBody>
                  <a:tcPr marL="9525" marR="9525" marT="9525" marB="0" anchor="b">
                    <a:solidFill>
                      <a:srgbClr val="9966FF"/>
                    </a:solidFill>
                  </a:tcPr>
                </a:tc>
                <a:tc>
                  <a:txBody>
                    <a:bodyPr/>
                    <a:lstStyle/>
                    <a:p>
                      <a:pPr algn="ctr" fontAlgn="b"/>
                      <a:r>
                        <a:rPr lang="en-IE" sz="2400" u="none" strike="noStrike" dirty="0">
                          <a:effectLst/>
                        </a:rPr>
                        <a:t>6</a:t>
                      </a:r>
                    </a:p>
                  </a:txBody>
                  <a:tcPr marL="9525" marR="9525" marT="9525" marB="0" anchor="b"/>
                </a:tc>
                <a:tc>
                  <a:txBody>
                    <a:bodyPr/>
                    <a:lstStyle/>
                    <a:p>
                      <a:pPr algn="ctr" fontAlgn="b"/>
                      <a:r>
                        <a:rPr lang="en-IE" sz="2400" u="none" strike="noStrike" dirty="0">
                          <a:effectLst/>
                        </a:rPr>
                        <a:t>15b</a:t>
                      </a:r>
                    </a:p>
                  </a:txBody>
                  <a:tcPr marL="9525" marR="9525" marT="9525" marB="0" anchor="b">
                    <a:solidFill>
                      <a:srgbClr val="9966FF"/>
                    </a:solidFill>
                  </a:tcPr>
                </a:tc>
                <a:tc>
                  <a:txBody>
                    <a:bodyPr/>
                    <a:lstStyle/>
                    <a:p>
                      <a:pPr algn="ctr" fontAlgn="b"/>
                      <a:r>
                        <a:rPr lang="en-IE" sz="2400" u="none" strike="noStrike" dirty="0">
                          <a:effectLst/>
                        </a:rPr>
                        <a:t>14b</a:t>
                      </a:r>
                    </a:p>
                  </a:txBody>
                  <a:tcPr marL="9525" marR="9525" marT="9525" marB="0" anchor="b"/>
                </a:tc>
                <a:tc>
                  <a:txBody>
                    <a:bodyPr/>
                    <a:lstStyle/>
                    <a:p>
                      <a:pPr algn="ctr" fontAlgn="b"/>
                      <a:r>
                        <a:rPr lang="en-IE" sz="2400" u="none" strike="noStrike" dirty="0">
                          <a:effectLst/>
                        </a:rPr>
                        <a:t>15a</a:t>
                      </a:r>
                    </a:p>
                  </a:txBody>
                  <a:tcPr marL="9525" marR="9525" marT="9525" marB="0" anchor="b">
                    <a:solidFill>
                      <a:srgbClr val="9966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2400" u="none" strike="noStrike" dirty="0">
                          <a:effectLst/>
                        </a:rPr>
                        <a:t>14c</a:t>
                      </a:r>
                    </a:p>
                  </a:txBody>
                  <a:tcPr marL="9525" marR="9525" marT="9525" marB="0" anchor="b"/>
                </a:tc>
                <a:tc>
                  <a:txBody>
                    <a:bodyPr/>
                    <a:lstStyle/>
                    <a:p>
                      <a:pPr algn="ctr" fontAlgn="b"/>
                      <a:r>
                        <a:rPr lang="en-IE" sz="2400" u="none" strike="noStrike" dirty="0">
                          <a:effectLst/>
                        </a:rPr>
                        <a:t>11a</a:t>
                      </a:r>
                    </a:p>
                  </a:txBody>
                  <a:tcPr marL="9525" marR="9525" marT="9525" marB="0" anchor="b">
                    <a:solidFill>
                      <a:srgbClr val="9966FF"/>
                    </a:solidFill>
                  </a:tcPr>
                </a:tc>
                <a:extLst>
                  <a:ext uri="{0D108BD9-81ED-4DB2-BD59-A6C34878D82A}">
                    <a16:rowId xmlns:a16="http://schemas.microsoft.com/office/drawing/2014/main" val="2217606748"/>
                  </a:ext>
                </a:extLst>
              </a:tr>
            </a:tbl>
          </a:graphicData>
        </a:graphic>
      </p:graphicFrame>
      <p:sp>
        <p:nvSpPr>
          <p:cNvPr id="5" name="TextBox 4">
            <a:extLst>
              <a:ext uri="{FF2B5EF4-FFF2-40B4-BE49-F238E27FC236}">
                <a16:creationId xmlns:a16="http://schemas.microsoft.com/office/drawing/2014/main" id="{CB77856E-7B3C-4C93-9F0A-A9342FC15E4C}"/>
              </a:ext>
            </a:extLst>
          </p:cNvPr>
          <p:cNvSpPr txBox="1"/>
          <p:nvPr/>
        </p:nvSpPr>
        <p:spPr>
          <a:xfrm>
            <a:off x="4406849" y="1058984"/>
            <a:ext cx="2803160" cy="646331"/>
          </a:xfrm>
          <a:prstGeom prst="rect">
            <a:avLst/>
          </a:prstGeom>
          <a:noFill/>
        </p:spPr>
        <p:txBody>
          <a:bodyPr wrap="square" rtlCol="0">
            <a:spAutoFit/>
          </a:bodyPr>
          <a:lstStyle/>
          <a:p>
            <a:pPr algn="ctr"/>
            <a:r>
              <a:rPr lang="en-IE" sz="3600" b="1" dirty="0"/>
              <a:t>Higher Level</a:t>
            </a:r>
          </a:p>
        </p:txBody>
      </p:sp>
      <p:sp>
        <p:nvSpPr>
          <p:cNvPr id="10" name="TextBox 9">
            <a:extLst>
              <a:ext uri="{FF2B5EF4-FFF2-40B4-BE49-F238E27FC236}">
                <a16:creationId xmlns:a16="http://schemas.microsoft.com/office/drawing/2014/main" id="{8EC094B4-FABE-9FB2-B732-E43427400A9F}"/>
              </a:ext>
            </a:extLst>
          </p:cNvPr>
          <p:cNvSpPr txBox="1"/>
          <p:nvPr/>
        </p:nvSpPr>
        <p:spPr>
          <a:xfrm>
            <a:off x="4324532" y="3436224"/>
            <a:ext cx="2967793" cy="646331"/>
          </a:xfrm>
          <a:prstGeom prst="rect">
            <a:avLst/>
          </a:prstGeom>
          <a:noFill/>
        </p:spPr>
        <p:txBody>
          <a:bodyPr wrap="square" rtlCol="0">
            <a:spAutoFit/>
          </a:bodyPr>
          <a:lstStyle/>
          <a:p>
            <a:pPr algn="ctr"/>
            <a:r>
              <a:rPr lang="en-IE" sz="3600" b="1" dirty="0"/>
              <a:t>Ordinary Level</a:t>
            </a:r>
          </a:p>
        </p:txBody>
      </p:sp>
      <p:graphicFrame>
        <p:nvGraphicFramePr>
          <p:cNvPr id="11" name="Table 10">
            <a:extLst>
              <a:ext uri="{FF2B5EF4-FFF2-40B4-BE49-F238E27FC236}">
                <a16:creationId xmlns:a16="http://schemas.microsoft.com/office/drawing/2014/main" id="{606D19A8-52B0-E6AE-BB32-11A86D8B0C9F}"/>
              </a:ext>
            </a:extLst>
          </p:cNvPr>
          <p:cNvGraphicFramePr>
            <a:graphicFrameLocks noGrp="1"/>
          </p:cNvGraphicFramePr>
          <p:nvPr>
            <p:extLst>
              <p:ext uri="{D42A27DB-BD31-4B8C-83A1-F6EECF244321}">
                <p14:modId xmlns:p14="http://schemas.microsoft.com/office/powerpoint/2010/main" val="3604319932"/>
              </p:ext>
            </p:extLst>
          </p:nvPr>
        </p:nvGraphicFramePr>
        <p:xfrm>
          <a:off x="2750087" y="4218199"/>
          <a:ext cx="6116682" cy="1203360"/>
        </p:xfrm>
        <a:graphic>
          <a:graphicData uri="http://schemas.openxmlformats.org/drawingml/2006/table">
            <a:tbl>
              <a:tblPr>
                <a:tableStyleId>{5C22544A-7EE6-4342-B048-85BDC9FD1C3A}</a:tableStyleId>
              </a:tblPr>
              <a:tblGrid>
                <a:gridCol w="1019447">
                  <a:extLst>
                    <a:ext uri="{9D8B030D-6E8A-4147-A177-3AD203B41FA5}">
                      <a16:colId xmlns:a16="http://schemas.microsoft.com/office/drawing/2014/main" val="503715514"/>
                    </a:ext>
                  </a:extLst>
                </a:gridCol>
                <a:gridCol w="1019447">
                  <a:extLst>
                    <a:ext uri="{9D8B030D-6E8A-4147-A177-3AD203B41FA5}">
                      <a16:colId xmlns:a16="http://schemas.microsoft.com/office/drawing/2014/main" val="2930909253"/>
                    </a:ext>
                  </a:extLst>
                </a:gridCol>
                <a:gridCol w="1019447">
                  <a:extLst>
                    <a:ext uri="{9D8B030D-6E8A-4147-A177-3AD203B41FA5}">
                      <a16:colId xmlns:a16="http://schemas.microsoft.com/office/drawing/2014/main" val="1333628030"/>
                    </a:ext>
                  </a:extLst>
                </a:gridCol>
                <a:gridCol w="1019447">
                  <a:extLst>
                    <a:ext uri="{9D8B030D-6E8A-4147-A177-3AD203B41FA5}">
                      <a16:colId xmlns:a16="http://schemas.microsoft.com/office/drawing/2014/main" val="1558097221"/>
                    </a:ext>
                  </a:extLst>
                </a:gridCol>
                <a:gridCol w="1019447">
                  <a:extLst>
                    <a:ext uri="{9D8B030D-6E8A-4147-A177-3AD203B41FA5}">
                      <a16:colId xmlns:a16="http://schemas.microsoft.com/office/drawing/2014/main" val="1888975272"/>
                    </a:ext>
                  </a:extLst>
                </a:gridCol>
                <a:gridCol w="1019447">
                  <a:extLst>
                    <a:ext uri="{9D8B030D-6E8A-4147-A177-3AD203B41FA5}">
                      <a16:colId xmlns:a16="http://schemas.microsoft.com/office/drawing/2014/main" val="3004260511"/>
                    </a:ext>
                  </a:extLst>
                </a:gridCol>
              </a:tblGrid>
              <a:tr h="601680">
                <a:tc>
                  <a:txBody>
                    <a:bodyPr/>
                    <a:lstStyle/>
                    <a:p>
                      <a:pPr algn="ctr" fontAlgn="b"/>
                      <a:r>
                        <a:rPr lang="en-IE" sz="2400" b="1" i="0" u="none" strike="noStrike" dirty="0">
                          <a:solidFill>
                            <a:srgbClr val="000000"/>
                          </a:solidFill>
                          <a:effectLst/>
                          <a:latin typeface="Calibri" panose="020F0502020204030204" pitchFamily="34" charset="0"/>
                        </a:rPr>
                        <a:t>2021</a:t>
                      </a:r>
                    </a:p>
                  </a:txBody>
                  <a:tcPr marL="9525" marR="9525" marT="9525" marB="0" anchor="b">
                    <a:solidFill>
                      <a:srgbClr val="9966FF"/>
                    </a:solidFill>
                  </a:tcPr>
                </a:tc>
                <a:tc>
                  <a:txBody>
                    <a:bodyPr/>
                    <a:lstStyle/>
                    <a:p>
                      <a:pPr algn="ctr" fontAlgn="b"/>
                      <a:r>
                        <a:rPr lang="en-IE" sz="2400" b="1" i="0" u="none" strike="noStrike" dirty="0">
                          <a:solidFill>
                            <a:srgbClr val="000000"/>
                          </a:solidFill>
                          <a:effectLst/>
                          <a:latin typeface="Calibri" panose="020F0502020204030204" pitchFamily="34" charset="0"/>
                        </a:rPr>
                        <a:t>2019</a:t>
                      </a:r>
                    </a:p>
                  </a:txBody>
                  <a:tcPr marL="9525" marR="9525" marT="9525" marB="0" anchor="b"/>
                </a:tc>
                <a:tc>
                  <a:txBody>
                    <a:bodyPr/>
                    <a:lstStyle/>
                    <a:p>
                      <a:pPr algn="ctr" fontAlgn="b"/>
                      <a:r>
                        <a:rPr lang="en-IE" sz="2400" b="1" i="0" u="none" strike="noStrike" dirty="0">
                          <a:solidFill>
                            <a:srgbClr val="000000"/>
                          </a:solidFill>
                          <a:effectLst/>
                          <a:latin typeface="Calibri" panose="020F0502020204030204" pitchFamily="34" charset="0"/>
                        </a:rPr>
                        <a:t>2016</a:t>
                      </a:r>
                    </a:p>
                  </a:txBody>
                  <a:tcPr marL="9525" marR="9525" marT="9525" marB="0" anchor="b">
                    <a:solidFill>
                      <a:srgbClr val="9966FF"/>
                    </a:solidFill>
                  </a:tcPr>
                </a:tc>
                <a:tc>
                  <a:txBody>
                    <a:bodyPr/>
                    <a:lstStyle/>
                    <a:p>
                      <a:pPr algn="ctr" fontAlgn="b"/>
                      <a:r>
                        <a:rPr lang="en-IE" sz="2400" b="1" i="0" u="none" strike="noStrike" dirty="0">
                          <a:solidFill>
                            <a:srgbClr val="000000"/>
                          </a:solidFill>
                          <a:effectLst/>
                          <a:latin typeface="Calibri" panose="020F0502020204030204" pitchFamily="34" charset="0"/>
                        </a:rPr>
                        <a:t>2011</a:t>
                      </a:r>
                    </a:p>
                  </a:txBody>
                  <a:tcPr marL="9525" marR="9525" marT="9525" marB="0" anchor="b"/>
                </a:tc>
                <a:tc>
                  <a:txBody>
                    <a:bodyPr/>
                    <a:lstStyle/>
                    <a:p>
                      <a:pPr algn="ctr" fontAlgn="b"/>
                      <a:r>
                        <a:rPr lang="en-IE" sz="2400" b="1" i="0" u="none" strike="noStrike" dirty="0">
                          <a:solidFill>
                            <a:srgbClr val="000000"/>
                          </a:solidFill>
                          <a:effectLst/>
                          <a:latin typeface="Calibri" panose="020F0502020204030204" pitchFamily="34" charset="0"/>
                        </a:rPr>
                        <a:t>2009</a:t>
                      </a:r>
                    </a:p>
                  </a:txBody>
                  <a:tcPr marL="9525" marR="9525" marT="9525" marB="0" anchor="b">
                    <a:solidFill>
                      <a:srgbClr val="9966FF"/>
                    </a:solidFill>
                  </a:tcPr>
                </a:tc>
                <a:tc>
                  <a:txBody>
                    <a:bodyPr/>
                    <a:lstStyle/>
                    <a:p>
                      <a:pPr algn="ctr" fontAlgn="b"/>
                      <a:r>
                        <a:rPr lang="en-IE" sz="2400" b="1" i="0" u="none" strike="noStrike" dirty="0">
                          <a:solidFill>
                            <a:srgbClr val="000000"/>
                          </a:solidFill>
                          <a:effectLst/>
                          <a:latin typeface="Calibri" panose="020F0502020204030204" pitchFamily="34" charset="0"/>
                        </a:rPr>
                        <a:t>2002</a:t>
                      </a:r>
                    </a:p>
                  </a:txBody>
                  <a:tcPr marL="9525" marR="9525" marT="9525" marB="0" anchor="b"/>
                </a:tc>
                <a:extLst>
                  <a:ext uri="{0D108BD9-81ED-4DB2-BD59-A6C34878D82A}">
                    <a16:rowId xmlns:a16="http://schemas.microsoft.com/office/drawing/2014/main" val="1021071139"/>
                  </a:ext>
                </a:extLst>
              </a:tr>
              <a:tr h="601680">
                <a:tc>
                  <a:txBody>
                    <a:bodyPr/>
                    <a:lstStyle/>
                    <a:p>
                      <a:pPr algn="ctr" fontAlgn="b"/>
                      <a:r>
                        <a:rPr lang="en-IE" sz="2400" u="none" strike="noStrike" dirty="0">
                          <a:effectLst/>
                        </a:rPr>
                        <a:t>5</a:t>
                      </a:r>
                    </a:p>
                  </a:txBody>
                  <a:tcPr marL="9525" marR="9525" marT="9525" marB="0" anchor="b">
                    <a:solidFill>
                      <a:srgbClr val="9966FF"/>
                    </a:solidFill>
                  </a:tcPr>
                </a:tc>
                <a:tc>
                  <a:txBody>
                    <a:bodyPr/>
                    <a:lstStyle/>
                    <a:p>
                      <a:pPr algn="ctr" fontAlgn="b"/>
                      <a:r>
                        <a:rPr lang="en-IE" sz="2400" u="none" strike="noStrike" dirty="0">
                          <a:effectLst/>
                        </a:rPr>
                        <a:t>14a</a:t>
                      </a:r>
                    </a:p>
                  </a:txBody>
                  <a:tcPr marL="9525" marR="9525" marT="9525" marB="0" anchor="b"/>
                </a:tc>
                <a:tc>
                  <a:txBody>
                    <a:bodyPr/>
                    <a:lstStyle/>
                    <a:p>
                      <a:pPr algn="ctr" fontAlgn="b"/>
                      <a:r>
                        <a:rPr lang="en-IE" sz="2400" u="none" strike="noStrike" dirty="0">
                          <a:effectLst/>
                        </a:rPr>
                        <a:t>15b</a:t>
                      </a:r>
                    </a:p>
                  </a:txBody>
                  <a:tcPr marL="9525" marR="9525" marT="9525" marB="0" anchor="b">
                    <a:solidFill>
                      <a:srgbClr val="9966FF"/>
                    </a:solidFill>
                  </a:tcPr>
                </a:tc>
                <a:tc>
                  <a:txBody>
                    <a:bodyPr/>
                    <a:lstStyle/>
                    <a:p>
                      <a:pPr algn="ctr" fontAlgn="b"/>
                      <a:r>
                        <a:rPr lang="en-IE" sz="2400" u="none" strike="noStrike" dirty="0">
                          <a:effectLst/>
                        </a:rPr>
                        <a:t>15c</a:t>
                      </a:r>
                    </a:p>
                  </a:txBody>
                  <a:tcPr marL="9525" marR="9525" marT="9525" marB="0" anchor="b"/>
                </a:tc>
                <a:tc>
                  <a:txBody>
                    <a:bodyPr/>
                    <a:lstStyle/>
                    <a:p>
                      <a:pPr algn="ctr" fontAlgn="b"/>
                      <a:r>
                        <a:rPr lang="en-IE" sz="2400" u="none" strike="noStrike" dirty="0">
                          <a:effectLst/>
                        </a:rPr>
                        <a:t>12c</a:t>
                      </a:r>
                    </a:p>
                  </a:txBody>
                  <a:tcPr marL="9525" marR="9525" marT="9525" marB="0" anchor="b">
                    <a:solidFill>
                      <a:srgbClr val="9966FF"/>
                    </a:solidFill>
                  </a:tcPr>
                </a:tc>
                <a:tc>
                  <a:txBody>
                    <a:bodyPr/>
                    <a:lstStyle/>
                    <a:p>
                      <a:pPr algn="ctr" fontAlgn="b"/>
                      <a:r>
                        <a:rPr lang="en-IE" sz="2400" u="none" strike="noStrike" dirty="0">
                          <a:effectLst/>
                        </a:rPr>
                        <a:t>10c</a:t>
                      </a:r>
                    </a:p>
                  </a:txBody>
                  <a:tcPr marL="9525" marR="9525" marT="9525" marB="0" anchor="b"/>
                </a:tc>
                <a:extLst>
                  <a:ext uri="{0D108BD9-81ED-4DB2-BD59-A6C34878D82A}">
                    <a16:rowId xmlns:a16="http://schemas.microsoft.com/office/drawing/2014/main" val="3395300584"/>
                  </a:ext>
                </a:extLst>
              </a:tr>
            </a:tbl>
          </a:graphicData>
        </a:graphic>
      </p:graphicFrame>
    </p:spTree>
    <p:extLst>
      <p:ext uri="{BB962C8B-B14F-4D97-AF65-F5344CB8AC3E}">
        <p14:creationId xmlns:p14="http://schemas.microsoft.com/office/powerpoint/2010/main" val="4093667485"/>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24713"/>
            <a:ext cx="12169514" cy="6760564"/>
          </a:xfrm>
          <a:prstGeom prst="rect">
            <a:avLst/>
          </a:prstGeom>
        </p:spPr>
      </p:pic>
      <p:sp>
        <p:nvSpPr>
          <p:cNvPr id="2" name="Title 1"/>
          <p:cNvSpPr>
            <a:spLocks noGrp="1"/>
          </p:cNvSpPr>
          <p:nvPr>
            <p:ph type="title"/>
          </p:nvPr>
        </p:nvSpPr>
        <p:spPr>
          <a:xfrm>
            <a:off x="22487" y="3878"/>
            <a:ext cx="10233622" cy="1339940"/>
          </a:xfrm>
        </p:spPr>
        <p:txBody>
          <a:bodyPr/>
          <a:lstStyle/>
          <a:p>
            <a:pPr algn="ctr" defTabSz="855859">
              <a:spcBef>
                <a:spcPts val="0"/>
              </a:spcBef>
            </a:pPr>
            <a:r>
              <a:rPr lang="en-US" b="1" dirty="0">
                <a:ea typeface="+mn-ea"/>
                <a:cs typeface="+mn-cs"/>
              </a:rPr>
              <a:t>(e) Example of Beneficial Virus</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graphicFrame>
        <p:nvGraphicFramePr>
          <p:cNvPr id="8" name="Table 4">
            <a:extLst>
              <a:ext uri="{FF2B5EF4-FFF2-40B4-BE49-F238E27FC236}">
                <a16:creationId xmlns:a16="http://schemas.microsoft.com/office/drawing/2014/main" id="{63957C27-F54A-E73B-2DCB-40470410E986}"/>
              </a:ext>
            </a:extLst>
          </p:cNvPr>
          <p:cNvGraphicFramePr>
            <a:graphicFrameLocks noGrp="1"/>
          </p:cNvGraphicFramePr>
          <p:nvPr/>
        </p:nvGraphicFramePr>
        <p:xfrm>
          <a:off x="1169232" y="1365723"/>
          <a:ext cx="6460761" cy="3366972"/>
        </p:xfrm>
        <a:graphic>
          <a:graphicData uri="http://schemas.openxmlformats.org/drawingml/2006/table">
            <a:tbl>
              <a:tblPr firstRow="1" bandRow="1">
                <a:tableStyleId>{93296810-A885-4BE3-A3E7-6D5BEEA58F35}</a:tableStyleId>
              </a:tblPr>
              <a:tblGrid>
                <a:gridCol w="6460761">
                  <a:extLst>
                    <a:ext uri="{9D8B030D-6E8A-4147-A177-3AD203B41FA5}">
                      <a16:colId xmlns:a16="http://schemas.microsoft.com/office/drawing/2014/main" val="1148366093"/>
                    </a:ext>
                  </a:extLst>
                </a:gridCol>
              </a:tblGrid>
              <a:tr h="756564">
                <a:tc>
                  <a:txBody>
                    <a:bodyPr/>
                    <a:lstStyle/>
                    <a:p>
                      <a:pPr algn="ctr"/>
                      <a:r>
                        <a:rPr lang="en-IE" sz="3600" dirty="0"/>
                        <a:t>Bacteriophages</a:t>
                      </a:r>
                    </a:p>
                  </a:txBody>
                  <a:tcPr/>
                </a:tc>
                <a:extLst>
                  <a:ext uri="{0D108BD9-81ED-4DB2-BD59-A6C34878D82A}">
                    <a16:rowId xmlns:a16="http://schemas.microsoft.com/office/drawing/2014/main" val="1936027687"/>
                  </a:ext>
                </a:extLst>
              </a:tr>
              <a:tr h="756564">
                <a:tc>
                  <a:txBody>
                    <a:bodyPr/>
                    <a:lstStyle/>
                    <a:p>
                      <a:r>
                        <a:rPr lang="en-IE" sz="2200" dirty="0"/>
                        <a:t>Kill bacteria.</a:t>
                      </a:r>
                    </a:p>
                  </a:txBody>
                  <a:tcPr/>
                </a:tc>
                <a:extLst>
                  <a:ext uri="{0D108BD9-81ED-4DB2-BD59-A6C34878D82A}">
                    <a16:rowId xmlns:a16="http://schemas.microsoft.com/office/drawing/2014/main" val="1300381668"/>
                  </a:ext>
                </a:extLst>
              </a:tr>
              <a:tr h="756564">
                <a:tc>
                  <a:txBody>
                    <a:bodyPr/>
                    <a:lstStyle/>
                    <a:p>
                      <a:r>
                        <a:rPr lang="en-IE" sz="2200" dirty="0"/>
                        <a:t>Used to treat tumours.</a:t>
                      </a:r>
                    </a:p>
                  </a:txBody>
                  <a:tcPr/>
                </a:tc>
                <a:extLst>
                  <a:ext uri="{0D108BD9-81ED-4DB2-BD59-A6C34878D82A}">
                    <a16:rowId xmlns:a16="http://schemas.microsoft.com/office/drawing/2014/main" val="2808142567"/>
                  </a:ext>
                </a:extLst>
              </a:tr>
              <a:tr h="756564">
                <a:tc>
                  <a:txBody>
                    <a:bodyPr/>
                    <a:lstStyle/>
                    <a:p>
                      <a:r>
                        <a:rPr lang="en-IE" sz="2200" dirty="0"/>
                        <a:t>Vectors:</a:t>
                      </a:r>
                    </a:p>
                    <a:p>
                      <a:pPr marL="342900" indent="-342900">
                        <a:buFont typeface="Arial" panose="020B0604020202020204" pitchFamily="34" charset="0"/>
                        <a:buChar char="•"/>
                      </a:pPr>
                      <a:r>
                        <a:rPr lang="en-IE" sz="2200" dirty="0"/>
                        <a:t>Gene therapy</a:t>
                      </a:r>
                    </a:p>
                    <a:p>
                      <a:pPr marL="342900" indent="-342900">
                        <a:buFont typeface="Arial" panose="020B0604020202020204" pitchFamily="34" charset="0"/>
                        <a:buChar char="•"/>
                      </a:pPr>
                      <a:r>
                        <a:rPr lang="en-IE" sz="2200" dirty="0"/>
                        <a:t>Genetic engineering</a:t>
                      </a:r>
                    </a:p>
                  </a:txBody>
                  <a:tcPr/>
                </a:tc>
                <a:extLst>
                  <a:ext uri="{0D108BD9-81ED-4DB2-BD59-A6C34878D82A}">
                    <a16:rowId xmlns:a16="http://schemas.microsoft.com/office/drawing/2014/main" val="3767012821"/>
                  </a:ext>
                </a:extLst>
              </a:tr>
            </a:tbl>
          </a:graphicData>
        </a:graphic>
      </p:graphicFrame>
      <p:pic>
        <p:nvPicPr>
          <p:cNvPr id="1026" name="Picture 2" descr="Viruses are both the villains and heroes of life as we know it">
            <a:extLst>
              <a:ext uri="{FF2B5EF4-FFF2-40B4-BE49-F238E27FC236}">
                <a16:creationId xmlns:a16="http://schemas.microsoft.com/office/drawing/2014/main" id="{DB576CE8-D803-D235-0CBC-863E34626A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2382" y="1200656"/>
            <a:ext cx="2636873" cy="4456688"/>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a:extLst>
              <a:ext uri="{FF2B5EF4-FFF2-40B4-BE49-F238E27FC236}">
                <a16:creationId xmlns:a16="http://schemas.microsoft.com/office/drawing/2014/main" id="{BD6DDD9A-021B-F757-B01B-4F8CAD01BE7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409712" y="6019801"/>
            <a:ext cx="609600" cy="609600"/>
          </a:xfrm>
          <a:prstGeom prst="rect">
            <a:avLst/>
          </a:prstGeom>
        </p:spPr>
      </p:pic>
    </p:spTree>
    <p:extLst>
      <p:ext uri="{BB962C8B-B14F-4D97-AF65-F5344CB8AC3E}">
        <p14:creationId xmlns:p14="http://schemas.microsoft.com/office/powerpoint/2010/main" val="3377229494"/>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22487" y="3878"/>
            <a:ext cx="9813492" cy="1339940"/>
          </a:xfrm>
        </p:spPr>
        <p:txBody>
          <a:bodyPr/>
          <a:lstStyle/>
          <a:p>
            <a:pPr algn="ctr" defTabSz="855859">
              <a:spcBef>
                <a:spcPts val="0"/>
              </a:spcBef>
            </a:pPr>
            <a:r>
              <a:rPr lang="en-US" b="1" dirty="0">
                <a:ea typeface="+mn-ea"/>
                <a:cs typeface="+mn-cs"/>
              </a:rPr>
              <a:t>(f) Viruses are Obligate Parasites</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pic>
        <p:nvPicPr>
          <p:cNvPr id="5122" name="Picture 2">
            <a:extLst>
              <a:ext uri="{FF2B5EF4-FFF2-40B4-BE49-F238E27FC236}">
                <a16:creationId xmlns:a16="http://schemas.microsoft.com/office/drawing/2014/main" id="{BA189B57-6E12-3A05-91DF-4AEF54ABB5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6963" y="1279898"/>
            <a:ext cx="7675365" cy="4298204"/>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a:extLst>
              <a:ext uri="{FF2B5EF4-FFF2-40B4-BE49-F238E27FC236}">
                <a16:creationId xmlns:a16="http://schemas.microsoft.com/office/drawing/2014/main" id="{8F8CDCD1-3F3D-E62F-D782-690468ADC58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68523" y="6053898"/>
            <a:ext cx="609600" cy="609600"/>
          </a:xfrm>
          <a:prstGeom prst="rect">
            <a:avLst/>
          </a:prstGeom>
        </p:spPr>
      </p:pic>
    </p:spTree>
    <p:extLst>
      <p:ext uri="{BB962C8B-B14F-4D97-AF65-F5344CB8AC3E}">
        <p14:creationId xmlns:p14="http://schemas.microsoft.com/office/powerpoint/2010/main" val="3453212701"/>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5" y="0"/>
            <a:ext cx="12344905" cy="6858000"/>
          </a:xfrm>
          <a:prstGeom prst="rect">
            <a:avLst/>
          </a:prstGeom>
        </p:spPr>
      </p:pic>
      <p:sp>
        <p:nvSpPr>
          <p:cNvPr id="2" name="Title 1"/>
          <p:cNvSpPr>
            <a:spLocks noGrp="1"/>
          </p:cNvSpPr>
          <p:nvPr>
            <p:ph type="title"/>
          </p:nvPr>
        </p:nvSpPr>
        <p:spPr>
          <a:xfrm>
            <a:off x="838200" y="85957"/>
            <a:ext cx="10515600" cy="1325563"/>
          </a:xfrm>
        </p:spPr>
        <p:txBody>
          <a:bodyPr/>
          <a:lstStyle/>
          <a:p>
            <a:pPr algn="ctr" defTabSz="770484">
              <a:spcBef>
                <a:spcPts val="0"/>
              </a:spcBef>
            </a:pPr>
            <a:r>
              <a:rPr lang="en-US" b="1">
                <a:solidFill>
                  <a:prstClr val="black"/>
                </a:solidFill>
                <a:ea typeface="+mn-ea"/>
                <a:cs typeface="+mn-cs"/>
              </a:rPr>
              <a:t>Overview of Topics</a:t>
            </a:r>
            <a:br>
              <a:rPr lang="en-US" sz="1944">
                <a:solidFill>
                  <a:prstClr val="black"/>
                </a:solidFill>
                <a:ea typeface="+mn-ea"/>
                <a:cs typeface="+mn-cs"/>
              </a:rPr>
            </a:br>
            <a:endParaRPr lang="en-IE" sz="1944"/>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9736369" y="5903723"/>
            <a:ext cx="2632055" cy="960364"/>
          </a:xfrm>
          <a:prstGeom prst="rect">
            <a:avLst/>
          </a:prstGeom>
        </p:spPr>
      </p:pic>
      <p:graphicFrame>
        <p:nvGraphicFramePr>
          <p:cNvPr id="7" name="Content Placeholder 2">
            <a:extLst>
              <a:ext uri="{FF2B5EF4-FFF2-40B4-BE49-F238E27FC236}">
                <a16:creationId xmlns:a16="http://schemas.microsoft.com/office/drawing/2014/main" id="{D5D9EF64-1A73-129A-2DEF-713144B26648}"/>
              </a:ext>
            </a:extLst>
          </p:cNvPr>
          <p:cNvGraphicFramePr>
            <a:graphicFrameLocks/>
          </p:cNvGraphicFramePr>
          <p:nvPr>
            <p:extLst>
              <p:ext uri="{D42A27DB-BD31-4B8C-83A1-F6EECF244321}">
                <p14:modId xmlns:p14="http://schemas.microsoft.com/office/powerpoint/2010/main" val="703998144"/>
              </p:ext>
            </p:extLst>
          </p:nvPr>
        </p:nvGraphicFramePr>
        <p:xfrm>
          <a:off x="838200" y="1072625"/>
          <a:ext cx="9894757" cy="45126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7" name="Picture 27">
            <a:extLst>
              <a:ext uri="{FF2B5EF4-FFF2-40B4-BE49-F238E27FC236}">
                <a16:creationId xmlns:a16="http://schemas.microsoft.com/office/drawing/2014/main" id="{2E6B642C-D3CE-B2B8-9E90-598BCEA057ED}"/>
              </a:ext>
            </a:extLst>
          </p:cNvPr>
          <p:cNvPicPr>
            <a:picLocks noChangeAspect="1"/>
          </p:cNvPicPr>
          <p:nvPr/>
        </p:nvPicPr>
        <p:blipFill>
          <a:blip r:embed="rId11"/>
          <a:stretch>
            <a:fillRect/>
          </a:stretch>
        </p:blipFill>
        <p:spPr>
          <a:xfrm>
            <a:off x="4983193" y="6017942"/>
            <a:ext cx="3117011" cy="846229"/>
          </a:xfrm>
          <a:prstGeom prst="rect">
            <a:avLst/>
          </a:prstGeom>
        </p:spPr>
      </p:pic>
      <p:pic>
        <p:nvPicPr>
          <p:cNvPr id="3" name="Recorded Sound">
            <a:hlinkClick r:id="" action="ppaction://media"/>
            <a:extLst>
              <a:ext uri="{FF2B5EF4-FFF2-40B4-BE49-F238E27FC236}">
                <a16:creationId xmlns:a16="http://schemas.microsoft.com/office/drawing/2014/main" id="{7F07CA06-57EC-3DE4-0081-8E197D513379}"/>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849194" y="6171176"/>
            <a:ext cx="609600" cy="609600"/>
          </a:xfrm>
          <a:prstGeom prst="rect">
            <a:avLst/>
          </a:prstGeom>
        </p:spPr>
      </p:pic>
    </p:spTree>
    <p:extLst>
      <p:ext uri="{BB962C8B-B14F-4D97-AF65-F5344CB8AC3E}">
        <p14:creationId xmlns:p14="http://schemas.microsoft.com/office/powerpoint/2010/main" val="399610073"/>
      </p:ext>
    </p:extLst>
  </p:cSld>
  <p:clrMapOvr>
    <a:masterClrMapping/>
  </p:clrMapOvr>
  <mc:AlternateContent xmlns:mc="http://schemas.openxmlformats.org/markup-compatibility/2006" xmlns:p14="http://schemas.microsoft.com/office/powerpoint/2010/main">
    <mc:Choice Requires="p14">
      <p:transition spd="slow" p14:dur="2000" advTm="10691"/>
    </mc:Choice>
    <mc:Fallback xmlns="">
      <p:transition spd="slow" advTm="10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68E349E9-0279-E9D6-1E13-EF06D6FA4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25608"/>
            <a:ext cx="10515600" cy="1325563"/>
          </a:xfrm>
        </p:spPr>
        <p:txBody>
          <a:bodyPr/>
          <a:lstStyle/>
          <a:p>
            <a:pPr algn="ctr"/>
            <a:r>
              <a:rPr lang="en-IE" b="1"/>
              <a:t>Bibliography</a:t>
            </a:r>
          </a:p>
        </p:txBody>
      </p:sp>
      <p:sp>
        <p:nvSpPr>
          <p:cNvPr id="3" name="Content Placeholder 2"/>
          <p:cNvSpPr>
            <a:spLocks noGrp="1"/>
          </p:cNvSpPr>
          <p:nvPr>
            <p:ph idx="1"/>
          </p:nvPr>
        </p:nvSpPr>
        <p:spPr>
          <a:xfrm>
            <a:off x="179882" y="1265759"/>
            <a:ext cx="11173918" cy="4351338"/>
          </a:xfrm>
        </p:spPr>
        <p:txBody>
          <a:bodyPr vert="horz" lIns="91440" tIns="45720" rIns="91440" bIns="45720" rtlCol="0" anchor="t">
            <a:normAutofit/>
          </a:bodyPr>
          <a:lstStyle/>
          <a:p>
            <a:r>
              <a:rPr lang="en-IE" sz="1800" dirty="0">
                <a:ea typeface="+mn-lt"/>
                <a:cs typeface="+mn-lt"/>
                <a:hlinkClick r:id="rId3"/>
              </a:rPr>
              <a:t>https://www.examinations.ie/exammaterialarchive/</a:t>
            </a:r>
          </a:p>
          <a:p>
            <a:r>
              <a:rPr lang="en-IE" sz="1800" dirty="0">
                <a:ea typeface="+mn-lt"/>
                <a:cs typeface="+mn-lt"/>
                <a:hlinkClick r:id="rId4"/>
              </a:rPr>
              <a:t>https://theconversation.com/viruses-are-both-the-villains-and-heroes-of-life-as-we-know-it-169131</a:t>
            </a:r>
            <a:endParaRPr lang="en-IE" sz="1800" dirty="0">
              <a:ea typeface="+mn-lt"/>
              <a:cs typeface="+mn-lt"/>
            </a:endParaRPr>
          </a:p>
          <a:p>
            <a:r>
              <a:rPr lang="en-IE" sz="1800" dirty="0">
                <a:cs typeface="Calibri"/>
                <a:hlinkClick r:id="rId5"/>
              </a:rPr>
              <a:t>https://www.npr.org/sections/goatsandsoda/2014/12/01/364749313/ebola-in-the-air-what-science-says-about-how-the-virus-spreads</a:t>
            </a:r>
            <a:endParaRPr lang="en-IE" sz="1800" dirty="0">
              <a:cs typeface="Calibri"/>
            </a:endParaRPr>
          </a:p>
          <a:p>
            <a:r>
              <a:rPr lang="en-IE" sz="1800" dirty="0">
                <a:cs typeface="Calibri"/>
                <a:hlinkClick r:id="rId6"/>
              </a:rPr>
              <a:t>https://www.pfizer.com/news/articles/how_the_immune_system_protects_you_from_infection</a:t>
            </a:r>
            <a:endParaRPr lang="en-IE" sz="1800" dirty="0">
              <a:cs typeface="Calibri"/>
            </a:endParaRPr>
          </a:p>
          <a:p>
            <a:r>
              <a:rPr lang="en-IE" sz="1800" dirty="0">
                <a:cs typeface="Calibri"/>
                <a:hlinkClick r:id="rId7"/>
              </a:rPr>
              <a:t>https://www.biologyonline.com/dictionary/obligate-parasite</a:t>
            </a:r>
            <a:endParaRPr lang="en-IE" sz="1800" dirty="0">
              <a:cs typeface="Calibri"/>
            </a:endParaRPr>
          </a:p>
          <a:p>
            <a:endParaRPr lang="en-IE" sz="1800" dirty="0">
              <a:cs typeface="Calibri"/>
            </a:endParaRPr>
          </a:p>
          <a:p>
            <a:endParaRPr lang="en-IE" sz="3200" b="1" dirty="0">
              <a:cs typeface="Calibri"/>
            </a:endParaRPr>
          </a:p>
          <a:p>
            <a:pPr marL="0" indent="0" algn="ctr">
              <a:buNone/>
            </a:pPr>
            <a:endParaRPr lang="en-IE" sz="3240" b="1" dirty="0">
              <a:cs typeface="Calibri" panose="020F0502020204030204"/>
            </a:endParaRPr>
          </a:p>
          <a:p>
            <a:endParaRPr lang="en-IE" sz="2700" b="1" dirty="0">
              <a:cs typeface="Calibri" panose="020F0502020204030204"/>
            </a:endParaRPr>
          </a:p>
        </p:txBody>
      </p:sp>
      <p:pic>
        <p:nvPicPr>
          <p:cNvPr id="5" name="Picture 4">
            <a:extLst>
              <a:ext uri="{FF2B5EF4-FFF2-40B4-BE49-F238E27FC236}">
                <a16:creationId xmlns:a16="http://schemas.microsoft.com/office/drawing/2014/main" id="{E8630770-8F47-41F4-A7C8-A1769ECF82FF}"/>
              </a:ext>
            </a:extLst>
          </p:cNvPr>
          <p:cNvPicPr>
            <a:picLocks noChangeAspect="1"/>
          </p:cNvPicPr>
          <p:nvPr/>
        </p:nvPicPr>
        <p:blipFill>
          <a:blip r:embed="rId8"/>
          <a:stretch>
            <a:fillRect/>
          </a:stretch>
        </p:blipFill>
        <p:spPr>
          <a:xfrm>
            <a:off x="9914366" y="5728501"/>
            <a:ext cx="2276782" cy="1132283"/>
          </a:xfrm>
          <a:prstGeom prst="rect">
            <a:avLst/>
          </a:prstGeom>
        </p:spPr>
      </p:pic>
      <p:pic>
        <p:nvPicPr>
          <p:cNvPr id="4" name="Picture 6" descr="A picture containing graphical user interface&#10;&#10;Description automatically generated">
            <a:extLst>
              <a:ext uri="{FF2B5EF4-FFF2-40B4-BE49-F238E27FC236}">
                <a16:creationId xmlns:a16="http://schemas.microsoft.com/office/drawing/2014/main" id="{E774C029-84EB-7493-39A3-B1DDA8E3E04B}"/>
              </a:ext>
            </a:extLst>
          </p:cNvPr>
          <p:cNvPicPr>
            <a:picLocks noChangeAspect="1"/>
          </p:cNvPicPr>
          <p:nvPr/>
        </p:nvPicPr>
        <p:blipFill rotWithShape="1">
          <a:blip r:embed="rId9"/>
          <a:srcRect t="34737" r="523" b="38421"/>
          <a:stretch/>
        </p:blipFill>
        <p:spPr>
          <a:xfrm>
            <a:off x="4235561" y="5874101"/>
            <a:ext cx="3720878" cy="1009507"/>
          </a:xfrm>
          <a:prstGeom prst="rect">
            <a:avLst/>
          </a:prstGeom>
        </p:spPr>
      </p:pic>
    </p:spTree>
    <p:extLst>
      <p:ext uri="{BB962C8B-B14F-4D97-AF65-F5344CB8AC3E}">
        <p14:creationId xmlns:p14="http://schemas.microsoft.com/office/powerpoint/2010/main" val="3167865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68E349E9-0279-E9D6-1E13-EF06D6FA4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25608"/>
            <a:ext cx="10515600" cy="1325563"/>
          </a:xfrm>
        </p:spPr>
        <p:txBody>
          <a:bodyPr/>
          <a:lstStyle/>
          <a:p>
            <a:pPr algn="ctr"/>
            <a:r>
              <a:rPr lang="en-IE" b="1"/>
              <a:t>Contact Details</a:t>
            </a:r>
          </a:p>
        </p:txBody>
      </p:sp>
      <p:sp>
        <p:nvSpPr>
          <p:cNvPr id="3" name="Content Placeholder 2"/>
          <p:cNvSpPr>
            <a:spLocks noGrp="1"/>
          </p:cNvSpPr>
          <p:nvPr>
            <p:ph idx="1"/>
          </p:nvPr>
        </p:nvSpPr>
        <p:spPr>
          <a:xfrm>
            <a:off x="838200" y="1497155"/>
            <a:ext cx="10515600" cy="4351338"/>
          </a:xfrm>
        </p:spPr>
        <p:txBody>
          <a:bodyPr vert="horz" lIns="91440" tIns="45720" rIns="91440" bIns="45720" rtlCol="0" anchor="t">
            <a:normAutofit fontScale="92500" lnSpcReduction="20000"/>
          </a:bodyPr>
          <a:lstStyle/>
          <a:p>
            <a:pPr marL="0" indent="0" algn="ctr">
              <a:buNone/>
            </a:pPr>
            <a:endParaRPr lang="en-IE" sz="3240" b="1"/>
          </a:p>
          <a:p>
            <a:pPr marL="0" indent="0" algn="ctr">
              <a:buNone/>
            </a:pPr>
            <a:r>
              <a:rPr lang="en-IE" sz="3200" b="1"/>
              <a:t>Register for on-line CPD resources: </a:t>
            </a:r>
            <a:r>
              <a:rPr lang="en-IE" sz="3200" b="1">
                <a:hlinkClick r:id="rId3"/>
              </a:rPr>
              <a:t>https://epistem.ie</a:t>
            </a:r>
            <a:endParaRPr lang="en-IE" sz="3200" b="1"/>
          </a:p>
          <a:p>
            <a:pPr marL="0" indent="0" algn="ctr">
              <a:buNone/>
            </a:pPr>
            <a:r>
              <a:rPr lang="en-IE" sz="3200" b="1">
                <a:cs typeface="Calibri"/>
              </a:rPr>
              <a:t>EPI</a:t>
            </a:r>
            <a:r>
              <a:rPr lang="en-IE" sz="3200" b="1">
                <a:latin typeface="DengXian" panose="02010600030101010101" pitchFamily="2" charset="-122"/>
                <a:ea typeface="DengXian" panose="02010600030101010101" pitchFamily="2" charset="-122"/>
                <a:cs typeface="Calibri"/>
              </a:rPr>
              <a:t>•</a:t>
            </a:r>
            <a:r>
              <a:rPr lang="en-IE" sz="3200" b="1">
                <a:cs typeface="Calibri"/>
              </a:rPr>
              <a:t>STEM project: </a:t>
            </a:r>
            <a:r>
              <a:rPr lang="en-IE" sz="3200" b="1">
                <a:cs typeface="Calibri"/>
                <a:hlinkClick r:id="rId4"/>
              </a:rPr>
              <a:t>Resources</a:t>
            </a:r>
            <a:endParaRPr lang="en-IE" sz="3200" b="1">
              <a:cs typeface="Calibri"/>
            </a:endParaRPr>
          </a:p>
          <a:p>
            <a:pPr marL="0" indent="0" algn="ctr">
              <a:buNone/>
            </a:pPr>
            <a:r>
              <a:rPr lang="en-IE" sz="3200" b="1">
                <a:cs typeface="Calibri"/>
              </a:rPr>
              <a:t>Contact: </a:t>
            </a:r>
            <a:r>
              <a:rPr lang="en-IE" sz="3200">
                <a:cs typeface="Calibri"/>
              </a:rPr>
              <a:t>Helen Fitzgerald, Senior Executive Administrator</a:t>
            </a:r>
          </a:p>
          <a:p>
            <a:pPr marL="0" indent="0" algn="ctr">
              <a:buNone/>
            </a:pPr>
            <a:r>
              <a:rPr lang="en-IE" sz="3200" b="1"/>
              <a:t>Email: </a:t>
            </a:r>
            <a:r>
              <a:rPr lang="en-IE" sz="3200" b="1">
                <a:hlinkClick r:id="rId5"/>
              </a:rPr>
              <a:t>helen.fitzgerald@ul.ie</a:t>
            </a:r>
            <a:endParaRPr lang="en-IE" sz="3200" b="1"/>
          </a:p>
          <a:p>
            <a:pPr marL="0" indent="0" algn="ctr">
              <a:buNone/>
            </a:pPr>
            <a:endParaRPr lang="en-IE" sz="3240" b="1"/>
          </a:p>
          <a:p>
            <a:pPr marL="0" indent="0" algn="ctr">
              <a:buNone/>
            </a:pPr>
            <a:r>
              <a:rPr lang="en-IE" sz="1700" b="1"/>
              <a:t>This on-line CPD project [HEA funded] is an initiative with EPI</a:t>
            </a:r>
            <a:r>
              <a:rPr lang="en-IE" sz="1700" b="1">
                <a:latin typeface="DengXian" panose="02010600030101010101" pitchFamily="2" charset="-122"/>
                <a:ea typeface="DengXian" panose="02010600030101010101" pitchFamily="2" charset="-122"/>
              </a:rPr>
              <a:t>•STEM for science and mathematics secondary teachers in Ireland. The research-led development team include:</a:t>
            </a:r>
          </a:p>
          <a:p>
            <a:pPr marL="0" indent="0" algn="ctr">
              <a:buNone/>
            </a:pPr>
            <a:r>
              <a:rPr lang="en-IE" sz="1900" b="1" dirty="0">
                <a:latin typeface="DengXian"/>
                <a:ea typeface="DengXian"/>
              </a:rPr>
              <a:t>Geraldine Mooney </a:t>
            </a:r>
            <a:r>
              <a:rPr lang="en-IE" sz="1900" b="1" dirty="0" err="1">
                <a:latin typeface="DengXian"/>
                <a:ea typeface="DengXian"/>
              </a:rPr>
              <a:t>Simmie</a:t>
            </a:r>
            <a:r>
              <a:rPr lang="en-IE" sz="1900" b="1" dirty="0">
                <a:latin typeface="DengXian"/>
                <a:ea typeface="DengXian"/>
              </a:rPr>
              <a:t>, Niamh O’Meara, Merrilyn Goos, Stephen Comiskey, Ciara Lane, Tracey O’Connell, Vo Van De, Tara E. Ryan, Martina Scully, Jack Nealon, Daniel Casey, Keith Kennedy, Annette Forster, </a:t>
            </a:r>
            <a:r>
              <a:rPr lang="en-IE" sz="1900" b="1" dirty="0" err="1">
                <a:latin typeface="DengXian"/>
                <a:ea typeface="DengXian"/>
              </a:rPr>
              <a:t>Céren</a:t>
            </a:r>
            <a:r>
              <a:rPr lang="en-IE" sz="1900" b="1" dirty="0">
                <a:latin typeface="DengXian"/>
                <a:ea typeface="DengXian"/>
              </a:rPr>
              <a:t> O’Connell, Martha Cosgrave, </a:t>
            </a:r>
            <a:r>
              <a:rPr lang="en-IE" sz="1900" b="1">
                <a:ea typeface="+mn-lt"/>
                <a:cs typeface="+mn-lt"/>
              </a:rPr>
              <a:t>Martina Ryan</a:t>
            </a:r>
            <a:r>
              <a:rPr lang="en-IE" sz="1900" b="1">
                <a:latin typeface="Calibri"/>
                <a:ea typeface="DengXian"/>
                <a:cs typeface="Calibri"/>
              </a:rPr>
              <a:t>,</a:t>
            </a:r>
            <a:r>
              <a:rPr lang="en-IE" sz="1900" b="1">
                <a:latin typeface="DengXian"/>
                <a:ea typeface="DengXian"/>
              </a:rPr>
              <a:t> Veronica Ryan, Gemma Henstock</a:t>
            </a:r>
            <a:endParaRPr lang="en-IE" sz="1900" b="1"/>
          </a:p>
          <a:p>
            <a:pPr marL="0" indent="0" algn="ctr">
              <a:buNone/>
            </a:pPr>
            <a:r>
              <a:rPr lang="en-IE" sz="3240" b="1"/>
              <a:t> </a:t>
            </a:r>
          </a:p>
          <a:p>
            <a:pPr marL="0" indent="0" algn="ctr">
              <a:buNone/>
            </a:pPr>
            <a:endParaRPr lang="en-IE" sz="3240" b="1"/>
          </a:p>
          <a:p>
            <a:endParaRPr lang="en-IE" sz="2700" b="1"/>
          </a:p>
        </p:txBody>
      </p:sp>
      <p:pic>
        <p:nvPicPr>
          <p:cNvPr id="5" name="Picture 4">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914366" y="5728501"/>
            <a:ext cx="2276782" cy="1132283"/>
          </a:xfrm>
          <a:prstGeom prst="rect">
            <a:avLst/>
          </a:prstGeom>
        </p:spPr>
      </p:pic>
      <p:pic>
        <p:nvPicPr>
          <p:cNvPr id="4" name="Picture 6" descr="A picture containing graphical user interface&#10;&#10;Description automatically generated">
            <a:extLst>
              <a:ext uri="{FF2B5EF4-FFF2-40B4-BE49-F238E27FC236}">
                <a16:creationId xmlns:a16="http://schemas.microsoft.com/office/drawing/2014/main" id="{D0AF33E2-2E28-2069-416C-FC8DFB5F655C}"/>
              </a:ext>
            </a:extLst>
          </p:cNvPr>
          <p:cNvPicPr>
            <a:picLocks noChangeAspect="1"/>
          </p:cNvPicPr>
          <p:nvPr/>
        </p:nvPicPr>
        <p:blipFill rotWithShape="1">
          <a:blip r:embed="rId7"/>
          <a:srcRect t="34737" r="523" b="38421"/>
          <a:stretch/>
        </p:blipFill>
        <p:spPr>
          <a:xfrm>
            <a:off x="4235561" y="5848493"/>
            <a:ext cx="3720878" cy="1009507"/>
          </a:xfrm>
          <a:prstGeom prst="rect">
            <a:avLst/>
          </a:prstGeom>
        </p:spPr>
      </p:pic>
    </p:spTree>
    <p:extLst>
      <p:ext uri="{BB962C8B-B14F-4D97-AF65-F5344CB8AC3E}">
        <p14:creationId xmlns:p14="http://schemas.microsoft.com/office/powerpoint/2010/main" val="199899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5" y="0"/>
            <a:ext cx="12344905" cy="6858000"/>
          </a:xfrm>
          <a:prstGeom prst="rect">
            <a:avLst/>
          </a:prstGeom>
        </p:spPr>
      </p:pic>
      <p:sp>
        <p:nvSpPr>
          <p:cNvPr id="2" name="Title 1"/>
          <p:cNvSpPr>
            <a:spLocks noGrp="1"/>
          </p:cNvSpPr>
          <p:nvPr>
            <p:ph type="title"/>
          </p:nvPr>
        </p:nvSpPr>
        <p:spPr>
          <a:xfrm>
            <a:off x="838200" y="85957"/>
            <a:ext cx="10515600" cy="1325563"/>
          </a:xfrm>
        </p:spPr>
        <p:txBody>
          <a:bodyPr/>
          <a:lstStyle/>
          <a:p>
            <a:pPr algn="ctr" defTabSz="770484">
              <a:spcBef>
                <a:spcPts val="0"/>
              </a:spcBef>
            </a:pPr>
            <a:r>
              <a:rPr lang="en-US" b="1">
                <a:solidFill>
                  <a:prstClr val="black"/>
                </a:solidFill>
                <a:ea typeface="+mn-ea"/>
                <a:cs typeface="+mn-cs"/>
              </a:rPr>
              <a:t>Overview of Topics</a:t>
            </a:r>
            <a:br>
              <a:rPr lang="en-US" sz="1944">
                <a:solidFill>
                  <a:prstClr val="black"/>
                </a:solidFill>
                <a:ea typeface="+mn-ea"/>
                <a:cs typeface="+mn-cs"/>
              </a:rPr>
            </a:br>
            <a:endParaRPr lang="en-IE" sz="1944"/>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9736369" y="5903723"/>
            <a:ext cx="2632055" cy="960364"/>
          </a:xfrm>
          <a:prstGeom prst="rect">
            <a:avLst/>
          </a:prstGeom>
        </p:spPr>
      </p:pic>
      <p:graphicFrame>
        <p:nvGraphicFramePr>
          <p:cNvPr id="7" name="Content Placeholder 2">
            <a:extLst>
              <a:ext uri="{FF2B5EF4-FFF2-40B4-BE49-F238E27FC236}">
                <a16:creationId xmlns:a16="http://schemas.microsoft.com/office/drawing/2014/main" id="{D5D9EF64-1A73-129A-2DEF-713144B26648}"/>
              </a:ext>
            </a:extLst>
          </p:cNvPr>
          <p:cNvGraphicFramePr>
            <a:graphicFrameLocks/>
          </p:cNvGraphicFramePr>
          <p:nvPr>
            <p:extLst>
              <p:ext uri="{D42A27DB-BD31-4B8C-83A1-F6EECF244321}">
                <p14:modId xmlns:p14="http://schemas.microsoft.com/office/powerpoint/2010/main" val="1074996501"/>
              </p:ext>
            </p:extLst>
          </p:nvPr>
        </p:nvGraphicFramePr>
        <p:xfrm>
          <a:off x="838200" y="1072625"/>
          <a:ext cx="9894757" cy="45126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7" name="Picture 27">
            <a:extLst>
              <a:ext uri="{FF2B5EF4-FFF2-40B4-BE49-F238E27FC236}">
                <a16:creationId xmlns:a16="http://schemas.microsoft.com/office/drawing/2014/main" id="{2E6B642C-D3CE-B2B8-9E90-598BCEA057ED}"/>
              </a:ext>
            </a:extLst>
          </p:cNvPr>
          <p:cNvPicPr>
            <a:picLocks noChangeAspect="1"/>
          </p:cNvPicPr>
          <p:nvPr/>
        </p:nvPicPr>
        <p:blipFill>
          <a:blip r:embed="rId11"/>
          <a:stretch>
            <a:fillRect/>
          </a:stretch>
        </p:blipFill>
        <p:spPr>
          <a:xfrm>
            <a:off x="4983193" y="6017942"/>
            <a:ext cx="3117011" cy="846229"/>
          </a:xfrm>
          <a:prstGeom prst="rect">
            <a:avLst/>
          </a:prstGeom>
        </p:spPr>
      </p:pic>
      <p:pic>
        <p:nvPicPr>
          <p:cNvPr id="3" name="Recorded Sound">
            <a:hlinkClick r:id="" action="ppaction://media"/>
            <a:extLst>
              <a:ext uri="{FF2B5EF4-FFF2-40B4-BE49-F238E27FC236}">
                <a16:creationId xmlns:a16="http://schemas.microsoft.com/office/drawing/2014/main" id="{7F07CA06-57EC-3DE4-0081-8E197D513379}"/>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849194" y="6171176"/>
            <a:ext cx="609600" cy="609600"/>
          </a:xfrm>
          <a:prstGeom prst="rect">
            <a:avLst/>
          </a:prstGeom>
        </p:spPr>
      </p:pic>
    </p:spTree>
    <p:extLst>
      <p:ext uri="{BB962C8B-B14F-4D97-AF65-F5344CB8AC3E}">
        <p14:creationId xmlns:p14="http://schemas.microsoft.com/office/powerpoint/2010/main" val="1515283530"/>
      </p:ext>
    </p:extLst>
  </p:cSld>
  <p:clrMapOvr>
    <a:masterClrMapping/>
  </p:clrMapOvr>
  <mc:AlternateContent xmlns:mc="http://schemas.openxmlformats.org/markup-compatibility/2006" xmlns:p14="http://schemas.microsoft.com/office/powerpoint/2010/main">
    <mc:Choice Requires="p14">
      <p:transition spd="slow" p14:dur="2000" advTm="10691"/>
    </mc:Choice>
    <mc:Fallback xmlns="">
      <p:transition spd="slow" advTm="10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35066" y="3878"/>
            <a:ext cx="10558731" cy="1339940"/>
          </a:xfrm>
        </p:spPr>
        <p:txBody>
          <a:bodyPr/>
          <a:lstStyle/>
          <a:p>
            <a:pPr algn="ctr" defTabSz="855859">
              <a:spcBef>
                <a:spcPts val="0"/>
              </a:spcBef>
            </a:pPr>
            <a:r>
              <a:rPr lang="en-US" b="1" dirty="0">
                <a:ea typeface="+mn-ea"/>
                <a:cs typeface="+mn-cs"/>
              </a:rPr>
              <a:t>2017 Q14 a) HL</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E19C5FA0-9511-7DAC-5846-C65C957A07C0}"/>
              </a:ext>
            </a:extLst>
          </p:cNvPr>
          <p:cNvPicPr>
            <a:picLocks noChangeAspect="1"/>
          </p:cNvPicPr>
          <p:nvPr/>
        </p:nvPicPr>
        <p:blipFill rotWithShape="1">
          <a:blip r:embed="rId8">
            <a:extLst>
              <a:ext uri="{28A0092B-C50C-407E-A947-70E740481C1C}">
                <a14:useLocalDpi xmlns:a14="http://schemas.microsoft.com/office/drawing/2010/main" val="0"/>
              </a:ext>
            </a:extLst>
          </a:blip>
          <a:srcRect l="24836" t="33435" r="18730" b="13908"/>
          <a:stretch/>
        </p:blipFill>
        <p:spPr>
          <a:xfrm>
            <a:off x="1474975" y="995192"/>
            <a:ext cx="9278911" cy="4867616"/>
          </a:xfrm>
          <a:prstGeom prst="rect">
            <a:avLst/>
          </a:prstGeom>
        </p:spPr>
      </p:pic>
      <p:pic>
        <p:nvPicPr>
          <p:cNvPr id="3" name="Recorded Sound">
            <a:hlinkClick r:id="" action="ppaction://media"/>
            <a:extLst>
              <a:ext uri="{FF2B5EF4-FFF2-40B4-BE49-F238E27FC236}">
                <a16:creationId xmlns:a16="http://schemas.microsoft.com/office/drawing/2014/main" id="{47540556-A9FC-C94A-A448-E8D3976EA59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43801" y="6099562"/>
            <a:ext cx="609600" cy="609600"/>
          </a:xfrm>
          <a:prstGeom prst="rect">
            <a:avLst/>
          </a:prstGeom>
        </p:spPr>
      </p:pic>
    </p:spTree>
    <p:extLst>
      <p:ext uri="{BB962C8B-B14F-4D97-AF65-F5344CB8AC3E}">
        <p14:creationId xmlns:p14="http://schemas.microsoft.com/office/powerpoint/2010/main" val="2486149330"/>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0" y="3878"/>
            <a:ext cx="9260819" cy="1339940"/>
          </a:xfrm>
        </p:spPr>
        <p:txBody>
          <a:bodyPr>
            <a:normAutofit/>
          </a:bodyPr>
          <a:lstStyle/>
          <a:p>
            <a:pPr algn="ctr" defTabSz="855859">
              <a:spcBef>
                <a:spcPts val="0"/>
              </a:spcBef>
            </a:pPr>
            <a:r>
              <a:rPr lang="en-US" b="1" dirty="0">
                <a:ea typeface="+mn-ea"/>
                <a:cs typeface="+mn-cs"/>
              </a:rPr>
              <a:t>(</a:t>
            </a:r>
            <a:r>
              <a:rPr lang="en-US" b="1" dirty="0" err="1">
                <a:ea typeface="+mn-ea"/>
                <a:cs typeface="+mn-cs"/>
              </a:rPr>
              <a:t>i</a:t>
            </a:r>
            <a:r>
              <a:rPr lang="en-US" b="1" dirty="0">
                <a:ea typeface="+mn-ea"/>
                <a:cs typeface="+mn-cs"/>
              </a:rPr>
              <a:t>) Pregnant Women Advised Against</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B169B486-92C3-F4E1-0711-47E2677FA89E}"/>
              </a:ext>
            </a:extLst>
          </p:cNvPr>
          <p:cNvPicPr>
            <a:picLocks noChangeAspect="1"/>
          </p:cNvPicPr>
          <p:nvPr/>
        </p:nvPicPr>
        <p:blipFill rotWithShape="1">
          <a:blip r:embed="rId8">
            <a:extLst>
              <a:ext uri="{28A0092B-C50C-407E-A947-70E740481C1C}">
                <a14:useLocalDpi xmlns:a14="http://schemas.microsoft.com/office/drawing/2010/main" val="0"/>
              </a:ext>
            </a:extLst>
          </a:blip>
          <a:srcRect l="24836" t="33435" r="18730" b="13908"/>
          <a:stretch/>
        </p:blipFill>
        <p:spPr>
          <a:xfrm>
            <a:off x="1474975" y="995192"/>
            <a:ext cx="9278911" cy="4867616"/>
          </a:xfrm>
          <a:prstGeom prst="rect">
            <a:avLst/>
          </a:prstGeom>
        </p:spPr>
      </p:pic>
      <p:cxnSp>
        <p:nvCxnSpPr>
          <p:cNvPr id="5" name="Straight Connector 4">
            <a:extLst>
              <a:ext uri="{FF2B5EF4-FFF2-40B4-BE49-F238E27FC236}">
                <a16:creationId xmlns:a16="http://schemas.microsoft.com/office/drawing/2014/main" id="{90756B0C-77E7-6561-1E95-7D54C12EE6CD}"/>
              </a:ext>
            </a:extLst>
          </p:cNvPr>
          <p:cNvCxnSpPr>
            <a:cxnSpLocks/>
          </p:cNvCxnSpPr>
          <p:nvPr/>
        </p:nvCxnSpPr>
        <p:spPr>
          <a:xfrm>
            <a:off x="1639867" y="2214797"/>
            <a:ext cx="7620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756B0C-77E7-6561-1E95-7D54C12EE6CD}"/>
              </a:ext>
            </a:extLst>
          </p:cNvPr>
          <p:cNvCxnSpPr>
            <a:cxnSpLocks/>
          </p:cNvCxnSpPr>
          <p:nvPr/>
        </p:nvCxnSpPr>
        <p:spPr>
          <a:xfrm>
            <a:off x="2608289" y="1900002"/>
            <a:ext cx="80072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Recorded Sound">
            <a:hlinkClick r:id="" action="ppaction://media"/>
            <a:extLst>
              <a:ext uri="{FF2B5EF4-FFF2-40B4-BE49-F238E27FC236}">
                <a16:creationId xmlns:a16="http://schemas.microsoft.com/office/drawing/2014/main" id="{935C5A7C-F6F4-EE3E-331F-393D2631095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483853" y="6139552"/>
            <a:ext cx="609600" cy="609600"/>
          </a:xfrm>
          <a:prstGeom prst="rect">
            <a:avLst/>
          </a:prstGeom>
        </p:spPr>
      </p:pic>
    </p:spTree>
    <p:extLst>
      <p:ext uri="{BB962C8B-B14F-4D97-AF65-F5344CB8AC3E}">
        <p14:creationId xmlns:p14="http://schemas.microsoft.com/office/powerpoint/2010/main" val="2080469196"/>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22486" y="3878"/>
            <a:ext cx="9238333" cy="1339940"/>
          </a:xfrm>
        </p:spPr>
        <p:txBody>
          <a:bodyPr>
            <a:normAutofit fontScale="90000"/>
          </a:bodyPr>
          <a:lstStyle/>
          <a:p>
            <a:pPr algn="ctr" defTabSz="855859">
              <a:spcBef>
                <a:spcPts val="0"/>
              </a:spcBef>
            </a:pPr>
            <a:r>
              <a:rPr lang="en-US" sz="4000" b="1" dirty="0">
                <a:ea typeface="+mn-ea"/>
                <a:cs typeface="+mn-cs"/>
              </a:rPr>
              <a:t>(ii) 2 Precautions to Prevent Zika Transmission</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graphicFrame>
        <p:nvGraphicFramePr>
          <p:cNvPr id="3" name="Table 4">
            <a:extLst>
              <a:ext uri="{FF2B5EF4-FFF2-40B4-BE49-F238E27FC236}">
                <a16:creationId xmlns:a16="http://schemas.microsoft.com/office/drawing/2014/main" id="{A666FC65-7AA3-2396-BEA4-EB54DCA02D16}"/>
              </a:ext>
            </a:extLst>
          </p:cNvPr>
          <p:cNvGraphicFramePr>
            <a:graphicFrameLocks noGrp="1"/>
          </p:cNvGraphicFramePr>
          <p:nvPr>
            <p:extLst>
              <p:ext uri="{D42A27DB-BD31-4B8C-83A1-F6EECF244321}">
                <p14:modId xmlns:p14="http://schemas.microsoft.com/office/powerpoint/2010/main" val="785196693"/>
              </p:ext>
            </p:extLst>
          </p:nvPr>
        </p:nvGraphicFramePr>
        <p:xfrm>
          <a:off x="644577" y="1343817"/>
          <a:ext cx="10717967" cy="4383684"/>
        </p:xfrm>
        <a:graphic>
          <a:graphicData uri="http://schemas.openxmlformats.org/drawingml/2006/table">
            <a:tbl>
              <a:tblPr firstRow="1" bandRow="1">
                <a:tableStyleId>{93296810-A885-4BE3-A3E7-6D5BEEA58F35}</a:tableStyleId>
              </a:tblPr>
              <a:tblGrid>
                <a:gridCol w="10717967">
                  <a:extLst>
                    <a:ext uri="{9D8B030D-6E8A-4147-A177-3AD203B41FA5}">
                      <a16:colId xmlns:a16="http://schemas.microsoft.com/office/drawing/2014/main" val="1148366093"/>
                    </a:ext>
                  </a:extLst>
                </a:gridCol>
              </a:tblGrid>
              <a:tr h="756564">
                <a:tc>
                  <a:txBody>
                    <a:bodyPr/>
                    <a:lstStyle/>
                    <a:p>
                      <a:pPr algn="ctr"/>
                      <a:r>
                        <a:rPr lang="en-IE" sz="3600" dirty="0"/>
                        <a:t>Examples of Answers</a:t>
                      </a:r>
                    </a:p>
                  </a:txBody>
                  <a:tcPr/>
                </a:tc>
                <a:extLst>
                  <a:ext uri="{0D108BD9-81ED-4DB2-BD59-A6C34878D82A}">
                    <a16:rowId xmlns:a16="http://schemas.microsoft.com/office/drawing/2014/main" val="1936027687"/>
                  </a:ext>
                </a:extLst>
              </a:tr>
              <a:tr h="756564">
                <a:tc>
                  <a:txBody>
                    <a:bodyPr/>
                    <a:lstStyle/>
                    <a:p>
                      <a:r>
                        <a:rPr lang="en-IE" sz="2200" dirty="0"/>
                        <a:t>Protect against mosquito bites:</a:t>
                      </a:r>
                    </a:p>
                    <a:p>
                      <a:pPr marL="285750" indent="-285750">
                        <a:buFont typeface="Arial" panose="020B0604020202020204" pitchFamily="34" charset="0"/>
                        <a:buChar char="•"/>
                      </a:pPr>
                      <a:r>
                        <a:rPr lang="en-IE" sz="2200" dirty="0"/>
                        <a:t>Nets</a:t>
                      </a:r>
                    </a:p>
                    <a:p>
                      <a:pPr marL="285750" indent="-285750">
                        <a:buFont typeface="Arial" panose="020B0604020202020204" pitchFamily="34" charset="0"/>
                        <a:buChar char="•"/>
                      </a:pPr>
                      <a:r>
                        <a:rPr lang="en-IE" sz="2200" dirty="0"/>
                        <a:t>Protective clothing</a:t>
                      </a:r>
                    </a:p>
                    <a:p>
                      <a:pPr marL="285750" indent="-285750">
                        <a:buFont typeface="Arial" panose="020B0604020202020204" pitchFamily="34" charset="0"/>
                        <a:buChar char="•"/>
                      </a:pPr>
                      <a:r>
                        <a:rPr lang="en-IE" sz="2200" dirty="0"/>
                        <a:t>Repellent spray</a:t>
                      </a:r>
                    </a:p>
                  </a:txBody>
                  <a:tcPr/>
                </a:tc>
                <a:extLst>
                  <a:ext uri="{0D108BD9-81ED-4DB2-BD59-A6C34878D82A}">
                    <a16:rowId xmlns:a16="http://schemas.microsoft.com/office/drawing/2014/main" val="1300381668"/>
                  </a:ext>
                </a:extLst>
              </a:tr>
              <a:tr h="756564">
                <a:tc>
                  <a:txBody>
                    <a:bodyPr/>
                    <a:lstStyle/>
                    <a:p>
                      <a:r>
                        <a:rPr lang="en-IE" sz="2200" dirty="0"/>
                        <a:t>Avoid being outside when mosquitos are most prevalent:</a:t>
                      </a:r>
                    </a:p>
                    <a:p>
                      <a:pPr marL="285750" indent="-285750">
                        <a:buFont typeface="Arial" panose="020B0604020202020204" pitchFamily="34" charset="0"/>
                        <a:buChar char="•"/>
                      </a:pPr>
                      <a:r>
                        <a:rPr lang="en-IE" sz="2200" dirty="0"/>
                        <a:t>Early morning</a:t>
                      </a:r>
                    </a:p>
                    <a:p>
                      <a:pPr marL="285750" indent="-285750">
                        <a:buFont typeface="Arial" panose="020B0604020202020204" pitchFamily="34" charset="0"/>
                        <a:buChar char="•"/>
                      </a:pPr>
                      <a:r>
                        <a:rPr lang="en-IE" sz="2200" dirty="0"/>
                        <a:t>Late afternoon/ evening</a:t>
                      </a:r>
                    </a:p>
                  </a:txBody>
                  <a:tcPr/>
                </a:tc>
                <a:extLst>
                  <a:ext uri="{0D108BD9-81ED-4DB2-BD59-A6C34878D82A}">
                    <a16:rowId xmlns:a16="http://schemas.microsoft.com/office/drawing/2014/main" val="2808142567"/>
                  </a:ext>
                </a:extLst>
              </a:tr>
              <a:tr h="756564">
                <a:tc>
                  <a:txBody>
                    <a:bodyPr/>
                    <a:lstStyle/>
                    <a:p>
                      <a:r>
                        <a:rPr lang="en-IE" sz="2200" dirty="0"/>
                        <a:t>Prevent pregnancy:</a:t>
                      </a:r>
                    </a:p>
                    <a:p>
                      <a:pPr marL="285750" indent="-285750">
                        <a:buFont typeface="Arial" panose="020B0604020202020204" pitchFamily="34" charset="0"/>
                        <a:buChar char="•"/>
                      </a:pPr>
                      <a:r>
                        <a:rPr lang="en-IE" sz="2200" dirty="0"/>
                        <a:t>Use contraception</a:t>
                      </a:r>
                    </a:p>
                    <a:p>
                      <a:pPr marL="285750" indent="-285750">
                        <a:buFont typeface="Arial" panose="020B0604020202020204" pitchFamily="34" charset="0"/>
                        <a:buChar char="•"/>
                      </a:pPr>
                      <a:r>
                        <a:rPr lang="en-IE" sz="2200" dirty="0"/>
                        <a:t>Avoid sex</a:t>
                      </a:r>
                    </a:p>
                  </a:txBody>
                  <a:tcPr/>
                </a:tc>
                <a:extLst>
                  <a:ext uri="{0D108BD9-81ED-4DB2-BD59-A6C34878D82A}">
                    <a16:rowId xmlns:a16="http://schemas.microsoft.com/office/drawing/2014/main" val="3767012821"/>
                  </a:ext>
                </a:extLst>
              </a:tr>
            </a:tbl>
          </a:graphicData>
        </a:graphic>
      </p:graphicFrame>
      <p:pic>
        <p:nvPicPr>
          <p:cNvPr id="5" name="Recorded Sound">
            <a:hlinkClick r:id="" action="ppaction://media"/>
            <a:extLst>
              <a:ext uri="{FF2B5EF4-FFF2-40B4-BE49-F238E27FC236}">
                <a16:creationId xmlns:a16="http://schemas.microsoft.com/office/drawing/2014/main" id="{CB43F972-7D9B-7721-60C3-53A4DD40286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59139" y="6133374"/>
            <a:ext cx="609600" cy="609600"/>
          </a:xfrm>
          <a:prstGeom prst="rect">
            <a:avLst/>
          </a:prstGeom>
        </p:spPr>
      </p:pic>
    </p:spTree>
    <p:extLst>
      <p:ext uri="{BB962C8B-B14F-4D97-AF65-F5344CB8AC3E}">
        <p14:creationId xmlns:p14="http://schemas.microsoft.com/office/powerpoint/2010/main" val="3220783593"/>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24713"/>
            <a:ext cx="12169514" cy="6760564"/>
          </a:xfrm>
          <a:prstGeom prst="rect">
            <a:avLst/>
          </a:prstGeom>
        </p:spPr>
      </p:pic>
      <p:sp>
        <p:nvSpPr>
          <p:cNvPr id="2" name="Title 1"/>
          <p:cNvSpPr>
            <a:spLocks noGrp="1"/>
          </p:cNvSpPr>
          <p:nvPr>
            <p:ph type="title"/>
          </p:nvPr>
        </p:nvSpPr>
        <p:spPr>
          <a:xfrm>
            <a:off x="22487" y="3878"/>
            <a:ext cx="10233622" cy="1339940"/>
          </a:xfrm>
        </p:spPr>
        <p:txBody>
          <a:bodyPr/>
          <a:lstStyle/>
          <a:p>
            <a:pPr algn="ctr" defTabSz="855859">
              <a:spcBef>
                <a:spcPts val="0"/>
              </a:spcBef>
            </a:pPr>
            <a:r>
              <a:rPr lang="en-US" b="1" dirty="0">
                <a:ea typeface="+mn-ea"/>
                <a:cs typeface="+mn-cs"/>
              </a:rPr>
              <a:t>(iii) Example of Beneficial Virus</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graphicFrame>
        <p:nvGraphicFramePr>
          <p:cNvPr id="8" name="Table 4">
            <a:extLst>
              <a:ext uri="{FF2B5EF4-FFF2-40B4-BE49-F238E27FC236}">
                <a16:creationId xmlns:a16="http://schemas.microsoft.com/office/drawing/2014/main" id="{63957C27-F54A-E73B-2DCB-40470410E986}"/>
              </a:ext>
            </a:extLst>
          </p:cNvPr>
          <p:cNvGraphicFramePr>
            <a:graphicFrameLocks noGrp="1"/>
          </p:cNvGraphicFramePr>
          <p:nvPr>
            <p:extLst>
              <p:ext uri="{D42A27DB-BD31-4B8C-83A1-F6EECF244321}">
                <p14:modId xmlns:p14="http://schemas.microsoft.com/office/powerpoint/2010/main" val="949806248"/>
              </p:ext>
            </p:extLst>
          </p:nvPr>
        </p:nvGraphicFramePr>
        <p:xfrm>
          <a:off x="1169232" y="1365723"/>
          <a:ext cx="6460761" cy="3366972"/>
        </p:xfrm>
        <a:graphic>
          <a:graphicData uri="http://schemas.openxmlformats.org/drawingml/2006/table">
            <a:tbl>
              <a:tblPr firstRow="1" bandRow="1">
                <a:tableStyleId>{93296810-A885-4BE3-A3E7-6D5BEEA58F35}</a:tableStyleId>
              </a:tblPr>
              <a:tblGrid>
                <a:gridCol w="6460761">
                  <a:extLst>
                    <a:ext uri="{9D8B030D-6E8A-4147-A177-3AD203B41FA5}">
                      <a16:colId xmlns:a16="http://schemas.microsoft.com/office/drawing/2014/main" val="1148366093"/>
                    </a:ext>
                  </a:extLst>
                </a:gridCol>
              </a:tblGrid>
              <a:tr h="756564">
                <a:tc>
                  <a:txBody>
                    <a:bodyPr/>
                    <a:lstStyle/>
                    <a:p>
                      <a:pPr algn="ctr"/>
                      <a:r>
                        <a:rPr lang="en-IE" sz="3600" dirty="0"/>
                        <a:t>Bacteriophages</a:t>
                      </a:r>
                    </a:p>
                  </a:txBody>
                  <a:tcPr/>
                </a:tc>
                <a:extLst>
                  <a:ext uri="{0D108BD9-81ED-4DB2-BD59-A6C34878D82A}">
                    <a16:rowId xmlns:a16="http://schemas.microsoft.com/office/drawing/2014/main" val="1936027687"/>
                  </a:ext>
                </a:extLst>
              </a:tr>
              <a:tr h="756564">
                <a:tc>
                  <a:txBody>
                    <a:bodyPr/>
                    <a:lstStyle/>
                    <a:p>
                      <a:r>
                        <a:rPr lang="en-IE" sz="2200" dirty="0"/>
                        <a:t>Kill bacteria.</a:t>
                      </a:r>
                    </a:p>
                  </a:txBody>
                  <a:tcPr/>
                </a:tc>
                <a:extLst>
                  <a:ext uri="{0D108BD9-81ED-4DB2-BD59-A6C34878D82A}">
                    <a16:rowId xmlns:a16="http://schemas.microsoft.com/office/drawing/2014/main" val="1300381668"/>
                  </a:ext>
                </a:extLst>
              </a:tr>
              <a:tr h="756564">
                <a:tc>
                  <a:txBody>
                    <a:bodyPr/>
                    <a:lstStyle/>
                    <a:p>
                      <a:r>
                        <a:rPr lang="en-IE" sz="2200" dirty="0"/>
                        <a:t>Used to treat tumours.</a:t>
                      </a:r>
                    </a:p>
                  </a:txBody>
                  <a:tcPr/>
                </a:tc>
                <a:extLst>
                  <a:ext uri="{0D108BD9-81ED-4DB2-BD59-A6C34878D82A}">
                    <a16:rowId xmlns:a16="http://schemas.microsoft.com/office/drawing/2014/main" val="2808142567"/>
                  </a:ext>
                </a:extLst>
              </a:tr>
              <a:tr h="756564">
                <a:tc>
                  <a:txBody>
                    <a:bodyPr/>
                    <a:lstStyle/>
                    <a:p>
                      <a:r>
                        <a:rPr lang="en-IE" sz="2200" dirty="0"/>
                        <a:t>Vectors:</a:t>
                      </a:r>
                    </a:p>
                    <a:p>
                      <a:pPr marL="342900" indent="-342900">
                        <a:buFont typeface="Arial" panose="020B0604020202020204" pitchFamily="34" charset="0"/>
                        <a:buChar char="•"/>
                      </a:pPr>
                      <a:r>
                        <a:rPr lang="en-IE" sz="2200" dirty="0"/>
                        <a:t>Gene therapy</a:t>
                      </a:r>
                    </a:p>
                    <a:p>
                      <a:pPr marL="342900" indent="-342900">
                        <a:buFont typeface="Arial" panose="020B0604020202020204" pitchFamily="34" charset="0"/>
                        <a:buChar char="•"/>
                      </a:pPr>
                      <a:r>
                        <a:rPr lang="en-IE" sz="2200" dirty="0"/>
                        <a:t>Genetic engineering</a:t>
                      </a:r>
                    </a:p>
                  </a:txBody>
                  <a:tcPr/>
                </a:tc>
                <a:extLst>
                  <a:ext uri="{0D108BD9-81ED-4DB2-BD59-A6C34878D82A}">
                    <a16:rowId xmlns:a16="http://schemas.microsoft.com/office/drawing/2014/main" val="3767012821"/>
                  </a:ext>
                </a:extLst>
              </a:tr>
            </a:tbl>
          </a:graphicData>
        </a:graphic>
      </p:graphicFrame>
      <p:pic>
        <p:nvPicPr>
          <p:cNvPr id="1026" name="Picture 2" descr="Viruses are both the villains and heroes of life as we know it">
            <a:extLst>
              <a:ext uri="{FF2B5EF4-FFF2-40B4-BE49-F238E27FC236}">
                <a16:creationId xmlns:a16="http://schemas.microsoft.com/office/drawing/2014/main" id="{DB576CE8-D803-D235-0CBC-863E34626A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2382" y="1200656"/>
            <a:ext cx="2636873" cy="4456688"/>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a:extLst>
              <a:ext uri="{FF2B5EF4-FFF2-40B4-BE49-F238E27FC236}">
                <a16:creationId xmlns:a16="http://schemas.microsoft.com/office/drawing/2014/main" id="{298E9C76-4591-50C4-8473-0668DE7E6E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409712" y="6019801"/>
            <a:ext cx="609600" cy="609600"/>
          </a:xfrm>
          <a:prstGeom prst="rect">
            <a:avLst/>
          </a:prstGeom>
        </p:spPr>
      </p:pic>
    </p:spTree>
    <p:extLst>
      <p:ext uri="{BB962C8B-B14F-4D97-AF65-F5344CB8AC3E}">
        <p14:creationId xmlns:p14="http://schemas.microsoft.com/office/powerpoint/2010/main" val="4243052230"/>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22486" y="3878"/>
            <a:ext cx="10703179" cy="1339940"/>
          </a:xfrm>
        </p:spPr>
        <p:txBody>
          <a:bodyPr/>
          <a:lstStyle/>
          <a:p>
            <a:pPr algn="ctr" defTabSz="855859">
              <a:spcBef>
                <a:spcPts val="0"/>
              </a:spcBef>
            </a:pPr>
            <a:r>
              <a:rPr lang="en-US" b="1" dirty="0">
                <a:ea typeface="+mn-ea"/>
                <a:cs typeface="+mn-cs"/>
              </a:rPr>
              <a:t>(iv) How do Viruses Replicate?</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4"/>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5"/>
          <a:stretch>
            <a:fillRect/>
          </a:stretch>
        </p:blipFill>
        <p:spPr>
          <a:xfrm>
            <a:off x="4968816" y="5902923"/>
            <a:ext cx="3117011" cy="846229"/>
          </a:xfrm>
          <a:prstGeom prst="rect">
            <a:avLst/>
          </a:prstGeom>
        </p:spPr>
      </p:pic>
      <p:pic>
        <p:nvPicPr>
          <p:cNvPr id="2050" name="Picture 2">
            <a:extLst>
              <a:ext uri="{FF2B5EF4-FFF2-40B4-BE49-F238E27FC236}">
                <a16:creationId xmlns:a16="http://schemas.microsoft.com/office/drawing/2014/main" id="{117E5E4C-A0DD-107F-429A-F7EA123DA3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621" y="1255348"/>
            <a:ext cx="10466757" cy="4347304"/>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a:extLst>
              <a:ext uri="{FF2B5EF4-FFF2-40B4-BE49-F238E27FC236}">
                <a16:creationId xmlns:a16="http://schemas.microsoft.com/office/drawing/2014/main" id="{E5ED9F5C-974A-86DF-3ED0-DB48EF09820D}"/>
              </a:ext>
            </a:extLst>
          </p:cNvPr>
          <p:cNvPicPr>
            <a:picLocks noChangeAspect="1"/>
          </p:cNvPicPr>
          <p:nvPr/>
        </p:nvPicPr>
        <p:blipFill>
          <a:blip r:embed="rId7"/>
          <a:stretch>
            <a:fillRect/>
          </a:stretch>
        </p:blipFill>
        <p:spPr>
          <a:xfrm>
            <a:off x="8567524" y="6091751"/>
            <a:ext cx="609600" cy="609600"/>
          </a:xfrm>
          <a:prstGeom prst="rect">
            <a:avLst/>
          </a:prstGeom>
        </p:spPr>
      </p:pic>
    </p:spTree>
    <p:extLst>
      <p:ext uri="{BB962C8B-B14F-4D97-AF65-F5344CB8AC3E}">
        <p14:creationId xmlns:p14="http://schemas.microsoft.com/office/powerpoint/2010/main" val="1058595881"/>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22487" y="3878"/>
            <a:ext cx="9076544" cy="1339940"/>
          </a:xfrm>
        </p:spPr>
        <p:txBody>
          <a:bodyPr>
            <a:normAutofit fontScale="90000"/>
          </a:bodyPr>
          <a:lstStyle/>
          <a:p>
            <a:pPr algn="ctr" defTabSz="855859">
              <a:spcBef>
                <a:spcPts val="0"/>
              </a:spcBef>
            </a:pPr>
            <a:r>
              <a:rPr lang="en-US" sz="4000" b="1" dirty="0">
                <a:ea typeface="+mn-ea"/>
                <a:cs typeface="+mn-cs"/>
              </a:rPr>
              <a:t>(v) Reasons why Virus are Not Considered Living</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260819" y="5791201"/>
            <a:ext cx="2923763" cy="1066800"/>
          </a:xfrm>
          <a:prstGeom prst="rect">
            <a:avLst/>
          </a:prstGeom>
        </p:spPr>
      </p:pic>
      <p:pic>
        <p:nvPicPr>
          <p:cNvPr id="7" name="Picture 27" descr="A picture containing text&#10;&#10;Description automatically generated">
            <a:extLst>
              <a:ext uri="{FF2B5EF4-FFF2-40B4-BE49-F238E27FC236}">
                <a16:creationId xmlns:a16="http://schemas.microsoft.com/office/drawing/2014/main" id="{07555504-3078-409B-D9A8-EEBB81D994AB}"/>
              </a:ext>
            </a:extLst>
          </p:cNvPr>
          <p:cNvPicPr>
            <a:picLocks noChangeAspect="1"/>
          </p:cNvPicPr>
          <p:nvPr/>
        </p:nvPicPr>
        <p:blipFill>
          <a:blip r:embed="rId7"/>
          <a:stretch>
            <a:fillRect/>
          </a:stretch>
        </p:blipFill>
        <p:spPr>
          <a:xfrm>
            <a:off x="4968816" y="5902923"/>
            <a:ext cx="3117011" cy="846229"/>
          </a:xfrm>
          <a:prstGeom prst="rect">
            <a:avLst/>
          </a:prstGeom>
        </p:spPr>
      </p:pic>
      <p:graphicFrame>
        <p:nvGraphicFramePr>
          <p:cNvPr id="3" name="Table 4">
            <a:extLst>
              <a:ext uri="{FF2B5EF4-FFF2-40B4-BE49-F238E27FC236}">
                <a16:creationId xmlns:a16="http://schemas.microsoft.com/office/drawing/2014/main" id="{F65153BD-DC9C-A353-9CAB-E9E58ECB6580}"/>
              </a:ext>
            </a:extLst>
          </p:cNvPr>
          <p:cNvGraphicFramePr>
            <a:graphicFrameLocks noGrp="1"/>
          </p:cNvGraphicFramePr>
          <p:nvPr>
            <p:extLst>
              <p:ext uri="{D42A27DB-BD31-4B8C-83A1-F6EECF244321}">
                <p14:modId xmlns:p14="http://schemas.microsoft.com/office/powerpoint/2010/main" val="3946329344"/>
              </p:ext>
            </p:extLst>
          </p:nvPr>
        </p:nvGraphicFramePr>
        <p:xfrm>
          <a:off x="644577" y="1343817"/>
          <a:ext cx="10717967" cy="4128972"/>
        </p:xfrm>
        <a:graphic>
          <a:graphicData uri="http://schemas.openxmlformats.org/drawingml/2006/table">
            <a:tbl>
              <a:tblPr firstRow="1" bandRow="1">
                <a:tableStyleId>{93296810-A885-4BE3-A3E7-6D5BEEA58F35}</a:tableStyleId>
              </a:tblPr>
              <a:tblGrid>
                <a:gridCol w="10717967">
                  <a:extLst>
                    <a:ext uri="{9D8B030D-6E8A-4147-A177-3AD203B41FA5}">
                      <a16:colId xmlns:a16="http://schemas.microsoft.com/office/drawing/2014/main" val="1148366093"/>
                    </a:ext>
                  </a:extLst>
                </a:gridCol>
              </a:tblGrid>
              <a:tr h="756564">
                <a:tc>
                  <a:txBody>
                    <a:bodyPr/>
                    <a:lstStyle/>
                    <a:p>
                      <a:pPr algn="ctr"/>
                      <a:r>
                        <a:rPr lang="en-IE" sz="3600" dirty="0"/>
                        <a:t>Examples of Answers</a:t>
                      </a:r>
                    </a:p>
                  </a:txBody>
                  <a:tcPr/>
                </a:tc>
                <a:extLst>
                  <a:ext uri="{0D108BD9-81ED-4DB2-BD59-A6C34878D82A}">
                    <a16:rowId xmlns:a16="http://schemas.microsoft.com/office/drawing/2014/main" val="1936027687"/>
                  </a:ext>
                </a:extLst>
              </a:tr>
              <a:tr h="756564">
                <a:tc>
                  <a:txBody>
                    <a:bodyPr/>
                    <a:lstStyle/>
                    <a:p>
                      <a:r>
                        <a:rPr lang="en-IE" sz="2200" dirty="0"/>
                        <a:t>Cannot reproduce independently</a:t>
                      </a:r>
                    </a:p>
                    <a:p>
                      <a:pPr marL="342900" indent="-342900">
                        <a:buFont typeface="Arial" panose="020B0604020202020204" pitchFamily="34" charset="0"/>
                        <a:buChar char="•"/>
                      </a:pPr>
                      <a:r>
                        <a:rPr lang="en-IE" sz="2200" dirty="0"/>
                        <a:t>Obligate parasites</a:t>
                      </a:r>
                    </a:p>
                    <a:p>
                      <a:pPr marL="342900" indent="-342900">
                        <a:buFont typeface="Arial" panose="020B0604020202020204" pitchFamily="34" charset="0"/>
                        <a:buChar char="•"/>
                      </a:pPr>
                      <a:r>
                        <a:rPr lang="en-IE" sz="2200" dirty="0"/>
                        <a:t>Need host to replicate</a:t>
                      </a:r>
                    </a:p>
                  </a:txBody>
                  <a:tcPr/>
                </a:tc>
                <a:extLst>
                  <a:ext uri="{0D108BD9-81ED-4DB2-BD59-A6C34878D82A}">
                    <a16:rowId xmlns:a16="http://schemas.microsoft.com/office/drawing/2014/main" val="1300381668"/>
                  </a:ext>
                </a:extLst>
              </a:tr>
              <a:tr h="756564">
                <a:tc>
                  <a:txBody>
                    <a:bodyPr/>
                    <a:lstStyle/>
                    <a:p>
                      <a:r>
                        <a:rPr lang="en-IE" sz="2200" dirty="0"/>
                        <a:t>Non cellular</a:t>
                      </a:r>
                    </a:p>
                    <a:p>
                      <a:pPr marL="342900" indent="-342900">
                        <a:buFont typeface="Arial" panose="020B0604020202020204" pitchFamily="34" charset="0"/>
                        <a:buChar char="•"/>
                      </a:pPr>
                      <a:r>
                        <a:rPr lang="en-IE" sz="2200" dirty="0"/>
                        <a:t>No cell organelles</a:t>
                      </a:r>
                    </a:p>
                  </a:txBody>
                  <a:tcPr/>
                </a:tc>
                <a:extLst>
                  <a:ext uri="{0D108BD9-81ED-4DB2-BD59-A6C34878D82A}">
                    <a16:rowId xmlns:a16="http://schemas.microsoft.com/office/drawing/2014/main" val="2808142567"/>
                  </a:ext>
                </a:extLst>
              </a:tr>
              <a:tr h="756564">
                <a:tc>
                  <a:txBody>
                    <a:bodyPr/>
                    <a:lstStyle/>
                    <a:p>
                      <a:r>
                        <a:rPr lang="en-IE" sz="2200" dirty="0"/>
                        <a:t>No metabolism</a:t>
                      </a:r>
                    </a:p>
                  </a:txBody>
                  <a:tcPr/>
                </a:tc>
                <a:extLst>
                  <a:ext uri="{0D108BD9-81ED-4DB2-BD59-A6C34878D82A}">
                    <a16:rowId xmlns:a16="http://schemas.microsoft.com/office/drawing/2014/main" val="3767012821"/>
                  </a:ext>
                </a:extLst>
              </a:tr>
              <a:tr h="756564">
                <a:tc>
                  <a:txBody>
                    <a:bodyPr/>
                    <a:lstStyle/>
                    <a:p>
                      <a:r>
                        <a:rPr lang="en-IE" sz="2200" dirty="0"/>
                        <a:t>Only 1 type of nucleic acid</a:t>
                      </a:r>
                    </a:p>
                  </a:txBody>
                  <a:tcPr/>
                </a:tc>
                <a:extLst>
                  <a:ext uri="{0D108BD9-81ED-4DB2-BD59-A6C34878D82A}">
                    <a16:rowId xmlns:a16="http://schemas.microsoft.com/office/drawing/2014/main" val="3897073986"/>
                  </a:ext>
                </a:extLst>
              </a:tr>
            </a:tbl>
          </a:graphicData>
        </a:graphic>
      </p:graphicFrame>
      <p:pic>
        <p:nvPicPr>
          <p:cNvPr id="5" name="Recorded Sound">
            <a:hlinkClick r:id="" action="ppaction://media"/>
            <a:extLst>
              <a:ext uri="{FF2B5EF4-FFF2-40B4-BE49-F238E27FC236}">
                <a16:creationId xmlns:a16="http://schemas.microsoft.com/office/drawing/2014/main" id="{068C7FB8-CE73-6137-33F6-265CFC6FB40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638804" y="6042493"/>
            <a:ext cx="609600" cy="609600"/>
          </a:xfrm>
          <a:prstGeom prst="rect">
            <a:avLst/>
          </a:prstGeom>
        </p:spPr>
      </p:pic>
    </p:spTree>
    <p:extLst>
      <p:ext uri="{BB962C8B-B14F-4D97-AF65-F5344CB8AC3E}">
        <p14:creationId xmlns:p14="http://schemas.microsoft.com/office/powerpoint/2010/main" val="1740586090"/>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DBDE483F8B964B94A78BFA6A0344BE" ma:contentTypeVersion="4" ma:contentTypeDescription="Create a new document." ma:contentTypeScope="" ma:versionID="8268767b0a8a0d3ae4c1ff300e484cde">
  <xsd:schema xmlns:xsd="http://www.w3.org/2001/XMLSchema" xmlns:xs="http://www.w3.org/2001/XMLSchema" xmlns:p="http://schemas.microsoft.com/office/2006/metadata/properties" xmlns:ns2="8e684105-e187-45ae-a240-e31bd6ec0556" targetNamespace="http://schemas.microsoft.com/office/2006/metadata/properties" ma:root="true" ma:fieldsID="d82371f13f6b67132df18595768da3fa" ns2:_="">
    <xsd:import namespace="8e684105-e187-45ae-a240-e31bd6ec05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684105-e187-45ae-a240-e31bd6ec05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3A7D70-B5DF-458E-8E78-41F1B215BE7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5E90176-A04F-4F2C-B332-45F8FD894BC9}">
  <ds:schemaRefs>
    <ds:schemaRef ds:uri="http://schemas.microsoft.com/sharepoint/v3/contenttype/forms"/>
  </ds:schemaRefs>
</ds:datastoreItem>
</file>

<file path=customXml/itemProps3.xml><?xml version="1.0" encoding="utf-8"?>
<ds:datastoreItem xmlns:ds="http://schemas.openxmlformats.org/officeDocument/2006/customXml" ds:itemID="{F7E36F2D-239F-47F1-8524-62FA6584EDAB}"/>
</file>

<file path=docProps/app.xml><?xml version="1.0" encoding="utf-8"?>
<Properties xmlns="http://schemas.openxmlformats.org/officeDocument/2006/extended-properties" xmlns:vt="http://schemas.openxmlformats.org/officeDocument/2006/docPropsVTypes">
  <Template>office theme</Template>
  <TotalTime>259</TotalTime>
  <Words>1349</Words>
  <Application>Microsoft Office PowerPoint</Application>
  <PresentationFormat>Widescreen</PresentationFormat>
  <Paragraphs>215</Paragraphs>
  <Slides>24</Slides>
  <Notes>18</Notes>
  <HiddenSlides>0</HiddenSlides>
  <MMClips>19</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Virus Exam Questions  Suitable for Senior Cycle Biology </vt:lpstr>
      <vt:lpstr>List of Exam Questions </vt:lpstr>
      <vt:lpstr>Overview of Topics </vt:lpstr>
      <vt:lpstr>2017 Q14 a) HL </vt:lpstr>
      <vt:lpstr>(i) Pregnant Women Advised Against </vt:lpstr>
      <vt:lpstr>(ii) 2 Precautions to Prevent Zika Transmission </vt:lpstr>
      <vt:lpstr>(iii) Example of Beneficial Virus </vt:lpstr>
      <vt:lpstr>(iv) How do Viruses Replicate? </vt:lpstr>
      <vt:lpstr>(v) Reasons why Virus are Not Considered Living </vt:lpstr>
      <vt:lpstr>2017 Q14 b) HL </vt:lpstr>
      <vt:lpstr>(i) High Risk People if Exposed to Measles  </vt:lpstr>
      <vt:lpstr>(ii) Explain Vaccines </vt:lpstr>
      <vt:lpstr>(iii) &amp; (iv) Types &amp; Role of T Lymphocyte Cells  </vt:lpstr>
      <vt:lpstr>Overview of Topics </vt:lpstr>
      <vt:lpstr>2021 Q5 OL </vt:lpstr>
      <vt:lpstr>(a) Why are Viruses Not Considered Living? </vt:lpstr>
      <vt:lpstr>(b) Label the Diagram </vt:lpstr>
      <vt:lpstr>(c) Describe 1 Way Viruses Can Spread </vt:lpstr>
      <vt:lpstr>(d) State 1 Way Body can Defend Itself </vt:lpstr>
      <vt:lpstr>(e) Example of Beneficial Virus </vt:lpstr>
      <vt:lpstr>(f) Viruses are Obligate Parasites </vt:lpstr>
      <vt:lpstr>Overview of Topics </vt:lpstr>
      <vt:lpstr>Bibliography</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ULStudent:TARA.RYAN</cp:lastModifiedBy>
  <cp:revision>23</cp:revision>
  <dcterms:created xsi:type="dcterms:W3CDTF">2022-10-25T09:18:25Z</dcterms:created>
  <dcterms:modified xsi:type="dcterms:W3CDTF">2022-12-07T14:12:11Z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0x010100E3DBDE483F8B964B94A78BFA6A0344BE</vt:lpwstr>
  </property>
</Properties>
</file>