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9" r:id="rId5"/>
    <p:sldId id="258" r:id="rId6"/>
    <p:sldId id="260" r:id="rId7"/>
    <p:sldId id="263" r:id="rId8"/>
    <p:sldId id="264" r:id="rId9"/>
    <p:sldId id="265" r:id="rId10"/>
    <p:sldId id="266" r:id="rId11"/>
    <p:sldId id="267" r:id="rId12"/>
    <p:sldId id="262"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ED364-63B8-2D1B-754F-E57F5D92A6E5}" v="32" dt="2022-12-12T11:36:32.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36789" autoAdjust="0"/>
  </p:normalViewPr>
  <p:slideViewPr>
    <p:cSldViewPr snapToGrid="0">
      <p:cViewPr varScale="1">
        <p:scale>
          <a:sx n="23" d="100"/>
          <a:sy n="23" d="100"/>
        </p:scale>
        <p:origin x="23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E.Ryan" userId="S::tara.e.ryan@ul.ie::b2da61a2-f3d1-4c80-9969-bed3a362adcb" providerId="AD" clId="Web-{B4AED364-63B8-2D1B-754F-E57F5D92A6E5}"/>
    <pc:docChg chg="addSld delSld modSld sldOrd">
      <pc:chgData name="Tara.E.Ryan" userId="S::tara.e.ryan@ul.ie::b2da61a2-f3d1-4c80-9969-bed3a362adcb" providerId="AD" clId="Web-{B4AED364-63B8-2D1B-754F-E57F5D92A6E5}" dt="2022-12-12T11:36:32.192" v="29"/>
      <pc:docMkLst>
        <pc:docMk/>
      </pc:docMkLst>
      <pc:sldChg chg="del">
        <pc:chgData name="Tara.E.Ryan" userId="S::tara.e.ryan@ul.ie::b2da61a2-f3d1-4c80-9969-bed3a362adcb" providerId="AD" clId="Web-{B4AED364-63B8-2D1B-754F-E57F5D92A6E5}" dt="2022-12-12T11:35:47.347" v="20"/>
        <pc:sldMkLst>
          <pc:docMk/>
          <pc:sldMk cId="2083038999" sldId="257"/>
        </pc:sldMkLst>
      </pc:sldChg>
      <pc:sldChg chg="addSp modSp">
        <pc:chgData name="Tara.E.Ryan" userId="S::tara.e.ryan@ul.ie::b2da61a2-f3d1-4c80-9969-bed3a362adcb" providerId="AD" clId="Web-{B4AED364-63B8-2D1B-754F-E57F5D92A6E5}" dt="2022-12-12T11:36:14.457" v="22" actId="1076"/>
        <pc:sldMkLst>
          <pc:docMk/>
          <pc:sldMk cId="434932277" sldId="258"/>
        </pc:sldMkLst>
        <pc:picChg chg="add mod">
          <ac:chgData name="Tara.E.Ryan" userId="S::tara.e.ryan@ul.ie::b2da61a2-f3d1-4c80-9969-bed3a362adcb" providerId="AD" clId="Web-{B4AED364-63B8-2D1B-754F-E57F5D92A6E5}" dt="2022-12-12T11:36:14.457" v="22" actId="1076"/>
          <ac:picMkLst>
            <pc:docMk/>
            <pc:sldMk cId="434932277" sldId="258"/>
            <ac:picMk id="21" creationId="{89667488-D2B3-9683-2F88-7B45571E7C59}"/>
          </ac:picMkLst>
        </pc:picChg>
      </pc:sldChg>
      <pc:sldChg chg="addSp">
        <pc:chgData name="Tara.E.Ryan" userId="S::tara.e.ryan@ul.ie::b2da61a2-f3d1-4c80-9969-bed3a362adcb" providerId="AD" clId="Web-{B4AED364-63B8-2D1B-754F-E57F5D92A6E5}" dt="2022-12-12T11:36:18.989" v="23"/>
        <pc:sldMkLst>
          <pc:docMk/>
          <pc:sldMk cId="1833541166" sldId="260"/>
        </pc:sldMkLst>
        <pc:picChg chg="add">
          <ac:chgData name="Tara.E.Ryan" userId="S::tara.e.ryan@ul.ie::b2da61a2-f3d1-4c80-9969-bed3a362adcb" providerId="AD" clId="Web-{B4AED364-63B8-2D1B-754F-E57F5D92A6E5}" dt="2022-12-12T11:36:18.989" v="23"/>
          <ac:picMkLst>
            <pc:docMk/>
            <pc:sldMk cId="1833541166" sldId="260"/>
            <ac:picMk id="8" creationId="{73E3594E-C378-3AF0-529D-79815049F9A8}"/>
          </ac:picMkLst>
        </pc:picChg>
      </pc:sldChg>
      <pc:sldChg chg="addSp delSp modSp del">
        <pc:chgData name="Tara.E.Ryan" userId="S::tara.e.ryan@ul.ie::b2da61a2-f3d1-4c80-9969-bed3a362adcb" providerId="AD" clId="Web-{B4AED364-63B8-2D1B-754F-E57F5D92A6E5}" dt="2022-12-12T11:35:02.955" v="6"/>
        <pc:sldMkLst>
          <pc:docMk/>
          <pc:sldMk cId="2980125944" sldId="261"/>
        </pc:sldMkLst>
        <pc:spChg chg="add del mod">
          <ac:chgData name="Tara.E.Ryan" userId="S::tara.e.ryan@ul.ie::b2da61a2-f3d1-4c80-9969-bed3a362adcb" providerId="AD" clId="Web-{B4AED364-63B8-2D1B-754F-E57F5D92A6E5}" dt="2022-12-12T11:34:52.611" v="4"/>
          <ac:spMkLst>
            <pc:docMk/>
            <pc:sldMk cId="2980125944" sldId="261"/>
            <ac:spMk id="4" creationId="{B3D3ECBF-5560-C071-61CE-CD2F461CE4CD}"/>
          </ac:spMkLst>
        </pc:spChg>
      </pc:sldChg>
      <pc:sldChg chg="addSp modSp ord">
        <pc:chgData name="Tara.E.Ryan" userId="S::tara.e.ryan@ul.ie::b2da61a2-f3d1-4c80-9969-bed3a362adcb" providerId="AD" clId="Web-{B4AED364-63B8-2D1B-754F-E57F5D92A6E5}" dt="2022-12-12T11:36:32.192" v="29"/>
        <pc:sldMkLst>
          <pc:docMk/>
          <pc:sldMk cId="3673026811" sldId="262"/>
        </pc:sldMkLst>
        <pc:spChg chg="mod">
          <ac:chgData name="Tara.E.Ryan" userId="S::tara.e.ryan@ul.ie::b2da61a2-f3d1-4c80-9969-bed3a362adcb" providerId="AD" clId="Web-{B4AED364-63B8-2D1B-754F-E57F5D92A6E5}" dt="2022-12-12T11:35:10.799" v="11" actId="20577"/>
          <ac:spMkLst>
            <pc:docMk/>
            <pc:sldMk cId="3673026811" sldId="262"/>
            <ac:spMk id="2" creationId="{00000000-0000-0000-0000-000000000000}"/>
          </ac:spMkLst>
        </pc:spChg>
        <pc:picChg chg="add">
          <ac:chgData name="Tara.E.Ryan" userId="S::tara.e.ryan@ul.ie::b2da61a2-f3d1-4c80-9969-bed3a362adcb" providerId="AD" clId="Web-{B4AED364-63B8-2D1B-754F-E57F5D92A6E5}" dt="2022-12-12T11:36:32.192" v="29"/>
          <ac:picMkLst>
            <pc:docMk/>
            <pc:sldMk cId="3673026811" sldId="262"/>
            <ac:picMk id="7" creationId="{DBD296B9-FD54-5BAD-9822-E2B3EF2A9215}"/>
          </ac:picMkLst>
        </pc:picChg>
      </pc:sldChg>
      <pc:sldChg chg="addSp">
        <pc:chgData name="Tara.E.Ryan" userId="S::tara.e.ryan@ul.ie::b2da61a2-f3d1-4c80-9969-bed3a362adcb" providerId="AD" clId="Web-{B4AED364-63B8-2D1B-754F-E57F5D92A6E5}" dt="2022-12-12T11:36:22.114" v="24"/>
        <pc:sldMkLst>
          <pc:docMk/>
          <pc:sldMk cId="128409837" sldId="263"/>
        </pc:sldMkLst>
        <pc:picChg chg="add">
          <ac:chgData name="Tara.E.Ryan" userId="S::tara.e.ryan@ul.ie::b2da61a2-f3d1-4c80-9969-bed3a362adcb" providerId="AD" clId="Web-{B4AED364-63B8-2D1B-754F-E57F5D92A6E5}" dt="2022-12-12T11:36:22.114" v="24"/>
          <ac:picMkLst>
            <pc:docMk/>
            <pc:sldMk cId="128409837" sldId="263"/>
            <ac:picMk id="9" creationId="{02CA2D04-5614-D592-6325-3D8E5B4B4BE1}"/>
          </ac:picMkLst>
        </pc:picChg>
      </pc:sldChg>
      <pc:sldChg chg="addSp">
        <pc:chgData name="Tara.E.Ryan" userId="S::tara.e.ryan@ul.ie::b2da61a2-f3d1-4c80-9969-bed3a362adcb" providerId="AD" clId="Web-{B4AED364-63B8-2D1B-754F-E57F5D92A6E5}" dt="2022-12-12T11:36:24.255" v="25"/>
        <pc:sldMkLst>
          <pc:docMk/>
          <pc:sldMk cId="3849637967" sldId="264"/>
        </pc:sldMkLst>
        <pc:picChg chg="add">
          <ac:chgData name="Tara.E.Ryan" userId="S::tara.e.ryan@ul.ie::b2da61a2-f3d1-4c80-9969-bed3a362adcb" providerId="AD" clId="Web-{B4AED364-63B8-2D1B-754F-E57F5D92A6E5}" dt="2022-12-12T11:36:24.255" v="25"/>
          <ac:picMkLst>
            <pc:docMk/>
            <pc:sldMk cId="3849637967" sldId="264"/>
            <ac:picMk id="8" creationId="{3C9BCFDA-F44D-5780-09F9-3B853998E42A}"/>
          </ac:picMkLst>
        </pc:picChg>
      </pc:sldChg>
      <pc:sldChg chg="addSp">
        <pc:chgData name="Tara.E.Ryan" userId="S::tara.e.ryan@ul.ie::b2da61a2-f3d1-4c80-9969-bed3a362adcb" providerId="AD" clId="Web-{B4AED364-63B8-2D1B-754F-E57F5D92A6E5}" dt="2022-12-12T11:36:26.286" v="26"/>
        <pc:sldMkLst>
          <pc:docMk/>
          <pc:sldMk cId="3839730789" sldId="265"/>
        </pc:sldMkLst>
        <pc:picChg chg="add">
          <ac:chgData name="Tara.E.Ryan" userId="S::tara.e.ryan@ul.ie::b2da61a2-f3d1-4c80-9969-bed3a362adcb" providerId="AD" clId="Web-{B4AED364-63B8-2D1B-754F-E57F5D92A6E5}" dt="2022-12-12T11:36:26.286" v="26"/>
          <ac:picMkLst>
            <pc:docMk/>
            <pc:sldMk cId="3839730789" sldId="265"/>
            <ac:picMk id="7" creationId="{C0B1F517-2E9B-E3F2-3D3D-E641AD3BF408}"/>
          </ac:picMkLst>
        </pc:picChg>
      </pc:sldChg>
      <pc:sldChg chg="addSp">
        <pc:chgData name="Tara.E.Ryan" userId="S::tara.e.ryan@ul.ie::b2da61a2-f3d1-4c80-9969-bed3a362adcb" providerId="AD" clId="Web-{B4AED364-63B8-2D1B-754F-E57F5D92A6E5}" dt="2022-12-12T11:36:28.083" v="27"/>
        <pc:sldMkLst>
          <pc:docMk/>
          <pc:sldMk cId="2515515054" sldId="266"/>
        </pc:sldMkLst>
        <pc:picChg chg="add">
          <ac:chgData name="Tara.E.Ryan" userId="S::tara.e.ryan@ul.ie::b2da61a2-f3d1-4c80-9969-bed3a362adcb" providerId="AD" clId="Web-{B4AED364-63B8-2D1B-754F-E57F5D92A6E5}" dt="2022-12-12T11:36:28.083" v="27"/>
          <ac:picMkLst>
            <pc:docMk/>
            <pc:sldMk cId="2515515054" sldId="266"/>
            <ac:picMk id="9" creationId="{978FDE86-2FEE-56D6-5CB9-593DC9F3A692}"/>
          </ac:picMkLst>
        </pc:picChg>
      </pc:sldChg>
      <pc:sldChg chg="addSp">
        <pc:chgData name="Tara.E.Ryan" userId="S::tara.e.ryan@ul.ie::b2da61a2-f3d1-4c80-9969-bed3a362adcb" providerId="AD" clId="Web-{B4AED364-63B8-2D1B-754F-E57F5D92A6E5}" dt="2022-12-12T11:36:29.724" v="28"/>
        <pc:sldMkLst>
          <pc:docMk/>
          <pc:sldMk cId="4087242872" sldId="267"/>
        </pc:sldMkLst>
        <pc:picChg chg="add">
          <ac:chgData name="Tara.E.Ryan" userId="S::tara.e.ryan@ul.ie::b2da61a2-f3d1-4c80-9969-bed3a362adcb" providerId="AD" clId="Web-{B4AED364-63B8-2D1B-754F-E57F5D92A6E5}" dt="2022-12-12T11:36:29.724" v="28"/>
          <ac:picMkLst>
            <pc:docMk/>
            <pc:sldMk cId="4087242872" sldId="267"/>
            <ac:picMk id="8" creationId="{ACE85F6D-CAB3-30DE-234D-2195EC662DF4}"/>
          </ac:picMkLst>
        </pc:picChg>
      </pc:sldChg>
      <pc:sldChg chg="add">
        <pc:chgData name="Tara.E.Ryan" userId="S::tara.e.ryan@ul.ie::b2da61a2-f3d1-4c80-9969-bed3a362adcb" providerId="AD" clId="Web-{B4AED364-63B8-2D1B-754F-E57F5D92A6E5}" dt="2022-12-12T11:35:01.065" v="5"/>
        <pc:sldMkLst>
          <pc:docMk/>
          <pc:sldMk cId="2902168679" sldId="268"/>
        </pc:sldMkLst>
      </pc:sldChg>
      <pc:sldChg chg="modSp add">
        <pc:chgData name="Tara.E.Ryan" userId="S::tara.e.ryan@ul.ie::b2da61a2-f3d1-4c80-9969-bed3a362adcb" providerId="AD" clId="Web-{B4AED364-63B8-2D1B-754F-E57F5D92A6E5}" dt="2022-12-12T11:35:44.175" v="19" actId="20577"/>
        <pc:sldMkLst>
          <pc:docMk/>
          <pc:sldMk cId="1916336068" sldId="269"/>
        </pc:sldMkLst>
        <pc:spChg chg="mod">
          <ac:chgData name="Tara.E.Ryan" userId="S::tara.e.ryan@ul.ie::b2da61a2-f3d1-4c80-9969-bed3a362adcb" providerId="AD" clId="Web-{B4AED364-63B8-2D1B-754F-E57F5D92A6E5}" dt="2022-12-12T11:35:44.175" v="19" actId="20577"/>
          <ac:spMkLst>
            <pc:docMk/>
            <pc:sldMk cId="1916336068" sldId="269"/>
            <ac:spMk id="2" creationId="{00000000-0000-0000-0000-000000000000}"/>
          </ac:spMkLst>
        </pc:spChg>
      </pc:sldChg>
    </pc:docChg>
  </pc:docChgLst>
  <pc:docChgLst>
    <pc:chgData name="ULStudent:TARA.RYAN" userId="20f3ee75-3a33-446f-b24a-3ae65684f077" providerId="ADAL" clId="{3DEE153C-62CC-4626-8FFC-147232147F6F}"/>
    <pc:docChg chg="custSel modSld">
      <pc:chgData name="ULStudent:TARA.RYAN" userId="20f3ee75-3a33-446f-b24a-3ae65684f077" providerId="ADAL" clId="{3DEE153C-62CC-4626-8FFC-147232147F6F}" dt="2022-12-12T11:39:23.550" v="0" actId="313"/>
      <pc:docMkLst>
        <pc:docMk/>
      </pc:docMkLst>
      <pc:sldChg chg="modNotesTx">
        <pc:chgData name="ULStudent:TARA.RYAN" userId="20f3ee75-3a33-446f-b24a-3ae65684f077" providerId="ADAL" clId="{3DEE153C-62CC-4626-8FFC-147232147F6F}" dt="2022-12-12T11:39:23.550" v="0" actId="313"/>
        <pc:sldMkLst>
          <pc:docMk/>
          <pc:sldMk cId="4087242872"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74377-7113-41F1-A117-06D8074B9B1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6A25CAF-4D3D-453F-B8D3-E1E0145ADBF6}">
      <dgm:prSet phldr="0"/>
      <dgm:spPr/>
      <dgm:t>
        <a:bodyPr/>
        <a:lstStyle/>
        <a:p>
          <a:pPr rtl="0"/>
          <a:r>
            <a:rPr lang="en-US" dirty="0">
              <a:latin typeface="Calibri Light" panose="020F0302020204030204"/>
            </a:rPr>
            <a:t>Electric Eels</a:t>
          </a:r>
        </a:p>
      </dgm:t>
    </dgm:pt>
    <dgm:pt modelId="{2CA91BB3-CC3D-4716-A632-F1E18445BA13}" type="parTrans" cxnId="{644E6A1A-2C66-44A4-B2EF-0329701A0274}">
      <dgm:prSet/>
      <dgm:spPr/>
      <dgm:t>
        <a:bodyPr/>
        <a:lstStyle/>
        <a:p>
          <a:endParaRPr lang="en-IE"/>
        </a:p>
      </dgm:t>
    </dgm:pt>
    <dgm:pt modelId="{EAF8CA1F-C416-409D-B9BF-3086E72F9A5E}" type="sibTrans" cxnId="{644E6A1A-2C66-44A4-B2EF-0329701A0274}">
      <dgm:prSet/>
      <dgm:spPr/>
      <dgm:t>
        <a:bodyPr/>
        <a:lstStyle/>
        <a:p>
          <a:endParaRPr lang="en-IE"/>
        </a:p>
      </dgm:t>
    </dgm:pt>
    <dgm:pt modelId="{EB3D7E84-B43A-4222-8008-27776660196A}">
      <dgm:prSet phldr="0"/>
      <dgm:spPr/>
      <dgm:t>
        <a:bodyPr/>
        <a:lstStyle/>
        <a:p>
          <a:pPr rtl="0"/>
          <a:r>
            <a:rPr lang="en-US" dirty="0">
              <a:latin typeface="Calibri Light" panose="020F0302020204030204"/>
            </a:rPr>
            <a:t>Circuit Simulations</a:t>
          </a:r>
        </a:p>
      </dgm:t>
    </dgm:pt>
    <dgm:pt modelId="{136208F3-EDB2-4FB3-B297-587B7FCD731D}" type="parTrans" cxnId="{D2A3BE98-645A-4753-991B-B47AAB38CCA1}">
      <dgm:prSet/>
      <dgm:spPr/>
    </dgm:pt>
    <dgm:pt modelId="{7885241E-D7DC-4685-BE6B-D64B8E92BA7F}" type="sibTrans" cxnId="{D2A3BE98-645A-4753-991B-B47AAB38CCA1}">
      <dgm:prSet/>
      <dgm:spPr/>
    </dgm:pt>
    <dgm:pt modelId="{FA41243D-FF74-447D-AE00-700E117DA004}">
      <dgm:prSet phldr="0"/>
      <dgm:spPr/>
      <dgm:t>
        <a:bodyPr/>
        <a:lstStyle/>
        <a:p>
          <a:pPr rtl="0"/>
          <a:r>
            <a:rPr lang="en-US" dirty="0">
              <a:latin typeface="Calibri Light" panose="020F0302020204030204"/>
            </a:rPr>
            <a:t>Student Workshops</a:t>
          </a:r>
        </a:p>
      </dgm:t>
    </dgm:pt>
    <dgm:pt modelId="{CFB46611-4E9F-43CB-B620-28F973572F72}" type="parTrans" cxnId="{B28D9F6A-556A-4B0A-B4E1-917AA5ED5A2E}">
      <dgm:prSet/>
      <dgm:spPr/>
    </dgm:pt>
    <dgm:pt modelId="{4345C511-2601-470C-89E3-AC3460BD9C23}" type="sibTrans" cxnId="{B28D9F6A-556A-4B0A-B4E1-917AA5ED5A2E}">
      <dgm:prSet/>
      <dgm:spPr/>
    </dgm:pt>
    <dgm:pt modelId="{4E04E7DF-CC64-4E8C-BA15-D2D7A5B54AED}">
      <dgm:prSet phldr="0"/>
      <dgm:spPr/>
      <dgm:t>
        <a:bodyPr/>
        <a:lstStyle/>
        <a:p>
          <a:pPr rtl="0"/>
          <a:r>
            <a:rPr lang="en-US" dirty="0">
              <a:latin typeface="Calibri Light" panose="020F0302020204030204"/>
            </a:rPr>
            <a:t>Hair Straighteners</a:t>
          </a:r>
        </a:p>
      </dgm:t>
    </dgm:pt>
    <dgm:pt modelId="{587355B6-DB22-4889-96B3-BF35CCC11A41}" type="parTrans" cxnId="{13453178-1071-4BFD-8770-8C5C6B619F5A}">
      <dgm:prSet/>
      <dgm:spPr/>
    </dgm:pt>
    <dgm:pt modelId="{31C444ED-1F57-4F6E-B623-1EECEBF139D5}" type="sibTrans" cxnId="{13453178-1071-4BFD-8770-8C5C6B619F5A}">
      <dgm:prSet/>
      <dgm:spPr/>
    </dgm:pt>
    <dgm:pt modelId="{8966B896-2C8F-4836-9F96-1FF3C3A33CEB}">
      <dgm:prSet phldr="0"/>
      <dgm:spPr/>
      <dgm:t>
        <a:bodyPr/>
        <a:lstStyle/>
        <a:p>
          <a:pPr rtl="0"/>
          <a:r>
            <a:rPr lang="en-US" dirty="0">
              <a:latin typeface="Calibri Light" panose="020F0302020204030204"/>
            </a:rPr>
            <a:t>Formula 1</a:t>
          </a:r>
        </a:p>
      </dgm:t>
    </dgm:pt>
    <dgm:pt modelId="{510705B0-8C32-42C7-B7B5-863EAA135860}" type="parTrans" cxnId="{1945679E-3C01-4F0B-A365-1576778C839D}">
      <dgm:prSet/>
      <dgm:spPr/>
    </dgm:pt>
    <dgm:pt modelId="{CB8DBC2F-65B8-49E9-9FA2-F523A20B582E}" type="sibTrans" cxnId="{1945679E-3C01-4F0B-A365-1576778C839D}">
      <dgm:prSet/>
      <dgm:spPr/>
    </dgm:pt>
    <dgm:pt modelId="{C85663C4-2871-46F3-AF9F-77DCD1F36504}">
      <dgm:prSet phldr="0"/>
      <dgm:spPr/>
      <dgm:t>
        <a:bodyPr/>
        <a:lstStyle/>
        <a:p>
          <a:r>
            <a:rPr lang="en-US" dirty="0">
              <a:latin typeface="Calibri"/>
              <a:cs typeface="Calibri"/>
            </a:rPr>
            <a:t>Piezoelectricity</a:t>
          </a:r>
          <a:endParaRPr lang="en-US" dirty="0">
            <a:latin typeface="Calibri Light" panose="020F0302020204030204"/>
          </a:endParaRPr>
        </a:p>
      </dgm:t>
    </dgm:pt>
    <dgm:pt modelId="{B0412C23-E3E6-4144-B454-FC26311CC67D}" type="parTrans" cxnId="{0383B2E4-4868-4238-8F18-8EB0B65EB21F}">
      <dgm:prSet/>
      <dgm:spPr/>
    </dgm:pt>
    <dgm:pt modelId="{DBBD8994-A3E3-4E83-8078-9D4154E78404}" type="sibTrans" cxnId="{0383B2E4-4868-4238-8F18-8EB0B65EB21F}">
      <dgm:prSet/>
      <dgm:spPr/>
    </dgm:pt>
    <dgm:pt modelId="{76C2AF06-6F6B-4EF4-A1C1-CE9DF73D49DF}" type="pres">
      <dgm:prSet presAssocID="{17874377-7113-41F1-A117-06D8074B9B17}" presName="linear" presStyleCnt="0">
        <dgm:presLayoutVars>
          <dgm:animLvl val="lvl"/>
          <dgm:resizeHandles val="exact"/>
        </dgm:presLayoutVars>
      </dgm:prSet>
      <dgm:spPr/>
    </dgm:pt>
    <dgm:pt modelId="{F5D55C43-6876-475D-9983-62C208FD66E2}" type="pres">
      <dgm:prSet presAssocID="{06A25CAF-4D3D-453F-B8D3-E1E0145ADBF6}" presName="parentText" presStyleLbl="node1" presStyleIdx="0" presStyleCnt="6">
        <dgm:presLayoutVars>
          <dgm:chMax val="0"/>
          <dgm:bulletEnabled val="1"/>
        </dgm:presLayoutVars>
      </dgm:prSet>
      <dgm:spPr/>
    </dgm:pt>
    <dgm:pt modelId="{BD5A0764-AFB0-4C86-853C-B3944C234528}" type="pres">
      <dgm:prSet presAssocID="{EAF8CA1F-C416-409D-B9BF-3086E72F9A5E}" presName="spacer" presStyleCnt="0"/>
      <dgm:spPr/>
    </dgm:pt>
    <dgm:pt modelId="{282EC3BD-5AE6-4132-B1E2-1C60F9B26D60}" type="pres">
      <dgm:prSet presAssocID="{EB3D7E84-B43A-4222-8008-27776660196A}" presName="parentText" presStyleLbl="node1" presStyleIdx="1" presStyleCnt="6">
        <dgm:presLayoutVars>
          <dgm:chMax val="0"/>
          <dgm:bulletEnabled val="1"/>
        </dgm:presLayoutVars>
      </dgm:prSet>
      <dgm:spPr/>
    </dgm:pt>
    <dgm:pt modelId="{244D749A-6F8B-4699-A45B-2CC7CEEF49E8}" type="pres">
      <dgm:prSet presAssocID="{7885241E-D7DC-4685-BE6B-D64B8E92BA7F}" presName="spacer" presStyleCnt="0"/>
      <dgm:spPr/>
    </dgm:pt>
    <dgm:pt modelId="{701A6F9F-473A-4692-BC7A-659120FCB313}" type="pres">
      <dgm:prSet presAssocID="{FA41243D-FF74-447D-AE00-700E117DA004}" presName="parentText" presStyleLbl="node1" presStyleIdx="2" presStyleCnt="6">
        <dgm:presLayoutVars>
          <dgm:chMax val="0"/>
          <dgm:bulletEnabled val="1"/>
        </dgm:presLayoutVars>
      </dgm:prSet>
      <dgm:spPr/>
    </dgm:pt>
    <dgm:pt modelId="{CC832647-AA96-4845-B387-AC545688D072}" type="pres">
      <dgm:prSet presAssocID="{4345C511-2601-470C-89E3-AC3460BD9C23}" presName="spacer" presStyleCnt="0"/>
      <dgm:spPr/>
    </dgm:pt>
    <dgm:pt modelId="{15BC5DDE-2FF0-48E8-92BC-73A769D21088}" type="pres">
      <dgm:prSet presAssocID="{4E04E7DF-CC64-4E8C-BA15-D2D7A5B54AED}" presName="parentText" presStyleLbl="node1" presStyleIdx="3" presStyleCnt="6">
        <dgm:presLayoutVars>
          <dgm:chMax val="0"/>
          <dgm:bulletEnabled val="1"/>
        </dgm:presLayoutVars>
      </dgm:prSet>
      <dgm:spPr/>
    </dgm:pt>
    <dgm:pt modelId="{AC387270-66CF-4261-BF9D-2148AA52A74C}" type="pres">
      <dgm:prSet presAssocID="{31C444ED-1F57-4F6E-B623-1EECEBF139D5}" presName="spacer" presStyleCnt="0"/>
      <dgm:spPr/>
    </dgm:pt>
    <dgm:pt modelId="{E178A8B0-C216-4050-BE37-3491EE8297DC}" type="pres">
      <dgm:prSet presAssocID="{8966B896-2C8F-4836-9F96-1FF3C3A33CEB}" presName="parentText" presStyleLbl="node1" presStyleIdx="4" presStyleCnt="6">
        <dgm:presLayoutVars>
          <dgm:chMax val="0"/>
          <dgm:bulletEnabled val="1"/>
        </dgm:presLayoutVars>
      </dgm:prSet>
      <dgm:spPr/>
    </dgm:pt>
    <dgm:pt modelId="{CE3CA4AE-F793-446C-B244-B11FBFE05D32}" type="pres">
      <dgm:prSet presAssocID="{CB8DBC2F-65B8-49E9-9FA2-F523A20B582E}" presName="spacer" presStyleCnt="0"/>
      <dgm:spPr/>
    </dgm:pt>
    <dgm:pt modelId="{4651548F-25A4-442E-A841-95BD75FA4643}" type="pres">
      <dgm:prSet presAssocID="{C85663C4-2871-46F3-AF9F-77DCD1F36504}" presName="parentText" presStyleLbl="node1" presStyleIdx="5" presStyleCnt="6">
        <dgm:presLayoutVars>
          <dgm:chMax val="0"/>
          <dgm:bulletEnabled val="1"/>
        </dgm:presLayoutVars>
      </dgm:prSet>
      <dgm:spPr/>
    </dgm:pt>
  </dgm:ptLst>
  <dgm:cxnLst>
    <dgm:cxn modelId="{644E6A1A-2C66-44A4-B2EF-0329701A0274}" srcId="{17874377-7113-41F1-A117-06D8074B9B17}" destId="{06A25CAF-4D3D-453F-B8D3-E1E0145ADBF6}" srcOrd="0" destOrd="0" parTransId="{2CA91BB3-CC3D-4716-A632-F1E18445BA13}" sibTransId="{EAF8CA1F-C416-409D-B9BF-3086E72F9A5E}"/>
    <dgm:cxn modelId="{B28D9F6A-556A-4B0A-B4E1-917AA5ED5A2E}" srcId="{17874377-7113-41F1-A117-06D8074B9B17}" destId="{FA41243D-FF74-447D-AE00-700E117DA004}" srcOrd="2" destOrd="0" parTransId="{CFB46611-4E9F-43CB-B620-28F973572F72}" sibTransId="{4345C511-2601-470C-89E3-AC3460BD9C23}"/>
    <dgm:cxn modelId="{4EC52275-0F04-42DD-8926-ACAAD2CF1740}" type="presOf" srcId="{06A25CAF-4D3D-453F-B8D3-E1E0145ADBF6}" destId="{F5D55C43-6876-475D-9983-62C208FD66E2}" srcOrd="0" destOrd="0" presId="urn:microsoft.com/office/officeart/2005/8/layout/vList2"/>
    <dgm:cxn modelId="{30DD9355-6CE6-4DA7-B99B-8872475BE2D3}" type="presOf" srcId="{4E04E7DF-CC64-4E8C-BA15-D2D7A5B54AED}" destId="{15BC5DDE-2FF0-48E8-92BC-73A769D21088}" srcOrd="0" destOrd="0" presId="urn:microsoft.com/office/officeart/2005/8/layout/vList2"/>
    <dgm:cxn modelId="{60BA0077-0130-4CDE-9AA7-90A9A8A4AEC2}" type="presOf" srcId="{EB3D7E84-B43A-4222-8008-27776660196A}" destId="{282EC3BD-5AE6-4132-B1E2-1C60F9B26D60}" srcOrd="0" destOrd="0" presId="urn:microsoft.com/office/officeart/2005/8/layout/vList2"/>
    <dgm:cxn modelId="{13453178-1071-4BFD-8770-8C5C6B619F5A}" srcId="{17874377-7113-41F1-A117-06D8074B9B17}" destId="{4E04E7DF-CC64-4E8C-BA15-D2D7A5B54AED}" srcOrd="3" destOrd="0" parTransId="{587355B6-DB22-4889-96B3-BF35CCC11A41}" sibTransId="{31C444ED-1F57-4F6E-B623-1EECEBF139D5}"/>
    <dgm:cxn modelId="{B62E3C79-E701-425E-9A00-4E0A170EE0DB}" type="presOf" srcId="{17874377-7113-41F1-A117-06D8074B9B17}" destId="{76C2AF06-6F6B-4EF4-A1C1-CE9DF73D49DF}" srcOrd="0" destOrd="0" presId="urn:microsoft.com/office/officeart/2005/8/layout/vList2"/>
    <dgm:cxn modelId="{500F0997-6D29-4CB1-B016-ACDF94004F0C}" type="presOf" srcId="{C85663C4-2871-46F3-AF9F-77DCD1F36504}" destId="{4651548F-25A4-442E-A841-95BD75FA4643}" srcOrd="0" destOrd="0" presId="urn:microsoft.com/office/officeart/2005/8/layout/vList2"/>
    <dgm:cxn modelId="{D2A3BE98-645A-4753-991B-B47AAB38CCA1}" srcId="{17874377-7113-41F1-A117-06D8074B9B17}" destId="{EB3D7E84-B43A-4222-8008-27776660196A}" srcOrd="1" destOrd="0" parTransId="{136208F3-EDB2-4FB3-B297-587B7FCD731D}" sibTransId="{7885241E-D7DC-4685-BE6B-D64B8E92BA7F}"/>
    <dgm:cxn modelId="{1945679E-3C01-4F0B-A365-1576778C839D}" srcId="{17874377-7113-41F1-A117-06D8074B9B17}" destId="{8966B896-2C8F-4836-9F96-1FF3C3A33CEB}" srcOrd="4" destOrd="0" parTransId="{510705B0-8C32-42C7-B7B5-863EAA135860}" sibTransId="{CB8DBC2F-65B8-49E9-9FA2-F523A20B582E}"/>
    <dgm:cxn modelId="{A23F0BC3-4810-40B7-B1EA-25857A7F8D47}" type="presOf" srcId="{FA41243D-FF74-447D-AE00-700E117DA004}" destId="{701A6F9F-473A-4692-BC7A-659120FCB313}" srcOrd="0" destOrd="0" presId="urn:microsoft.com/office/officeart/2005/8/layout/vList2"/>
    <dgm:cxn modelId="{0383B2E4-4868-4238-8F18-8EB0B65EB21F}" srcId="{17874377-7113-41F1-A117-06D8074B9B17}" destId="{C85663C4-2871-46F3-AF9F-77DCD1F36504}" srcOrd="5" destOrd="0" parTransId="{B0412C23-E3E6-4144-B454-FC26311CC67D}" sibTransId="{DBBD8994-A3E3-4E83-8078-9D4154E78404}"/>
    <dgm:cxn modelId="{60C4CAF5-4E16-423C-AF36-DFD9E71AAE49}" type="presOf" srcId="{8966B896-2C8F-4836-9F96-1FF3C3A33CEB}" destId="{E178A8B0-C216-4050-BE37-3491EE8297DC}" srcOrd="0" destOrd="0" presId="urn:microsoft.com/office/officeart/2005/8/layout/vList2"/>
    <dgm:cxn modelId="{2957B19A-2966-4930-B42D-D9527E4694E2}" type="presParOf" srcId="{76C2AF06-6F6B-4EF4-A1C1-CE9DF73D49DF}" destId="{F5D55C43-6876-475D-9983-62C208FD66E2}" srcOrd="0" destOrd="0" presId="urn:microsoft.com/office/officeart/2005/8/layout/vList2"/>
    <dgm:cxn modelId="{D655B9DB-0A8E-4009-8211-74A33B058D2D}" type="presParOf" srcId="{76C2AF06-6F6B-4EF4-A1C1-CE9DF73D49DF}" destId="{BD5A0764-AFB0-4C86-853C-B3944C234528}" srcOrd="1" destOrd="0" presId="urn:microsoft.com/office/officeart/2005/8/layout/vList2"/>
    <dgm:cxn modelId="{D2FB7311-420E-498F-85E8-4400EA574F25}" type="presParOf" srcId="{76C2AF06-6F6B-4EF4-A1C1-CE9DF73D49DF}" destId="{282EC3BD-5AE6-4132-B1E2-1C60F9B26D60}" srcOrd="2" destOrd="0" presId="urn:microsoft.com/office/officeart/2005/8/layout/vList2"/>
    <dgm:cxn modelId="{2CCD8889-3DFF-40E5-98C6-55F97AF37387}" type="presParOf" srcId="{76C2AF06-6F6B-4EF4-A1C1-CE9DF73D49DF}" destId="{244D749A-6F8B-4699-A45B-2CC7CEEF49E8}" srcOrd="3" destOrd="0" presId="urn:microsoft.com/office/officeart/2005/8/layout/vList2"/>
    <dgm:cxn modelId="{EBC070B7-1C61-44DE-9781-A650459892F6}" type="presParOf" srcId="{76C2AF06-6F6B-4EF4-A1C1-CE9DF73D49DF}" destId="{701A6F9F-473A-4692-BC7A-659120FCB313}" srcOrd="4" destOrd="0" presId="urn:microsoft.com/office/officeart/2005/8/layout/vList2"/>
    <dgm:cxn modelId="{DF848462-6207-492E-A9B6-4734B0D89BE3}" type="presParOf" srcId="{76C2AF06-6F6B-4EF4-A1C1-CE9DF73D49DF}" destId="{CC832647-AA96-4845-B387-AC545688D072}" srcOrd="5" destOrd="0" presId="urn:microsoft.com/office/officeart/2005/8/layout/vList2"/>
    <dgm:cxn modelId="{DA2A704A-A63B-4F81-B57D-A34A764CB9A3}" type="presParOf" srcId="{76C2AF06-6F6B-4EF4-A1C1-CE9DF73D49DF}" destId="{15BC5DDE-2FF0-48E8-92BC-73A769D21088}" srcOrd="6" destOrd="0" presId="urn:microsoft.com/office/officeart/2005/8/layout/vList2"/>
    <dgm:cxn modelId="{054283BE-B6F0-4949-A87D-434F4CE3C638}" type="presParOf" srcId="{76C2AF06-6F6B-4EF4-A1C1-CE9DF73D49DF}" destId="{AC387270-66CF-4261-BF9D-2148AA52A74C}" srcOrd="7" destOrd="0" presId="urn:microsoft.com/office/officeart/2005/8/layout/vList2"/>
    <dgm:cxn modelId="{B5313DE6-FA97-49B5-B562-F66A0AC526D5}" type="presParOf" srcId="{76C2AF06-6F6B-4EF4-A1C1-CE9DF73D49DF}" destId="{E178A8B0-C216-4050-BE37-3491EE8297DC}" srcOrd="8" destOrd="0" presId="urn:microsoft.com/office/officeart/2005/8/layout/vList2"/>
    <dgm:cxn modelId="{9F999E3D-1332-4C64-8761-B961C3DEEF2B}" type="presParOf" srcId="{76C2AF06-6F6B-4EF4-A1C1-CE9DF73D49DF}" destId="{CE3CA4AE-F793-446C-B244-B11FBFE05D32}" srcOrd="9" destOrd="0" presId="urn:microsoft.com/office/officeart/2005/8/layout/vList2"/>
    <dgm:cxn modelId="{5789EAB2-267A-486C-9F37-B7A3FB9F795A}" type="presParOf" srcId="{76C2AF06-6F6B-4EF4-A1C1-CE9DF73D49DF}" destId="{4651548F-25A4-442E-A841-95BD75FA4643}"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55C43-6876-475D-9983-62C208FD66E2}">
      <dsp:nvSpPr>
        <dsp:cNvPr id="0" name=""/>
        <dsp:cNvSpPr/>
      </dsp:nvSpPr>
      <dsp:spPr>
        <a:xfrm>
          <a:off x="0" y="14417"/>
          <a:ext cx="5648257" cy="743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Electric Eels</a:t>
          </a:r>
        </a:p>
      </dsp:txBody>
      <dsp:txXfrm>
        <a:off x="36296" y="50713"/>
        <a:ext cx="5575665" cy="670943"/>
      </dsp:txXfrm>
    </dsp:sp>
    <dsp:sp modelId="{282EC3BD-5AE6-4132-B1E2-1C60F9B26D60}">
      <dsp:nvSpPr>
        <dsp:cNvPr id="0" name=""/>
        <dsp:cNvSpPr/>
      </dsp:nvSpPr>
      <dsp:spPr>
        <a:xfrm>
          <a:off x="0" y="847232"/>
          <a:ext cx="5648257" cy="743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Circuit Simulations</a:t>
          </a:r>
        </a:p>
      </dsp:txBody>
      <dsp:txXfrm>
        <a:off x="36296" y="883528"/>
        <a:ext cx="5575665" cy="670943"/>
      </dsp:txXfrm>
    </dsp:sp>
    <dsp:sp modelId="{701A6F9F-473A-4692-BC7A-659120FCB313}">
      <dsp:nvSpPr>
        <dsp:cNvPr id="0" name=""/>
        <dsp:cNvSpPr/>
      </dsp:nvSpPr>
      <dsp:spPr>
        <a:xfrm>
          <a:off x="0" y="1680047"/>
          <a:ext cx="5648257" cy="743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Student Workshops</a:t>
          </a:r>
        </a:p>
      </dsp:txBody>
      <dsp:txXfrm>
        <a:off x="36296" y="1716343"/>
        <a:ext cx="5575665" cy="670943"/>
      </dsp:txXfrm>
    </dsp:sp>
    <dsp:sp modelId="{15BC5DDE-2FF0-48E8-92BC-73A769D21088}">
      <dsp:nvSpPr>
        <dsp:cNvPr id="0" name=""/>
        <dsp:cNvSpPr/>
      </dsp:nvSpPr>
      <dsp:spPr>
        <a:xfrm>
          <a:off x="0" y="2512862"/>
          <a:ext cx="5648257" cy="743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Hair Straighteners</a:t>
          </a:r>
        </a:p>
      </dsp:txBody>
      <dsp:txXfrm>
        <a:off x="36296" y="2549158"/>
        <a:ext cx="5575665" cy="670943"/>
      </dsp:txXfrm>
    </dsp:sp>
    <dsp:sp modelId="{E178A8B0-C216-4050-BE37-3491EE8297DC}">
      <dsp:nvSpPr>
        <dsp:cNvPr id="0" name=""/>
        <dsp:cNvSpPr/>
      </dsp:nvSpPr>
      <dsp:spPr>
        <a:xfrm>
          <a:off x="0" y="3345677"/>
          <a:ext cx="5648257" cy="743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Formula 1</a:t>
          </a:r>
        </a:p>
      </dsp:txBody>
      <dsp:txXfrm>
        <a:off x="36296" y="3381973"/>
        <a:ext cx="5575665" cy="670943"/>
      </dsp:txXfrm>
    </dsp:sp>
    <dsp:sp modelId="{4651548F-25A4-442E-A841-95BD75FA4643}">
      <dsp:nvSpPr>
        <dsp:cNvPr id="0" name=""/>
        <dsp:cNvSpPr/>
      </dsp:nvSpPr>
      <dsp:spPr>
        <a:xfrm>
          <a:off x="0" y="4178492"/>
          <a:ext cx="5648257" cy="743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Calibri"/>
              <a:cs typeface="Calibri"/>
            </a:rPr>
            <a:t>Piezoelectricity</a:t>
          </a:r>
          <a:endParaRPr lang="en-US" sz="3100" kern="1200" dirty="0">
            <a:latin typeface="Calibri Light" panose="020F0302020204030204"/>
          </a:endParaRPr>
        </a:p>
      </dsp:txBody>
      <dsp:txXfrm>
        <a:off x="36296" y="4214788"/>
        <a:ext cx="5575665"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24F42-1C5A-4128-81CD-205A72321B06}" type="datetimeFigureOut">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36ECF-D26B-4768-A305-EFCBCBA3DCA1}" type="slidenum">
              <a:t>‹#›</a:t>
            </a:fld>
            <a:endParaRPr lang="en-US"/>
          </a:p>
        </p:txBody>
      </p:sp>
    </p:spTree>
    <p:extLst>
      <p:ext uri="{BB962C8B-B14F-4D97-AF65-F5344CB8AC3E}">
        <p14:creationId xmlns:p14="http://schemas.microsoft.com/office/powerpoint/2010/main" val="71951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D0C1268-1F73-4E17-A0E1-F1FEC697F1AC}" type="slidenum">
              <a:rPr lang="en-IE" smtClean="0"/>
              <a:t>2</a:t>
            </a:fld>
            <a:endParaRPr lang="en-IE"/>
          </a:p>
        </p:txBody>
      </p:sp>
    </p:spTree>
    <p:extLst>
      <p:ext uri="{BB962C8B-B14F-4D97-AF65-F5344CB8AC3E}">
        <p14:creationId xmlns:p14="http://schemas.microsoft.com/office/powerpoint/2010/main" val="295016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Electric eels breathe air. The main organ, Hunter's organ, and Sachs' organ are three pairs of electric organs that are positioned lengthwise. These organs enable electric eels to produce both low voltage and high voltage electric organ discharges. These organs are constructed of electrocytes that are stacked and lined up in such a way that a current of ions can pass through them. The main and Hunter's organs may discharge a maximum of at least 600 volts, making electric eels the most potent electric fish.</a:t>
            </a:r>
          </a:p>
          <a:p>
            <a:endParaRPr lang="en-US" dirty="0">
              <a:cs typeface="Calibri"/>
            </a:endParaRPr>
          </a:p>
          <a:p>
            <a:r>
              <a:rPr lang="en-US" dirty="0"/>
              <a:t>The brain of an electric eel delivers a message to the electrocytes when it spots a potential meal. This allows sodium to pass via open ion channels, momentarily reversing the polarity. Similar to a battery, which has stacked plates that each produce an electric potential difference of 0.15 volts, it generates an electric current by generating a quick change in electric potential. When utilized for electrolocation, Sachs' organ produces a discharge of almost 10 volts at a frequency of around 25 Hz.</a:t>
            </a:r>
            <a:endParaRPr lang="en-US" dirty="0">
              <a:cs typeface="Calibri" panose="020F0502020204030204"/>
            </a:endParaRPr>
          </a:p>
          <a:p>
            <a:endParaRPr lang="en-US" dirty="0">
              <a:cs typeface="Calibri" panose="020F0502020204030204"/>
            </a:endParaRPr>
          </a:p>
          <a:p>
            <a:r>
              <a:rPr lang="en-US" dirty="0"/>
              <a:t>The primary and Hunter's organs can generate signals at rates of several hundred hertz, and they are employed to stun prey or discourage predators. Curling up and making contact with the prey at two spots along the body allows electric eels to concentrate the discharge to stun prey more efficiently.</a:t>
            </a:r>
            <a:endParaRPr lang="en-US" dirty="0">
              <a:cs typeface="Calibri" panose="020F0502020204030204"/>
            </a:endParaRPr>
          </a:p>
          <a:p>
            <a:endParaRPr lang="en-IE" dirty="0">
              <a:cs typeface="Calibri" panose="020F0502020204030204"/>
            </a:endParaRPr>
          </a:p>
          <a:p>
            <a:r>
              <a:rPr lang="en-IE" dirty="0">
                <a:cs typeface="Calibri" panose="020F0502020204030204"/>
              </a:rPr>
              <a:t>A recent study found that an electric eel can deliver a shocker ten times more powerful than a taser.</a:t>
            </a:r>
          </a:p>
        </p:txBody>
      </p:sp>
      <p:sp>
        <p:nvSpPr>
          <p:cNvPr id="4" name="Slide Number Placeholder 3"/>
          <p:cNvSpPr>
            <a:spLocks noGrp="1"/>
          </p:cNvSpPr>
          <p:nvPr>
            <p:ph type="sldNum" sz="quarter" idx="5"/>
          </p:nvPr>
        </p:nvSpPr>
        <p:spPr/>
        <p:txBody>
          <a:bodyPr/>
          <a:lstStyle/>
          <a:p>
            <a:fld id="{5D0C1268-1F73-4E17-A0E1-F1FEC697F1AC}" type="slidenum">
              <a:rPr lang="en-IE" smtClean="0"/>
              <a:t>3</a:t>
            </a:fld>
            <a:endParaRPr lang="en-IE"/>
          </a:p>
        </p:txBody>
      </p:sp>
    </p:spTree>
    <p:extLst>
      <p:ext uri="{BB962C8B-B14F-4D97-AF65-F5344CB8AC3E}">
        <p14:creationId xmlns:p14="http://schemas.microsoft.com/office/powerpoint/2010/main" val="411075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cs typeface="Calibri" panose="020F0502020204030204"/>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4</a:t>
            </a:fld>
            <a:endParaRPr lang="en-IE"/>
          </a:p>
        </p:txBody>
      </p:sp>
    </p:spTree>
    <p:extLst>
      <p:ext uri="{BB962C8B-B14F-4D97-AF65-F5344CB8AC3E}">
        <p14:creationId xmlns:p14="http://schemas.microsoft.com/office/powerpoint/2010/main" val="201683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Environmental &amp; Social Studies</a:t>
            </a:r>
          </a:p>
          <a:p>
            <a:r>
              <a:rPr lang="en-IE" dirty="0">
                <a:cs typeface="Calibri" panose="020F0502020204030204"/>
              </a:rPr>
              <a:t>Civic, Social, and Political Education</a:t>
            </a:r>
          </a:p>
          <a:p>
            <a:r>
              <a:rPr lang="en-IE" dirty="0">
                <a:cs typeface="Calibri" panose="020F0502020204030204"/>
              </a:rPr>
              <a:t>JC &amp; LC Geography</a:t>
            </a:r>
          </a:p>
        </p:txBody>
      </p:sp>
      <p:sp>
        <p:nvSpPr>
          <p:cNvPr id="4" name="Slide Number Placeholder 3"/>
          <p:cNvSpPr>
            <a:spLocks noGrp="1"/>
          </p:cNvSpPr>
          <p:nvPr>
            <p:ph type="sldNum" sz="quarter" idx="5"/>
          </p:nvPr>
        </p:nvSpPr>
        <p:spPr/>
        <p:txBody>
          <a:bodyPr/>
          <a:lstStyle/>
          <a:p>
            <a:fld id="{5D0C1268-1F73-4E17-A0E1-F1FEC697F1AC}" type="slidenum">
              <a:rPr lang="en-IE" smtClean="0"/>
              <a:t>5</a:t>
            </a:fld>
            <a:endParaRPr lang="en-IE"/>
          </a:p>
        </p:txBody>
      </p:sp>
    </p:spTree>
    <p:extLst>
      <p:ext uri="{BB962C8B-B14F-4D97-AF65-F5344CB8AC3E}">
        <p14:creationId xmlns:p14="http://schemas.microsoft.com/office/powerpoint/2010/main" val="231715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cs typeface="Calibri" panose="020F0502020204030204"/>
              </a:rPr>
              <a:t>A hair iron or hair tong is a gadget that uses heat to alter the way that hair is styled. There are three main types: curling irons, which are used to make the hair curly; straightening irons, also known as straighteners or flat irons; and crimping irons, which are used to make the required size of crimps in the hair.</a:t>
            </a:r>
          </a:p>
          <a:p>
            <a:endParaRPr lang="en-IE" dirty="0">
              <a:cs typeface="Calibri" panose="020F0502020204030204"/>
            </a:endParaRPr>
          </a:p>
          <a:p>
            <a:r>
              <a:rPr lang="en-IE" dirty="0">
                <a:cs typeface="Calibri" panose="020F0502020204030204"/>
              </a:rPr>
              <a:t>Flat irons, straighteners, and straightening irons function by breaking down the positive hydrogen bonds that cause hair to expand, bend, and become curly in the cortex. Although the hydrogen bonds can repair if exposed to moisture, hair is unable to maintain its original, natural form once they have been broken. The plates of straightening irons are often made of ceramic. High-end straighteners use numerous layers or even 100 percent ceramic material, while low-end straighteners just use a single layer of ceramic coating on the plates. To prevent fire incidents, certain straightening irons have an automated shut-off feature.</a:t>
            </a:r>
          </a:p>
          <a:p>
            <a:endParaRPr lang="en-IE" dirty="0">
              <a:cs typeface="Calibri" panose="020F0502020204030204"/>
            </a:endParaRPr>
          </a:p>
          <a:p>
            <a:r>
              <a:rPr lang="en-IE" dirty="0">
                <a:cs typeface="Calibri" panose="020F0502020204030204"/>
              </a:rPr>
              <a:t>Early methods of straightening hair tended to use harsh chemicals that could harm hair. In order to straighten hair, the French hairdresser Marcel </a:t>
            </a:r>
            <a:r>
              <a:rPr lang="en-IE" dirty="0" err="1">
                <a:cs typeface="Calibri" panose="020F0502020204030204"/>
              </a:rPr>
              <a:t>Grateau</a:t>
            </a:r>
            <a:r>
              <a:rPr lang="en-IE" dirty="0">
                <a:cs typeface="Calibri" panose="020F0502020204030204"/>
              </a:rPr>
              <a:t> invented heated metal hair care tools like hot combs in the 1870s. The use of wider-toothed combs was made popular by Madame C.J. Walker along with her system of chemically based treatments for straightening and preparing the scalp. Annie Malone, who served as her instructor, is credited with patenting the heated comb. Heated metal tools glide through hair more smoothly, causing less damage and dryness. In the 1960s, women occasionally straightened their hair with garment irons.</a:t>
            </a:r>
          </a:p>
        </p:txBody>
      </p:sp>
      <p:sp>
        <p:nvSpPr>
          <p:cNvPr id="4" name="Slide Number Placeholder 3"/>
          <p:cNvSpPr>
            <a:spLocks noGrp="1"/>
          </p:cNvSpPr>
          <p:nvPr>
            <p:ph type="sldNum" sz="quarter" idx="5"/>
          </p:nvPr>
        </p:nvSpPr>
        <p:spPr/>
        <p:txBody>
          <a:bodyPr/>
          <a:lstStyle/>
          <a:p>
            <a:fld id="{5D0C1268-1F73-4E17-A0E1-F1FEC697F1AC}" type="slidenum">
              <a:rPr lang="en-IE" smtClean="0"/>
              <a:t>6</a:t>
            </a:fld>
            <a:endParaRPr lang="en-IE"/>
          </a:p>
        </p:txBody>
      </p:sp>
    </p:spTree>
    <p:extLst>
      <p:ext uri="{BB962C8B-B14F-4D97-AF65-F5344CB8AC3E}">
        <p14:creationId xmlns:p14="http://schemas.microsoft.com/office/powerpoint/2010/main" val="389477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Technology is used in F1 cars to make them faster, more resistant to drag, and safer.</a:t>
            </a:r>
            <a:endParaRPr lang="en-US" dirty="0">
              <a:cs typeface="Calibri" panose="020F0502020204030204"/>
            </a:endParaRPr>
          </a:p>
          <a:p>
            <a:endParaRPr lang="en-IE" dirty="0">
              <a:cs typeface="Calibri"/>
            </a:endParaRPr>
          </a:p>
          <a:p>
            <a:r>
              <a:rPr lang="en-IE" dirty="0"/>
              <a:t>Energy Recovery Systems are referred to as ERS. Mechanical and electrical ERS systems are the two primary forms, and both recover energy without consuming fuel or harming the environment. ERS functions by storing energy that would otherwise be lost during braking in a flywheel or battery (like the one shown in the picture) and allowing that energy to be used again during acceleration. </a:t>
            </a:r>
            <a:endParaRPr lang="en-IE" dirty="0">
              <a:cs typeface="Calibri"/>
            </a:endParaRPr>
          </a:p>
          <a:p>
            <a:endParaRPr lang="en-IE" dirty="0"/>
          </a:p>
          <a:p>
            <a:r>
              <a:rPr lang="en-IE" dirty="0"/>
              <a:t>Because it prevents tire spin while understeering or oversteering, traction control is frequently utilized in corners. They simply refer to which end of the automobile loses traction first because tyres only have so much traction. Understeer causes the front axle and wheels to lose traction first, whereas oversteer causes the rear end to lose traction first. When this occurs, it feels similar to a handbrake skid. By modifying the wheel movement during these turns, traction control is the mechanism that attempts to maintain the vehicle's stability.</a:t>
            </a:r>
            <a:endParaRPr lang="en-IE" dirty="0">
              <a:cs typeface="Calibri" panose="020F0502020204030204"/>
            </a:endParaRPr>
          </a:p>
          <a:p>
            <a:endParaRPr lang="en-IE" dirty="0">
              <a:cs typeface="Calibri" panose="020F0502020204030204"/>
            </a:endParaRPr>
          </a:p>
          <a:p>
            <a:r>
              <a:rPr lang="en-IE" dirty="0"/>
              <a:t>Drag Reduction System is referred to as DRS. It is a modification to the car's rear wing that was made for the 2011 Formula 1 season with the goal of promoting overtaking by lowering aerodynamic drag. When a driver is practically touching someone in front of him, he uses it. He will be able to open the back wing to make the vehicle more aerodynamic and sleek so he can pass his rival. As soon as he passes his rival, the device is turned off.</a:t>
            </a:r>
            <a:endParaRPr lang="en-IE" dirty="0">
              <a:cs typeface="Calibri"/>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7</a:t>
            </a:fld>
            <a:endParaRPr lang="en-IE"/>
          </a:p>
        </p:txBody>
      </p:sp>
    </p:spTree>
    <p:extLst>
      <p:ext uri="{BB962C8B-B14F-4D97-AF65-F5344CB8AC3E}">
        <p14:creationId xmlns:p14="http://schemas.microsoft.com/office/powerpoint/2010/main" val="209818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crystal's ability to produce a voltage in response to mechanical stress is known as piezoelectricity. The word is a translation of the Greek verb </a:t>
            </a:r>
            <a:r>
              <a:rPr lang="en-IE" dirty="0" err="1"/>
              <a:t>piezein</a:t>
            </a:r>
            <a:r>
              <a:rPr lang="en-IE" dirty="0"/>
              <a:t>, which means to press or compress. Piezoelectric crystals can alter shape somewhat when an external voltage is applied; the effect is reversible. Although the effect is on the order of nanometres, it nonetheless has practical uses in the creation and detection of sound, the generation of high voltages, the creation of electronic frequencies, and the ultrafine focusing of optical components.</a:t>
            </a:r>
            <a:endParaRPr lang="en-US" dirty="0">
              <a:cs typeface="Calibri" panose="020F0502020204030204"/>
            </a:endParaRPr>
          </a:p>
          <a:p>
            <a:endParaRPr lang="en-IE" dirty="0">
              <a:cs typeface="Calibri"/>
            </a:endParaRPr>
          </a:p>
          <a:p>
            <a:r>
              <a:rPr lang="en-IE" dirty="0"/>
              <a:t>The positive and negative electrical charges in a piezoelectric crystal are separated but symmetrically distributed, making the crystal electrically neutral overall.</a:t>
            </a:r>
            <a:endParaRPr lang="en-IE" dirty="0">
              <a:cs typeface="Calibri"/>
            </a:endParaRPr>
          </a:p>
          <a:p>
            <a:endParaRPr lang="en-IE" dirty="0">
              <a:cs typeface="Calibri"/>
            </a:endParaRPr>
          </a:p>
          <a:p>
            <a:r>
              <a:rPr lang="en-IE" dirty="0"/>
              <a:t>Piezoelectric materials also show the opposite effect, called converse piezoelectricity, where application of an electrical field creates mechanical stress (distortion) in the crystal. Because the charges inside the crystal are separated, the applied voltage affects different points within the crystal differently, resulting in the distortion.</a:t>
            </a:r>
            <a:endParaRPr lang="en-IE" dirty="0">
              <a:cs typeface="Calibri"/>
            </a:endParaRPr>
          </a:p>
        </p:txBody>
      </p:sp>
      <p:sp>
        <p:nvSpPr>
          <p:cNvPr id="4" name="Slide Number Placeholder 3"/>
          <p:cNvSpPr>
            <a:spLocks noGrp="1"/>
          </p:cNvSpPr>
          <p:nvPr>
            <p:ph type="sldNum" sz="quarter" idx="5"/>
          </p:nvPr>
        </p:nvSpPr>
        <p:spPr/>
        <p:txBody>
          <a:bodyPr/>
          <a:lstStyle/>
          <a:p>
            <a:fld id="{5D0C1268-1F73-4E17-A0E1-F1FEC697F1AC}" type="slidenum">
              <a:rPr lang="en-IE" smtClean="0"/>
              <a:t>8</a:t>
            </a:fld>
            <a:endParaRPr lang="en-IE"/>
          </a:p>
        </p:txBody>
      </p:sp>
    </p:spTree>
    <p:extLst>
      <p:ext uri="{BB962C8B-B14F-4D97-AF65-F5344CB8AC3E}">
        <p14:creationId xmlns:p14="http://schemas.microsoft.com/office/powerpoint/2010/main" val="1279840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IE" dirty="0"/>
          </a:p>
        </p:txBody>
      </p:sp>
      <p:sp>
        <p:nvSpPr>
          <p:cNvPr id="4" name="Slide Number Placeholder 3"/>
          <p:cNvSpPr>
            <a:spLocks noGrp="1"/>
          </p:cNvSpPr>
          <p:nvPr>
            <p:ph type="sldNum" sz="quarter" idx="5"/>
          </p:nvPr>
        </p:nvSpPr>
        <p:spPr/>
        <p:txBody>
          <a:bodyPr/>
          <a:lstStyle/>
          <a:p>
            <a:fld id="{5D0C1268-1F73-4E17-A0E1-F1FEC697F1AC}" type="slidenum">
              <a:rPr lang="en-IE" smtClean="0"/>
              <a:t>9</a:t>
            </a:fld>
            <a:endParaRPr lang="en-IE"/>
          </a:p>
        </p:txBody>
      </p:sp>
    </p:spTree>
    <p:extLst>
      <p:ext uri="{BB962C8B-B14F-4D97-AF65-F5344CB8AC3E}">
        <p14:creationId xmlns:p14="http://schemas.microsoft.com/office/powerpoint/2010/main" val="213122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pistem.ie/" TargetMode="External"/><Relationship Id="rId7"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helen.fitzgerald@ul.ie" TargetMode="External"/><Relationship Id="rId4" Type="http://schemas.openxmlformats.org/officeDocument/2006/relationships/hyperlink" Target="https://epistem.ie/hea-resources/" TargetMode="Externa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6.svg"/><Relationship Id="rId18" Type="http://schemas.openxmlformats.org/officeDocument/2006/relationships/image" Target="../media/image11.png"/><Relationship Id="rId3" Type="http://schemas.openxmlformats.org/officeDocument/2006/relationships/slideLayout" Target="../slideLayouts/slideLayout2.xml"/><Relationship Id="rId21" Type="http://schemas.openxmlformats.org/officeDocument/2006/relationships/image" Target="../media/image14.svg"/><Relationship Id="rId7" Type="http://schemas.openxmlformats.org/officeDocument/2006/relationships/diagramData" Target="../diagrams/data1.xml"/><Relationship Id="rId12" Type="http://schemas.openxmlformats.org/officeDocument/2006/relationships/image" Target="../media/image5.png"/><Relationship Id="rId17" Type="http://schemas.openxmlformats.org/officeDocument/2006/relationships/image" Target="../media/image10.svg"/><Relationship Id="rId25" Type="http://schemas.openxmlformats.org/officeDocument/2006/relationships/image" Target="../media/image18.png"/><Relationship Id="rId2" Type="http://schemas.openxmlformats.org/officeDocument/2006/relationships/audio" Target="../media/media1.m4a"/><Relationship Id="rId16" Type="http://schemas.openxmlformats.org/officeDocument/2006/relationships/image" Target="../media/image9.png"/><Relationship Id="rId20" Type="http://schemas.openxmlformats.org/officeDocument/2006/relationships/image" Target="../media/image13.png"/><Relationship Id="rId1" Type="http://schemas.microsoft.com/office/2007/relationships/media" Target="../media/media1.m4a"/><Relationship Id="rId6" Type="http://schemas.openxmlformats.org/officeDocument/2006/relationships/image" Target="../media/image2.png"/><Relationship Id="rId11" Type="http://schemas.microsoft.com/office/2007/relationships/diagramDrawing" Target="../diagrams/drawing1.xml"/><Relationship Id="rId24" Type="http://schemas.openxmlformats.org/officeDocument/2006/relationships/image" Target="../media/image17.png"/><Relationship Id="rId5" Type="http://schemas.openxmlformats.org/officeDocument/2006/relationships/image" Target="../media/image4.jpg"/><Relationship Id="rId15" Type="http://schemas.openxmlformats.org/officeDocument/2006/relationships/image" Target="../media/image8.svg"/><Relationship Id="rId23" Type="http://schemas.openxmlformats.org/officeDocument/2006/relationships/image" Target="../media/image16.svg"/><Relationship Id="rId10" Type="http://schemas.openxmlformats.org/officeDocument/2006/relationships/diagramColors" Target="../diagrams/colors1.xml"/><Relationship Id="rId19" Type="http://schemas.openxmlformats.org/officeDocument/2006/relationships/image" Target="../media/image12.svg"/><Relationship Id="rId4" Type="http://schemas.openxmlformats.org/officeDocument/2006/relationships/notesSlide" Target="../notesSlides/notesSlide1.xml"/><Relationship Id="rId9" Type="http://schemas.openxmlformats.org/officeDocument/2006/relationships/diagramQuickStyle" Target="../diagrams/quickStyle1.xml"/><Relationship Id="rId14" Type="http://schemas.openxmlformats.org/officeDocument/2006/relationships/image" Target="../media/image7.png"/><Relationship Id="rId22"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g"/><Relationship Id="rId10" Type="http://schemas.openxmlformats.org/officeDocument/2006/relationships/image" Target="../media/image18.png"/><Relationship Id="rId4" Type="http://schemas.openxmlformats.org/officeDocument/2006/relationships/notesSlide" Target="../notesSlides/notesSlide2.xm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hyperlink" Target="https://www.circuitlab.com/editor/#?id=7pq5wm&amp;from=homepage" TargetMode="External"/><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hyperlink" Target="https://phet.colorado.edu/en/simulations/circuit-construction-kit-dc" TargetMode="External"/><Relationship Id="rId12" Type="http://schemas.openxmlformats.org/officeDocument/2006/relationships/hyperlink" Target="https://maurissarria.blogspot.com/2016/03/circuito-electrico.html"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11" Type="http://schemas.openxmlformats.org/officeDocument/2006/relationships/image" Target="../media/image21.PNG"/><Relationship Id="rId5" Type="http://schemas.openxmlformats.org/officeDocument/2006/relationships/image" Target="../media/image4.jpg"/><Relationship Id="rId10" Type="http://schemas.openxmlformats.org/officeDocument/2006/relationships/hyperlink" Target="https://www.partsim.com/simulator" TargetMode="External"/><Relationship Id="rId4" Type="http://schemas.openxmlformats.org/officeDocument/2006/relationships/notesSlide" Target="../notesSlides/notesSlide3.xml"/><Relationship Id="rId9" Type="http://schemas.openxmlformats.org/officeDocument/2006/relationships/hyperlink" Target="https://www.falstad.com/circuit/e-voltdivide.html" TargetMode="External"/><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hyperlink" Target="https://www.seai.ie/community-energy/schools/workshops-for-schools/student-workshops/"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g"/><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g"/><Relationship Id="rId10" Type="http://schemas.openxmlformats.org/officeDocument/2006/relationships/image" Target="../media/image18.png"/><Relationship Id="rId4" Type="http://schemas.openxmlformats.org/officeDocument/2006/relationships/notesSlide" Target="../notesSlides/notesSlide5.xm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g"/><Relationship Id="rId10" Type="http://schemas.openxmlformats.org/officeDocument/2006/relationships/image" Target="../media/image18.png"/><Relationship Id="rId4" Type="http://schemas.openxmlformats.org/officeDocument/2006/relationships/notesSlide" Target="../notesSlides/notesSlide6.xm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7.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hyperlink" Target="https://www.bing.com/images/search?view=detailV2&amp;ccid=CXGP2vRz&amp;id=9E2155D5C9BEA33239C9030DCA6AA7295AFBFD11&amp;thid=OIP.CXGP2vRzda28p8TEBoxLfAHaEr&amp;mediaurl=https%3a%2f%2fi2.wp.com%2fspie.org%2fImages%2fGraphics%2fNewsroom%2fImported-2011%2f003998%2f003998_10_fig1.jpg&amp;cdnurl=https%3a%2f%2fth.bing.com%2fth%2fid%2fR.09718fdaf47375adbca7c4c4068c4b7c%3frik%3dEf37WimnasoNAw%26pid%3dImgRaw%26r%3d0%26sres%3d1%26sresct%3d1%26srh%3d799%26srw%3d1266&amp;exph=442&amp;expw=700&amp;q=piezoelectric+effect+for+kids&amp;simid=608048446182328163&amp;FORM=IRPRST&amp;ck=798DD34168B7EA856E42665CFD4EDD33&amp;selectedIndex=10&amp;ajaxhist=0&amp;ajaxserp=0" TargetMode="External"/><Relationship Id="rId3" Type="http://schemas.openxmlformats.org/officeDocument/2006/relationships/image" Target="../media/image4.jpg"/><Relationship Id="rId7" Type="http://schemas.openxmlformats.org/officeDocument/2006/relationships/hyperlink" Target="https://m.made-in-china.com/product/Hair-Straightener-with-Wide-Plate-Adjustable-Heat-for-Different-Hair-Quality-769301252.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hairstraighteningexperiment.weebly.com/theory.html" TargetMode="External"/><Relationship Id="rId11" Type="http://schemas.openxmlformats.org/officeDocument/2006/relationships/image" Target="../media/image18.png"/><Relationship Id="rId5" Type="http://schemas.openxmlformats.org/officeDocument/2006/relationships/hyperlink" Target="https://www.seai.ie/community-energy/schools/workshops-for-schools/student-workshops/" TargetMode="External"/><Relationship Id="rId10" Type="http://schemas.openxmlformats.org/officeDocument/2006/relationships/image" Target="../media/image2.png"/><Relationship Id="rId4" Type="http://schemas.openxmlformats.org/officeDocument/2006/relationships/hyperlink" Target="https://www.thenakedscientists.com/articles/science-news/electric-eel-ten-times-power-taser" TargetMode="External"/><Relationship Id="rId9" Type="http://schemas.openxmlformats.org/officeDocument/2006/relationships/hyperlink" Target="https://www.bing.com/images/search?view=detailV2&amp;ccid=YJ4ewHLl&amp;id=534C2B68FE358F24093AF418CA881C3FB1DB94C2&amp;thid=OIF.SqQJtaoEPPnl9vngD3Q24w&amp;mediaurl=https%3a%2f%2fwww.motorbiscuit.com%2fwp-content%2fuploads%2f2019%2f10%2fFormula-1-race.jpg&amp;cdnurl=https%3a%2f%2fth.bing.com%2fth%2fid%2fR.609e1ec072e5b84958a1333c2469b8db%3frik%3d%26pid%3dImgRaw%26r%3d0&amp;exph=683&amp;expw=1024&amp;q=formula+1&amp;simid=385490534995&amp;FORM=IRPRST&amp;ck=4AA409B5AA043CF9E5F6F9E00F7436E3&amp;selectedIndex=0&amp;ajaxhist=0&amp;ajaxserp=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rrow&#10;&#10;Description automatically generated with medium confidence">
            <a:extLst>
              <a:ext uri="{FF2B5EF4-FFF2-40B4-BE49-F238E27FC236}">
                <a16:creationId xmlns:a16="http://schemas.microsoft.com/office/drawing/2014/main" id="{F6F17478-E27F-1678-9B28-BC93CBC77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
        <p:nvSpPr>
          <p:cNvPr id="2" name="Title 1"/>
          <p:cNvSpPr>
            <a:spLocks noGrp="1"/>
          </p:cNvSpPr>
          <p:nvPr>
            <p:ph type="ctrTitle"/>
          </p:nvPr>
        </p:nvSpPr>
        <p:spPr>
          <a:xfrm>
            <a:off x="119921" y="4253296"/>
            <a:ext cx="7815419" cy="911774"/>
          </a:xfrm>
        </p:spPr>
        <p:txBody>
          <a:bodyPr vert="horz" lIns="91440" tIns="45720" rIns="91440" bIns="45720" rtlCol="0" anchor="b">
            <a:noAutofit/>
          </a:bodyPr>
          <a:lstStyle/>
          <a:p>
            <a:br>
              <a:rPr lang="en-IE" sz="4750" b="1" dirty="0"/>
            </a:br>
            <a:r>
              <a:rPr lang="en-IE" sz="5000" b="1" dirty="0">
                <a:cs typeface="Calibri Light"/>
              </a:rPr>
              <a:t>Electricity</a:t>
            </a:r>
            <a:br>
              <a:rPr lang="en-IE" sz="5000" b="1" dirty="0">
                <a:cs typeface="Calibri Light"/>
              </a:rPr>
            </a:br>
            <a:br>
              <a:rPr lang="en-IE" sz="4750" b="1" dirty="0"/>
            </a:br>
            <a:r>
              <a:rPr lang="en-IE" sz="3000" b="1" dirty="0"/>
              <a:t>Suitable for</a:t>
            </a:r>
            <a:r>
              <a:rPr lang="en-IE" sz="3000" b="1" dirty="0">
                <a:cs typeface="Calibri Light"/>
              </a:rPr>
              <a:t> Transition Year Science</a:t>
            </a:r>
            <a:br>
              <a:rPr lang="en-IE" sz="2150" b="1" dirty="0"/>
            </a:br>
            <a:endParaRPr lang="en-IE" sz="2150">
              <a:ea typeface="Calibri Light"/>
              <a:cs typeface="Calibri Light"/>
            </a:endParaRPr>
          </a:p>
        </p:txBody>
      </p:sp>
      <p:sp>
        <p:nvSpPr>
          <p:cNvPr id="3" name="Subtitle 2"/>
          <p:cNvSpPr>
            <a:spLocks noGrp="1"/>
          </p:cNvSpPr>
          <p:nvPr>
            <p:ph type="subTitle" idx="1"/>
          </p:nvPr>
        </p:nvSpPr>
        <p:spPr>
          <a:xfrm>
            <a:off x="1501518" y="4936116"/>
            <a:ext cx="7446727" cy="679221"/>
          </a:xfrm>
        </p:spPr>
        <p:txBody>
          <a:bodyPr vert="horz" lIns="91440" tIns="45720" rIns="91440" bIns="45720" rtlCol="0" anchor="t">
            <a:normAutofit fontScale="25000" lnSpcReduction="20000"/>
          </a:bodyPr>
          <a:lstStyle/>
          <a:p>
            <a:endParaRPr lang="en-IE" sz="1944" b="1"/>
          </a:p>
          <a:p>
            <a:endParaRPr lang="en-IE" sz="4050" b="1">
              <a:cs typeface="Calibri"/>
            </a:endParaRPr>
          </a:p>
          <a:p>
            <a:r>
              <a:rPr lang="en-IE" sz="7750" b="1">
                <a:cs typeface="Calibri"/>
              </a:rPr>
              <a:t>NARRATOR: Tara Ryan, </a:t>
            </a:r>
            <a:r>
              <a:rPr lang="en-IE" sz="7750" b="1">
                <a:ea typeface="+mn-lt"/>
                <a:cs typeface="+mn-lt"/>
              </a:rPr>
              <a:t>EPI•STEM, University of Limerick</a:t>
            </a:r>
          </a:p>
          <a:p>
            <a:r>
              <a:rPr lang="en-IE" sz="7750" b="1">
                <a:cs typeface="Calibri"/>
              </a:rPr>
              <a:t>THIS IS A HEA FUNDED CPD PROJECT WITH EPI</a:t>
            </a:r>
            <a:r>
              <a:rPr lang="en-IE" sz="7750" b="1">
                <a:latin typeface="DengXian" panose="020B0503020204020204" pitchFamily="2" charset="-122"/>
                <a:ea typeface="DengXian" panose="020B0503020204020204" pitchFamily="2" charset="-122"/>
                <a:cs typeface="Calibri"/>
              </a:rPr>
              <a:t>•STEM: </a:t>
            </a:r>
            <a:endParaRPr lang="en-IE" sz="7750" b="1">
              <a:cs typeface="Calibri"/>
            </a:endParaRPr>
          </a:p>
          <a:p>
            <a:endParaRPr lang="en-IE" sz="1944" b="1"/>
          </a:p>
          <a:p>
            <a:endParaRPr lang="en-IE" sz="1944" b="1"/>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3"/>
          <a:stretch>
            <a:fillRect/>
          </a:stretch>
        </p:blipFill>
        <p:spPr>
          <a:xfrm>
            <a:off x="0" y="82370"/>
            <a:ext cx="2632055" cy="1304057"/>
          </a:xfrm>
          <a:prstGeom prst="rect">
            <a:avLst/>
          </a:prstGeom>
        </p:spPr>
      </p:pic>
      <p:pic>
        <p:nvPicPr>
          <p:cNvPr id="5" name="Picture 6" descr="A picture containing graphical user interface&#10;&#10;Description automatically generated">
            <a:extLst>
              <a:ext uri="{FF2B5EF4-FFF2-40B4-BE49-F238E27FC236}">
                <a16:creationId xmlns:a16="http://schemas.microsoft.com/office/drawing/2014/main" id="{A0A3F5AC-A3DD-6316-DFC4-D81C8C3C943D}"/>
              </a:ext>
            </a:extLst>
          </p:cNvPr>
          <p:cNvPicPr>
            <a:picLocks noChangeAspect="1"/>
          </p:cNvPicPr>
          <p:nvPr/>
        </p:nvPicPr>
        <p:blipFill rotWithShape="1">
          <a:blip r:embed="rId4"/>
          <a:srcRect t="34737" r="523" b="38421"/>
          <a:stretch/>
        </p:blipFill>
        <p:spPr>
          <a:xfrm>
            <a:off x="8476891" y="5853022"/>
            <a:ext cx="3720878" cy="1009507"/>
          </a:xfrm>
          <a:prstGeom prst="rect">
            <a:avLst/>
          </a:prstGeom>
        </p:spPr>
      </p:pic>
    </p:spTree>
    <p:extLst>
      <p:ext uri="{BB962C8B-B14F-4D97-AF65-F5344CB8AC3E}">
        <p14:creationId xmlns:p14="http://schemas.microsoft.com/office/powerpoint/2010/main" val="1916336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68E349E9-0279-E9D6-1E13-EF06D6FA4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25608"/>
            <a:ext cx="10515600" cy="1325563"/>
          </a:xfrm>
        </p:spPr>
        <p:txBody>
          <a:bodyPr/>
          <a:lstStyle/>
          <a:p>
            <a:pPr algn="ctr"/>
            <a:r>
              <a:rPr lang="en-IE" b="1"/>
              <a:t>Contact Details</a:t>
            </a:r>
          </a:p>
        </p:txBody>
      </p:sp>
      <p:sp>
        <p:nvSpPr>
          <p:cNvPr id="3" name="Content Placeholder 2"/>
          <p:cNvSpPr>
            <a:spLocks noGrp="1"/>
          </p:cNvSpPr>
          <p:nvPr>
            <p:ph idx="1"/>
          </p:nvPr>
        </p:nvSpPr>
        <p:spPr>
          <a:xfrm>
            <a:off x="838200" y="1497155"/>
            <a:ext cx="10515600" cy="4351338"/>
          </a:xfrm>
        </p:spPr>
        <p:txBody>
          <a:bodyPr vert="horz" lIns="91440" tIns="45720" rIns="91440" bIns="45720" rtlCol="0" anchor="t">
            <a:normAutofit fontScale="92500" lnSpcReduction="20000"/>
          </a:bodyPr>
          <a:lstStyle/>
          <a:p>
            <a:pPr marL="0" indent="0" algn="ctr">
              <a:buNone/>
            </a:pPr>
            <a:endParaRPr lang="en-IE" sz="3240" b="1"/>
          </a:p>
          <a:p>
            <a:pPr marL="0" indent="0" algn="ctr">
              <a:buNone/>
            </a:pPr>
            <a:r>
              <a:rPr lang="en-IE" sz="3200" b="1" dirty="0"/>
              <a:t>Register for on-line CPD resources: </a:t>
            </a:r>
            <a:r>
              <a:rPr lang="en-IE" sz="3200" b="1" dirty="0">
                <a:hlinkClick r:id="rId3"/>
              </a:rPr>
              <a:t>https://epistem.ie</a:t>
            </a:r>
            <a:endParaRPr lang="en-IE" sz="3200" b="1" dirty="0"/>
          </a:p>
          <a:p>
            <a:pPr marL="0" indent="0" algn="ctr">
              <a:buNone/>
            </a:pPr>
            <a:r>
              <a:rPr lang="en-IE" sz="3200" b="1" dirty="0">
                <a:cs typeface="Calibri"/>
              </a:rPr>
              <a:t>EPI</a:t>
            </a:r>
            <a:r>
              <a:rPr lang="en-IE" sz="3200" b="1" dirty="0">
                <a:latin typeface="DengXian"/>
                <a:ea typeface="DengXian"/>
                <a:cs typeface="Calibri"/>
              </a:rPr>
              <a:t>•</a:t>
            </a:r>
            <a:r>
              <a:rPr lang="en-IE" sz="3200" b="1" dirty="0">
                <a:cs typeface="Calibri"/>
              </a:rPr>
              <a:t>STEM project: </a:t>
            </a:r>
            <a:r>
              <a:rPr lang="en-IE" sz="3200" b="1" dirty="0">
                <a:cs typeface="Calibri"/>
                <a:hlinkClick r:id="rId4"/>
              </a:rPr>
              <a:t>Resources</a:t>
            </a:r>
            <a:endParaRPr lang="en-IE" sz="3200" b="1" dirty="0">
              <a:cs typeface="Calibri"/>
            </a:endParaRPr>
          </a:p>
          <a:p>
            <a:pPr marL="0" indent="0" algn="ctr">
              <a:buNone/>
            </a:pPr>
            <a:r>
              <a:rPr lang="en-IE" sz="3200" b="1" dirty="0">
                <a:cs typeface="Calibri"/>
              </a:rPr>
              <a:t>Contact: </a:t>
            </a:r>
            <a:r>
              <a:rPr lang="en-IE" sz="3200" dirty="0">
                <a:cs typeface="Calibri"/>
              </a:rPr>
              <a:t>Helen Fitzgerald, Senior Executive Administrator</a:t>
            </a:r>
          </a:p>
          <a:p>
            <a:pPr marL="0" indent="0" algn="ctr">
              <a:buNone/>
            </a:pPr>
            <a:r>
              <a:rPr lang="en-IE" sz="3200" b="1" dirty="0"/>
              <a:t>Email: </a:t>
            </a:r>
            <a:r>
              <a:rPr lang="en-IE" sz="3200" b="1" dirty="0">
                <a:hlinkClick r:id="rId5"/>
              </a:rPr>
              <a:t>helen.fitzgerald@ul.ie</a:t>
            </a:r>
            <a:endParaRPr lang="en-IE" sz="3200" b="1" dirty="0"/>
          </a:p>
          <a:p>
            <a:pPr marL="0" indent="0" algn="ctr">
              <a:buNone/>
            </a:pPr>
            <a:endParaRPr lang="en-IE" sz="3240" b="1"/>
          </a:p>
          <a:p>
            <a:pPr marL="0" indent="0" algn="ctr">
              <a:buNone/>
            </a:pPr>
            <a:r>
              <a:rPr lang="en-IE" sz="1700" b="1" dirty="0"/>
              <a:t>This on-line CPD project [HEA funded] is an initiative with EPI</a:t>
            </a:r>
            <a:r>
              <a:rPr lang="en-IE" sz="1700" b="1" dirty="0">
                <a:latin typeface="DengXian"/>
                <a:ea typeface="DengXian"/>
              </a:rPr>
              <a:t>•STEM for science and mathematics secondary teachers in Ireland. The research-led development team include:</a:t>
            </a:r>
          </a:p>
          <a:p>
            <a:pPr marL="0" indent="0" algn="ctr">
              <a:buNone/>
            </a:pPr>
            <a:r>
              <a:rPr lang="en-IE" sz="1900" b="1" dirty="0">
                <a:latin typeface="DengXian"/>
                <a:ea typeface="DengXian"/>
              </a:rPr>
              <a:t>Geraldine Mooney </a:t>
            </a:r>
            <a:r>
              <a:rPr lang="en-IE" sz="1900" b="1" err="1">
                <a:latin typeface="DengXian"/>
                <a:ea typeface="DengXian"/>
              </a:rPr>
              <a:t>Simmie</a:t>
            </a:r>
            <a:r>
              <a:rPr lang="en-IE" sz="1900" b="1" dirty="0">
                <a:latin typeface="DengXian"/>
                <a:ea typeface="DengXian"/>
              </a:rPr>
              <a:t>, Niamh O’Meara, Merrilyn Goos, Stephen Comiskey, Ciara Lane, Tracey </a:t>
            </a:r>
            <a:r>
              <a:rPr lang="en-IE" sz="1900" b="1">
                <a:latin typeface="DengXian"/>
                <a:ea typeface="DengXian"/>
              </a:rPr>
              <a:t>O’Connell, Vo Van De, Tara E. Ryan, Martina Scully, Jack Nealon, Daniel Casey, Keith Kennedy, Annette Forster, </a:t>
            </a:r>
            <a:r>
              <a:rPr lang="en-IE" sz="1900" b="1" err="1">
                <a:latin typeface="DengXian"/>
                <a:ea typeface="DengXian"/>
              </a:rPr>
              <a:t>Céren</a:t>
            </a:r>
            <a:r>
              <a:rPr lang="en-IE" sz="1900" b="1" dirty="0">
                <a:latin typeface="DengXian"/>
                <a:ea typeface="DengXian"/>
              </a:rPr>
              <a:t> O’Connell, Martha Cosgrave, Veronica Ryan, Gemma Henstock, Martina Ryan</a:t>
            </a:r>
            <a:endParaRPr lang="en-IE" sz="1900" b="1" dirty="0"/>
          </a:p>
          <a:p>
            <a:pPr marL="0" indent="0" algn="ctr">
              <a:buNone/>
            </a:pPr>
            <a:endParaRPr lang="en-IE" sz="3200" b="1" dirty="0">
              <a:cs typeface="Calibri"/>
            </a:endParaRPr>
          </a:p>
          <a:p>
            <a:pPr marL="0" indent="0" algn="ctr">
              <a:buNone/>
            </a:pPr>
            <a:endParaRPr lang="en-IE" sz="3240" b="1"/>
          </a:p>
          <a:p>
            <a:endParaRPr lang="en-IE" sz="2700" b="1"/>
          </a:p>
        </p:txBody>
      </p:sp>
      <p:pic>
        <p:nvPicPr>
          <p:cNvPr id="5" name="Picture 4">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9914366" y="5728501"/>
            <a:ext cx="2276782" cy="1132283"/>
          </a:xfrm>
          <a:prstGeom prst="rect">
            <a:avLst/>
          </a:prstGeom>
        </p:spPr>
      </p:pic>
      <p:pic>
        <p:nvPicPr>
          <p:cNvPr id="4" name="Picture 6" descr="A picture containing graphical user interface&#10;&#10;Description automatically generated">
            <a:extLst>
              <a:ext uri="{FF2B5EF4-FFF2-40B4-BE49-F238E27FC236}">
                <a16:creationId xmlns:a16="http://schemas.microsoft.com/office/drawing/2014/main" id="{D0AF33E2-2E28-2069-416C-FC8DFB5F655C}"/>
              </a:ext>
            </a:extLst>
          </p:cNvPr>
          <p:cNvPicPr>
            <a:picLocks noChangeAspect="1"/>
          </p:cNvPicPr>
          <p:nvPr/>
        </p:nvPicPr>
        <p:blipFill rotWithShape="1">
          <a:blip r:embed="rId7"/>
          <a:srcRect t="34737" r="523" b="38421"/>
          <a:stretch/>
        </p:blipFill>
        <p:spPr>
          <a:xfrm>
            <a:off x="4235561" y="5848493"/>
            <a:ext cx="3720878" cy="1009507"/>
          </a:xfrm>
          <a:prstGeom prst="rect">
            <a:avLst/>
          </a:prstGeom>
        </p:spPr>
      </p:pic>
    </p:spTree>
    <p:extLst>
      <p:ext uri="{BB962C8B-B14F-4D97-AF65-F5344CB8AC3E}">
        <p14:creationId xmlns:p14="http://schemas.microsoft.com/office/powerpoint/2010/main" val="290216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49443" y="97436"/>
            <a:ext cx="10515600" cy="1325563"/>
          </a:xfrm>
        </p:spPr>
        <p:txBody>
          <a:bodyPr/>
          <a:lstStyle/>
          <a:p>
            <a:pPr algn="ctr" defTabSz="855859">
              <a:spcBef>
                <a:spcPts val="0"/>
              </a:spcBef>
            </a:pPr>
            <a:r>
              <a:rPr lang="en-US" b="1" dirty="0">
                <a:cs typeface="Calibri Light"/>
              </a:rPr>
              <a:t>Overview of Topics</a:t>
            </a:r>
            <a:br>
              <a:rPr lang="en-US" sz="2160" dirty="0">
                <a:solidFill>
                  <a:prstClr val="black"/>
                </a:solidFill>
                <a:ea typeface="+mn-ea"/>
                <a:cs typeface="+mn-cs"/>
              </a:rPr>
            </a:br>
            <a:endParaRPr lang="en-IE" sz="2160" dirty="0"/>
          </a:p>
        </p:txBody>
      </p:sp>
      <p:sp>
        <p:nvSpPr>
          <p:cNvPr id="3" name="Content Placeholder 2"/>
          <p:cNvSpPr>
            <a:spLocks noGrp="1"/>
          </p:cNvSpPr>
          <p:nvPr>
            <p:ph idx="1"/>
          </p:nvPr>
        </p:nvSpPr>
        <p:spPr>
          <a:xfrm>
            <a:off x="5932476" y="2180319"/>
            <a:ext cx="5648257" cy="3513445"/>
          </a:xfrm>
        </p:spPr>
        <p:txBody>
          <a:bodyPr vert="horz" lIns="91440" tIns="45720" rIns="91440" bIns="45720" rtlCol="0" anchor="t">
            <a:normAutofit/>
          </a:bodyPr>
          <a:lstStyle/>
          <a:p>
            <a:pPr marL="0" indent="0" algn="ctr">
              <a:buNone/>
            </a:pPr>
            <a:endParaRPr lang="en-IE" sz="2700" b="1" dirty="0"/>
          </a:p>
          <a:p>
            <a:pPr marL="0" indent="0" algn="ctr">
              <a:buNone/>
            </a:pPr>
            <a:r>
              <a:rPr lang="en-US" sz="3200" b="1" dirty="0">
                <a:cs typeface="Calibri" panose="020F0502020204030204"/>
              </a:rPr>
              <a:t>Electricity</a:t>
            </a:r>
            <a:endParaRPr lang="en-US" dirty="0">
              <a:cs typeface="Calibri" panose="020F0502020204030204"/>
            </a:endParaRPr>
          </a:p>
          <a:p>
            <a:pPr marL="0" indent="0" algn="ctr">
              <a:buNone/>
            </a:pPr>
            <a:r>
              <a:rPr lang="en-US" sz="3200" b="1" dirty="0">
                <a:cs typeface="Calibri"/>
              </a:rPr>
              <a:t>Transition Year</a:t>
            </a: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8656970" y="5791201"/>
            <a:ext cx="2923763" cy="1066800"/>
          </a:xfrm>
          <a:prstGeom prst="rect">
            <a:avLst/>
          </a:prstGeom>
        </p:spPr>
      </p:pic>
      <p:graphicFrame>
        <p:nvGraphicFramePr>
          <p:cNvPr id="8" name="Content Placeholder 2">
            <a:extLst>
              <a:ext uri="{FF2B5EF4-FFF2-40B4-BE49-F238E27FC236}">
                <a16:creationId xmlns:a16="http://schemas.microsoft.com/office/drawing/2014/main" id="{D3C39588-8CEF-D2E3-EA26-155BA67BAF3E}"/>
              </a:ext>
            </a:extLst>
          </p:cNvPr>
          <p:cNvGraphicFramePr>
            <a:graphicFrameLocks/>
          </p:cNvGraphicFramePr>
          <p:nvPr>
            <p:extLst>
              <p:ext uri="{D42A27DB-BD31-4B8C-83A1-F6EECF244321}">
                <p14:modId xmlns:p14="http://schemas.microsoft.com/office/powerpoint/2010/main" val="573142469"/>
              </p:ext>
            </p:extLst>
          </p:nvPr>
        </p:nvGraphicFramePr>
        <p:xfrm>
          <a:off x="849443" y="854756"/>
          <a:ext cx="5648257" cy="49364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descr="Snake">
            <a:extLst>
              <a:ext uri="{FF2B5EF4-FFF2-40B4-BE49-F238E27FC236}">
                <a16:creationId xmlns:a16="http://schemas.microsoft.com/office/drawing/2014/main" id="{847DAF5E-FB76-8CC1-A862-30BB6FB5ACD3}"/>
              </a:ext>
            </a:extLst>
          </p:cNvPr>
          <p:cNvSpPr/>
          <p:nvPr/>
        </p:nvSpPr>
        <p:spPr>
          <a:xfrm>
            <a:off x="156081" y="1062660"/>
            <a:ext cx="538654" cy="538654"/>
          </a:xfrm>
          <a:prstGeom prst="rect">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txBody>
          <a:bodyPr/>
          <a:lstStyle/>
          <a:p>
            <a:endParaRPr lang="en-IE" dirty="0"/>
          </a:p>
        </p:txBody>
      </p:sp>
      <p:sp>
        <p:nvSpPr>
          <p:cNvPr id="10" name="Rectangle 9" descr="Plug">
            <a:extLst>
              <a:ext uri="{FF2B5EF4-FFF2-40B4-BE49-F238E27FC236}">
                <a16:creationId xmlns:a16="http://schemas.microsoft.com/office/drawing/2014/main" id="{7EF5B629-3A2D-A432-38C4-F1A9BA1B4303}"/>
              </a:ext>
            </a:extLst>
          </p:cNvPr>
          <p:cNvSpPr/>
          <p:nvPr/>
        </p:nvSpPr>
        <p:spPr>
          <a:xfrm>
            <a:off x="166638" y="1807344"/>
            <a:ext cx="538654" cy="538654"/>
          </a:xfrm>
          <a:prstGeom prst="rect">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txBody>
          <a:bodyPr/>
          <a:lstStyle/>
          <a:p>
            <a:endParaRPr lang="en-IE" dirty="0"/>
          </a:p>
        </p:txBody>
      </p:sp>
      <p:sp>
        <p:nvSpPr>
          <p:cNvPr id="11" name="Rectangle 10" descr="Comb">
            <a:extLst>
              <a:ext uri="{FF2B5EF4-FFF2-40B4-BE49-F238E27FC236}">
                <a16:creationId xmlns:a16="http://schemas.microsoft.com/office/drawing/2014/main" id="{7AA6C4FC-8D8C-E22D-5E6A-BE91505BF74B}"/>
              </a:ext>
            </a:extLst>
          </p:cNvPr>
          <p:cNvSpPr/>
          <p:nvPr/>
        </p:nvSpPr>
        <p:spPr>
          <a:xfrm>
            <a:off x="156081" y="3498260"/>
            <a:ext cx="538654" cy="538654"/>
          </a:xfrm>
          <a:prstGeom prst="rect">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txBody>
          <a:bodyPr/>
          <a:lstStyle/>
          <a:p>
            <a:endParaRPr lang="en-IE" dirty="0"/>
          </a:p>
        </p:txBody>
      </p:sp>
      <p:sp>
        <p:nvSpPr>
          <p:cNvPr id="12" name="Rectangle 11" descr="Car">
            <a:extLst>
              <a:ext uri="{FF2B5EF4-FFF2-40B4-BE49-F238E27FC236}">
                <a16:creationId xmlns:a16="http://schemas.microsoft.com/office/drawing/2014/main" id="{88576D4F-13B2-679B-B2EA-77E025925A72}"/>
              </a:ext>
            </a:extLst>
          </p:cNvPr>
          <p:cNvSpPr/>
          <p:nvPr/>
        </p:nvSpPr>
        <p:spPr>
          <a:xfrm>
            <a:off x="156081" y="4309174"/>
            <a:ext cx="538654" cy="538654"/>
          </a:xfrm>
          <a:prstGeom prst="rect">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txBody>
          <a:bodyPr/>
          <a:lstStyle/>
          <a:p>
            <a:endParaRPr lang="en-IE" dirty="0"/>
          </a:p>
        </p:txBody>
      </p:sp>
      <p:sp>
        <p:nvSpPr>
          <p:cNvPr id="14" name="Rectangle 13" descr="Battery charging with solid fill">
            <a:extLst>
              <a:ext uri="{FF2B5EF4-FFF2-40B4-BE49-F238E27FC236}">
                <a16:creationId xmlns:a16="http://schemas.microsoft.com/office/drawing/2014/main" id="{3E7BC6FD-DC44-AD18-BB63-9881F26C7601}"/>
              </a:ext>
            </a:extLst>
          </p:cNvPr>
          <p:cNvSpPr/>
          <p:nvPr/>
        </p:nvSpPr>
        <p:spPr>
          <a:xfrm>
            <a:off x="166638" y="5129412"/>
            <a:ext cx="538654" cy="538654"/>
          </a:xfrm>
          <a:prstGeom prst="rect">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a:ln>
            <a:no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txBody>
          <a:bodyPr/>
          <a:lstStyle/>
          <a:p>
            <a:endParaRPr lang="en-IE" dirty="0"/>
          </a:p>
        </p:txBody>
      </p:sp>
      <p:sp>
        <p:nvSpPr>
          <p:cNvPr id="13" name="Rectangle 12" descr="Classroom">
            <a:extLst>
              <a:ext uri="{FF2B5EF4-FFF2-40B4-BE49-F238E27FC236}">
                <a16:creationId xmlns:a16="http://schemas.microsoft.com/office/drawing/2014/main" id="{84B8CFFE-0839-8D23-279D-16A153939D8D}"/>
              </a:ext>
            </a:extLst>
          </p:cNvPr>
          <p:cNvSpPr/>
          <p:nvPr/>
        </p:nvSpPr>
        <p:spPr>
          <a:xfrm>
            <a:off x="156081" y="2646380"/>
            <a:ext cx="538654" cy="538654"/>
          </a:xfrm>
          <a:prstGeom prst="rect">
            <a:avLst/>
          </a:prstGeom>
          <a: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a:blipFill>
          <a:ln>
            <a:no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txBody>
          <a:bodyPr/>
          <a:lstStyle/>
          <a:p>
            <a:endParaRPr lang="en-IE" dirty="0"/>
          </a:p>
        </p:txBody>
      </p:sp>
      <p:pic>
        <p:nvPicPr>
          <p:cNvPr id="5" name="Intro">
            <a:hlinkClick r:id="" action="ppaction://media"/>
            <a:extLst>
              <a:ext uri="{FF2B5EF4-FFF2-40B4-BE49-F238E27FC236}">
                <a16:creationId xmlns:a16="http://schemas.microsoft.com/office/drawing/2014/main" id="{2299517F-205D-7CFE-A1E2-1670E67BD99F}"/>
              </a:ext>
            </a:extLst>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7467383" y="6207402"/>
            <a:ext cx="487363" cy="487363"/>
          </a:xfrm>
          <a:prstGeom prst="rect">
            <a:avLst/>
          </a:prstGeom>
        </p:spPr>
      </p:pic>
      <p:pic>
        <p:nvPicPr>
          <p:cNvPr id="21" name="Picture 21">
            <a:extLst>
              <a:ext uri="{FF2B5EF4-FFF2-40B4-BE49-F238E27FC236}">
                <a16:creationId xmlns:a16="http://schemas.microsoft.com/office/drawing/2014/main" id="{89667488-D2B3-9683-2F88-7B45571E7C59}"/>
              </a:ext>
            </a:extLst>
          </p:cNvPr>
          <p:cNvPicPr>
            <a:picLocks noChangeAspect="1"/>
          </p:cNvPicPr>
          <p:nvPr/>
        </p:nvPicPr>
        <p:blipFill>
          <a:blip r:embed="rId25"/>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434932277"/>
      </p:ext>
    </p:extLst>
  </p:cSld>
  <p:clrMapOvr>
    <a:masterClrMapping/>
  </p:clrMapOvr>
  <mc:AlternateContent xmlns:mc="http://schemas.openxmlformats.org/markup-compatibility/2006" xmlns:p14="http://schemas.microsoft.com/office/powerpoint/2010/main">
    <mc:Choice Requires="p14">
      <p:transition spd="slow" p14:dur="2000" advTm="14452"/>
    </mc:Choice>
    <mc:Fallback xmlns="">
      <p:transition spd="slow" advTm="14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Electric Eels</a:t>
            </a:r>
            <a:br>
              <a:rPr lang="en-US" sz="2150" dirty="0">
                <a:ea typeface="+mn-ea"/>
                <a:cs typeface="+mn-cs"/>
              </a:rPr>
            </a:br>
            <a:endParaRPr lang="en-IE" sz="215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8656970" y="5791201"/>
            <a:ext cx="2923763" cy="1066800"/>
          </a:xfrm>
          <a:prstGeom prst="rect">
            <a:avLst/>
          </a:prstGeom>
        </p:spPr>
      </p:pic>
      <p:pic>
        <p:nvPicPr>
          <p:cNvPr id="10" name="Picture 10" descr="Graphical user interface&#10;&#10;Description automatically generated">
            <a:extLst>
              <a:ext uri="{FF2B5EF4-FFF2-40B4-BE49-F238E27FC236}">
                <a16:creationId xmlns:a16="http://schemas.microsoft.com/office/drawing/2014/main" id="{AAE4746E-897E-DDD2-F877-52647FE72505}"/>
              </a:ext>
            </a:extLst>
          </p:cNvPr>
          <p:cNvPicPr>
            <a:picLocks noGrp="1" noChangeAspect="1"/>
          </p:cNvPicPr>
          <p:nvPr>
            <p:ph idx="1"/>
          </p:nvPr>
        </p:nvPicPr>
        <p:blipFill>
          <a:blip r:embed="rId7"/>
          <a:stretch>
            <a:fillRect/>
          </a:stretch>
        </p:blipFill>
        <p:spPr>
          <a:xfrm>
            <a:off x="363927" y="1205437"/>
            <a:ext cx="11464146" cy="2040506"/>
          </a:xfrm>
        </p:spPr>
      </p:pic>
      <p:pic>
        <p:nvPicPr>
          <p:cNvPr id="3" name="Picture 4" descr="Diagram&#10;&#10;Description automatically generated">
            <a:extLst>
              <a:ext uri="{FF2B5EF4-FFF2-40B4-BE49-F238E27FC236}">
                <a16:creationId xmlns:a16="http://schemas.microsoft.com/office/drawing/2014/main" id="{5AE0290C-4D5C-6A56-3505-48323990DA81}"/>
              </a:ext>
            </a:extLst>
          </p:cNvPr>
          <p:cNvPicPr>
            <a:picLocks noChangeAspect="1"/>
          </p:cNvPicPr>
          <p:nvPr/>
        </p:nvPicPr>
        <p:blipFill>
          <a:blip r:embed="rId8"/>
          <a:stretch>
            <a:fillRect/>
          </a:stretch>
        </p:blipFill>
        <p:spPr>
          <a:xfrm>
            <a:off x="4106173" y="3247845"/>
            <a:ext cx="3994030" cy="2662686"/>
          </a:xfrm>
          <a:prstGeom prst="rect">
            <a:avLst/>
          </a:prstGeom>
        </p:spPr>
      </p:pic>
      <p:pic>
        <p:nvPicPr>
          <p:cNvPr id="7" name="Electric Eels">
            <a:hlinkClick r:id="" action="ppaction://media"/>
            <a:extLst>
              <a:ext uri="{FF2B5EF4-FFF2-40B4-BE49-F238E27FC236}">
                <a16:creationId xmlns:a16="http://schemas.microsoft.com/office/drawing/2014/main" id="{4C782DB8-4977-C949-6744-40B8DEE295F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802021" y="6170916"/>
            <a:ext cx="487363" cy="487363"/>
          </a:xfrm>
          <a:prstGeom prst="rect">
            <a:avLst/>
          </a:prstGeom>
        </p:spPr>
      </p:pic>
      <p:pic>
        <p:nvPicPr>
          <p:cNvPr id="8" name="Picture 21">
            <a:extLst>
              <a:ext uri="{FF2B5EF4-FFF2-40B4-BE49-F238E27FC236}">
                <a16:creationId xmlns:a16="http://schemas.microsoft.com/office/drawing/2014/main" id="{73E3594E-C378-3AF0-529D-79815049F9A8}"/>
              </a:ext>
            </a:extLst>
          </p:cNvPr>
          <p:cNvPicPr>
            <a:picLocks noChangeAspect="1"/>
          </p:cNvPicPr>
          <p:nvPr/>
        </p:nvPicPr>
        <p:blipFill>
          <a:blip r:embed="rId10"/>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1833541166"/>
      </p:ext>
    </p:extLst>
  </p:cSld>
  <p:clrMapOvr>
    <a:masterClrMapping/>
  </p:clrMapOvr>
  <mc:AlternateContent xmlns:mc="http://schemas.openxmlformats.org/markup-compatibility/2006">
    <mc:Choice xmlns:p14="http://schemas.microsoft.com/office/powerpoint/2010/main" Requires="p14">
      <p:transition spd="slow" p14:dur="2000" advTm="69089"/>
    </mc:Choice>
    <mc:Fallback>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55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7" y="3878"/>
            <a:ext cx="9223334" cy="1339940"/>
          </a:xfrm>
        </p:spPr>
        <p:txBody>
          <a:bodyPr/>
          <a:lstStyle/>
          <a:p>
            <a:pPr algn="ctr" defTabSz="855859">
              <a:spcBef>
                <a:spcPts val="0"/>
              </a:spcBef>
            </a:pPr>
            <a:r>
              <a:rPr lang="en-US" b="1" dirty="0">
                <a:ea typeface="+mn-ea"/>
                <a:cs typeface="+mn-cs"/>
              </a:rPr>
              <a:t>Circuit Simulations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8656970" y="5791201"/>
            <a:ext cx="2923763" cy="1066800"/>
          </a:xfrm>
          <a:prstGeom prst="rect">
            <a:avLst/>
          </a:prstGeom>
        </p:spPr>
      </p:pic>
      <p:sp>
        <p:nvSpPr>
          <p:cNvPr id="7" name="Content Placeholder 6">
            <a:extLst>
              <a:ext uri="{FF2B5EF4-FFF2-40B4-BE49-F238E27FC236}">
                <a16:creationId xmlns:a16="http://schemas.microsoft.com/office/drawing/2014/main" id="{63B9908C-37D9-065F-9753-E88789167762}"/>
              </a:ext>
            </a:extLst>
          </p:cNvPr>
          <p:cNvSpPr>
            <a:spLocks noGrp="1"/>
          </p:cNvSpPr>
          <p:nvPr>
            <p:ph idx="1"/>
          </p:nvPr>
        </p:nvSpPr>
        <p:spPr/>
        <p:txBody>
          <a:bodyPr/>
          <a:lstStyle/>
          <a:p>
            <a:r>
              <a:rPr lang="en-US" dirty="0" err="1">
                <a:hlinkClick r:id="rId7"/>
              </a:rPr>
              <a:t>PhET</a:t>
            </a:r>
            <a:r>
              <a:rPr lang="en-US" dirty="0">
                <a:hlinkClick r:id="rId7"/>
              </a:rPr>
              <a:t> Simulation</a:t>
            </a:r>
            <a:endParaRPr lang="en-US" dirty="0"/>
          </a:p>
          <a:p>
            <a:r>
              <a:rPr lang="en-US" dirty="0">
                <a:hlinkClick r:id="rId8"/>
              </a:rPr>
              <a:t>Circuit Lab</a:t>
            </a:r>
            <a:endParaRPr lang="en-US" dirty="0"/>
          </a:p>
          <a:p>
            <a:r>
              <a:rPr lang="en-US" dirty="0" err="1">
                <a:hlinkClick r:id="rId9"/>
              </a:rPr>
              <a:t>Falstad</a:t>
            </a:r>
            <a:endParaRPr lang="en-US" dirty="0"/>
          </a:p>
          <a:p>
            <a:r>
              <a:rPr lang="en-US" dirty="0" err="1">
                <a:hlinkClick r:id="rId10"/>
              </a:rPr>
              <a:t>PartSim</a:t>
            </a:r>
            <a:endParaRPr lang="en-US" dirty="0"/>
          </a:p>
        </p:txBody>
      </p:sp>
      <p:pic>
        <p:nvPicPr>
          <p:cNvPr id="5" name="Picture 4" descr="Diagram&#10;&#10;Description automatically generated">
            <a:extLst>
              <a:ext uri="{FF2B5EF4-FFF2-40B4-BE49-F238E27FC236}">
                <a16:creationId xmlns:a16="http://schemas.microsoft.com/office/drawing/2014/main" id="{91F654D8-5D62-7205-330B-1F24429C026F}"/>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862761" y="1685476"/>
            <a:ext cx="6456062" cy="3389612"/>
          </a:xfrm>
          <a:prstGeom prst="rect">
            <a:avLst/>
          </a:prstGeom>
        </p:spPr>
      </p:pic>
      <p:pic>
        <p:nvPicPr>
          <p:cNvPr id="3" name="Simulations">
            <a:hlinkClick r:id="" action="ppaction://media"/>
            <a:extLst>
              <a:ext uri="{FF2B5EF4-FFF2-40B4-BE49-F238E27FC236}">
                <a16:creationId xmlns:a16="http://schemas.microsoft.com/office/drawing/2014/main" id="{A72641CB-17C7-95B5-07C0-CDE640C5A0BB}"/>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7575088" y="6200349"/>
            <a:ext cx="487363" cy="487363"/>
          </a:xfrm>
          <a:prstGeom prst="rect">
            <a:avLst/>
          </a:prstGeom>
        </p:spPr>
      </p:pic>
      <p:pic>
        <p:nvPicPr>
          <p:cNvPr id="9" name="Picture 21">
            <a:extLst>
              <a:ext uri="{FF2B5EF4-FFF2-40B4-BE49-F238E27FC236}">
                <a16:creationId xmlns:a16="http://schemas.microsoft.com/office/drawing/2014/main" id="{02CA2D04-5614-D592-6325-3D8E5B4B4BE1}"/>
              </a:ext>
            </a:extLst>
          </p:cNvPr>
          <p:cNvPicPr>
            <a:picLocks noChangeAspect="1"/>
          </p:cNvPicPr>
          <p:nvPr/>
        </p:nvPicPr>
        <p:blipFill>
          <a:blip r:embed="rId14"/>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128409837"/>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Student Workshops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8656970" y="5791201"/>
            <a:ext cx="2923763" cy="1066800"/>
          </a:xfrm>
          <a:prstGeom prst="rect">
            <a:avLst/>
          </a:prstGeom>
        </p:spPr>
      </p:pic>
      <p:sp>
        <p:nvSpPr>
          <p:cNvPr id="7" name="Content Placeholder 6">
            <a:extLst>
              <a:ext uri="{FF2B5EF4-FFF2-40B4-BE49-F238E27FC236}">
                <a16:creationId xmlns:a16="http://schemas.microsoft.com/office/drawing/2014/main" id="{63B9908C-37D9-065F-9753-E88789167762}"/>
              </a:ext>
            </a:extLst>
          </p:cNvPr>
          <p:cNvSpPr>
            <a:spLocks noGrp="1"/>
          </p:cNvSpPr>
          <p:nvPr>
            <p:ph idx="1"/>
          </p:nvPr>
        </p:nvSpPr>
        <p:spPr>
          <a:xfrm>
            <a:off x="313543" y="2158584"/>
            <a:ext cx="10515600" cy="3456404"/>
          </a:xfrm>
        </p:spPr>
        <p:txBody>
          <a:bodyPr/>
          <a:lstStyle/>
          <a:p>
            <a:r>
              <a:rPr lang="en-IE" dirty="0">
                <a:hlinkClick r:id="rId7"/>
              </a:rPr>
              <a:t>Sustainable Energy Authority of Ireland</a:t>
            </a:r>
            <a:endParaRPr lang="en-IE" dirty="0"/>
          </a:p>
          <a:p>
            <a:endParaRPr lang="en-US" dirty="0"/>
          </a:p>
        </p:txBody>
      </p:sp>
      <p:pic>
        <p:nvPicPr>
          <p:cNvPr id="1028" name="Picture 4" descr="Sustainable Energy Authority of Ireland - Publishers - data.gov.ie">
            <a:extLst>
              <a:ext uri="{FF2B5EF4-FFF2-40B4-BE49-F238E27FC236}">
                <a16:creationId xmlns:a16="http://schemas.microsoft.com/office/drawing/2014/main" id="{46048526-A7EA-6653-BDC8-55EC9F3D57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362" y="2788170"/>
            <a:ext cx="7038169" cy="1944974"/>
          </a:xfrm>
          <a:prstGeom prst="rect">
            <a:avLst/>
          </a:prstGeom>
          <a:noFill/>
          <a:extLst>
            <a:ext uri="{909E8E84-426E-40DD-AFC4-6F175D3DCCD1}">
              <a14:hiddenFill xmlns:a14="http://schemas.microsoft.com/office/drawing/2010/main">
                <a:solidFill>
                  <a:srgbClr val="FFFFFF"/>
                </a:solidFill>
              </a14:hiddenFill>
            </a:ext>
          </a:extLst>
        </p:spPr>
      </p:pic>
      <p:pic>
        <p:nvPicPr>
          <p:cNvPr id="3" name="Workshops">
            <a:hlinkClick r:id="" action="ppaction://media"/>
            <a:extLst>
              <a:ext uri="{FF2B5EF4-FFF2-40B4-BE49-F238E27FC236}">
                <a16:creationId xmlns:a16="http://schemas.microsoft.com/office/drawing/2014/main" id="{F85A87B4-3332-AAFF-61E6-B33FC14DDF6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499764" y="6244574"/>
            <a:ext cx="487363" cy="487363"/>
          </a:xfrm>
          <a:prstGeom prst="rect">
            <a:avLst/>
          </a:prstGeom>
        </p:spPr>
      </p:pic>
      <p:pic>
        <p:nvPicPr>
          <p:cNvPr id="8" name="Picture 21">
            <a:extLst>
              <a:ext uri="{FF2B5EF4-FFF2-40B4-BE49-F238E27FC236}">
                <a16:creationId xmlns:a16="http://schemas.microsoft.com/office/drawing/2014/main" id="{3C9BCFDA-F44D-5780-09F9-3B853998E42A}"/>
              </a:ext>
            </a:extLst>
          </p:cNvPr>
          <p:cNvPicPr>
            <a:picLocks noChangeAspect="1"/>
          </p:cNvPicPr>
          <p:nvPr/>
        </p:nvPicPr>
        <p:blipFill>
          <a:blip r:embed="rId10"/>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3849637967"/>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Hair Straighteners</a:t>
            </a:r>
            <a:br>
              <a:rPr lang="en-US" sz="2150" dirty="0">
                <a:ea typeface="+mn-ea"/>
                <a:cs typeface="+mn-cs"/>
              </a:rPr>
            </a:br>
            <a:endParaRPr lang="en-IE" sz="2150" dirty="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8656970" y="5791201"/>
            <a:ext cx="2923763" cy="1066800"/>
          </a:xfrm>
          <a:prstGeom prst="rect">
            <a:avLst/>
          </a:prstGeom>
        </p:spPr>
      </p:pic>
      <p:pic>
        <p:nvPicPr>
          <p:cNvPr id="3074" name="Picture 2" descr="Theory - The Chemistry of hair straightening">
            <a:extLst>
              <a:ext uri="{FF2B5EF4-FFF2-40B4-BE49-F238E27FC236}">
                <a16:creationId xmlns:a16="http://schemas.microsoft.com/office/drawing/2014/main" id="{EB69B7BA-275B-77E9-CD83-D7DB66F846AA}"/>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351125" y="1689048"/>
            <a:ext cx="4182784" cy="33824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ir Straightener with Wide Plate, Adjustable Heat for Different Hair  Quality - China Hair Straightener and Salon Equipment price |  Made-in-China.com">
            <a:extLst>
              <a:ext uri="{FF2B5EF4-FFF2-40B4-BE49-F238E27FC236}">
                <a16:creationId xmlns:a16="http://schemas.microsoft.com/office/drawing/2014/main" id="{C592D5C2-819C-70B1-D0FB-CA5DACF9EC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895"/>
          <a:stretch/>
        </p:blipFill>
        <p:spPr bwMode="auto">
          <a:xfrm>
            <a:off x="4862548" y="1400571"/>
            <a:ext cx="6686550" cy="4333876"/>
          </a:xfrm>
          <a:prstGeom prst="rect">
            <a:avLst/>
          </a:prstGeom>
          <a:noFill/>
          <a:extLst>
            <a:ext uri="{909E8E84-426E-40DD-AFC4-6F175D3DCCD1}">
              <a14:hiddenFill xmlns:a14="http://schemas.microsoft.com/office/drawing/2010/main">
                <a:solidFill>
                  <a:srgbClr val="FFFFFF"/>
                </a:solidFill>
              </a14:hiddenFill>
            </a:ext>
          </a:extLst>
        </p:spPr>
      </p:pic>
      <p:pic>
        <p:nvPicPr>
          <p:cNvPr id="3" name="Hair">
            <a:hlinkClick r:id="" action="ppaction://media"/>
            <a:extLst>
              <a:ext uri="{FF2B5EF4-FFF2-40B4-BE49-F238E27FC236}">
                <a16:creationId xmlns:a16="http://schemas.microsoft.com/office/drawing/2014/main" id="{2E30CB0B-6E44-0811-1526-96241147B69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558340" y="5837238"/>
            <a:ext cx="487363" cy="487363"/>
          </a:xfrm>
          <a:prstGeom prst="rect">
            <a:avLst/>
          </a:prstGeom>
        </p:spPr>
      </p:pic>
      <p:pic>
        <p:nvPicPr>
          <p:cNvPr id="7" name="Picture 21">
            <a:extLst>
              <a:ext uri="{FF2B5EF4-FFF2-40B4-BE49-F238E27FC236}">
                <a16:creationId xmlns:a16="http://schemas.microsoft.com/office/drawing/2014/main" id="{C0B1F517-2E9B-E3F2-3D3D-E641AD3BF408}"/>
              </a:ext>
            </a:extLst>
          </p:cNvPr>
          <p:cNvPicPr>
            <a:picLocks noChangeAspect="1"/>
          </p:cNvPicPr>
          <p:nvPr/>
        </p:nvPicPr>
        <p:blipFill>
          <a:blip r:embed="rId10"/>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3839730789"/>
      </p:ext>
    </p:extLst>
  </p:cSld>
  <p:clrMapOvr>
    <a:masterClrMapping/>
  </p:clrMapOvr>
  <mc:AlternateContent xmlns:mc="http://schemas.openxmlformats.org/markup-compatibility/2006">
    <mc:Choice xmlns:p14="http://schemas.microsoft.com/office/powerpoint/2010/main" Requires="p14">
      <p:transition spd="slow" p14:dur="2000" advTm="69089"/>
    </mc:Choice>
    <mc:Fallback>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2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n-ea"/>
                <a:cs typeface="+mn-cs"/>
              </a:rPr>
              <a:t>Formula 1</a:t>
            </a:r>
            <a:br>
              <a:rPr lang="en-US" sz="2150" dirty="0">
                <a:ea typeface="+mn-ea"/>
                <a:cs typeface="+mn-cs"/>
              </a:rPr>
            </a:br>
            <a:endParaRPr lang="en-IE" sz="215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8656970" y="5791201"/>
            <a:ext cx="2923763" cy="1066800"/>
          </a:xfrm>
          <a:prstGeom prst="rect">
            <a:avLst/>
          </a:prstGeom>
        </p:spPr>
      </p:pic>
      <p:pic>
        <p:nvPicPr>
          <p:cNvPr id="7" name="Picture 7" descr="A red race car on a track&#10;&#10;Description automatically generated">
            <a:extLst>
              <a:ext uri="{FF2B5EF4-FFF2-40B4-BE49-F238E27FC236}">
                <a16:creationId xmlns:a16="http://schemas.microsoft.com/office/drawing/2014/main" id="{EC042BA3-83DB-C143-2506-D34F7A001F30}"/>
              </a:ext>
            </a:extLst>
          </p:cNvPr>
          <p:cNvPicPr>
            <a:picLocks noGrp="1" noChangeAspect="1"/>
          </p:cNvPicPr>
          <p:nvPr>
            <p:ph idx="1"/>
          </p:nvPr>
        </p:nvPicPr>
        <p:blipFill>
          <a:blip r:embed="rId7"/>
          <a:stretch>
            <a:fillRect/>
          </a:stretch>
        </p:blipFill>
        <p:spPr>
          <a:xfrm>
            <a:off x="170731" y="1250815"/>
            <a:ext cx="6117516" cy="4065583"/>
          </a:xfrm>
        </p:spPr>
      </p:pic>
      <p:pic>
        <p:nvPicPr>
          <p:cNvPr id="8" name="Picture 8" descr="A picture containing indoor, engine, steel, silver&#10;&#10;Description automatically generated">
            <a:extLst>
              <a:ext uri="{FF2B5EF4-FFF2-40B4-BE49-F238E27FC236}">
                <a16:creationId xmlns:a16="http://schemas.microsoft.com/office/drawing/2014/main" id="{2B70B400-7B6E-819E-A203-16084E0ED265}"/>
              </a:ext>
            </a:extLst>
          </p:cNvPr>
          <p:cNvPicPr>
            <a:picLocks noChangeAspect="1"/>
          </p:cNvPicPr>
          <p:nvPr/>
        </p:nvPicPr>
        <p:blipFill>
          <a:blip r:embed="rId8"/>
          <a:stretch>
            <a:fillRect/>
          </a:stretch>
        </p:blipFill>
        <p:spPr>
          <a:xfrm>
            <a:off x="6665344" y="1455966"/>
            <a:ext cx="5374256" cy="4032331"/>
          </a:xfrm>
          <a:prstGeom prst="rect">
            <a:avLst/>
          </a:prstGeom>
        </p:spPr>
      </p:pic>
      <p:pic>
        <p:nvPicPr>
          <p:cNvPr id="3" name="F1">
            <a:hlinkClick r:id="" action="ppaction://media"/>
            <a:extLst>
              <a:ext uri="{FF2B5EF4-FFF2-40B4-BE49-F238E27FC236}">
                <a16:creationId xmlns:a16="http://schemas.microsoft.com/office/drawing/2014/main" id="{4BE549CD-2D73-3C45-2E36-807F68A05AC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558340" y="6154438"/>
            <a:ext cx="487363" cy="487363"/>
          </a:xfrm>
          <a:prstGeom prst="rect">
            <a:avLst/>
          </a:prstGeom>
        </p:spPr>
      </p:pic>
      <p:pic>
        <p:nvPicPr>
          <p:cNvPr id="9" name="Picture 21">
            <a:extLst>
              <a:ext uri="{FF2B5EF4-FFF2-40B4-BE49-F238E27FC236}">
                <a16:creationId xmlns:a16="http://schemas.microsoft.com/office/drawing/2014/main" id="{978FDE86-2FEE-56D6-5CB9-593DC9F3A692}"/>
              </a:ext>
            </a:extLst>
          </p:cNvPr>
          <p:cNvPicPr>
            <a:picLocks noChangeAspect="1"/>
          </p:cNvPicPr>
          <p:nvPr/>
        </p:nvPicPr>
        <p:blipFill>
          <a:blip r:embed="rId10"/>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2515515054"/>
      </p:ext>
    </p:extLst>
  </p:cSld>
  <p:clrMapOvr>
    <a:masterClrMapping/>
  </p:clrMapOvr>
  <mc:AlternateContent xmlns:mc="http://schemas.openxmlformats.org/markup-compatibility/2006">
    <mc:Choice xmlns:p14="http://schemas.microsoft.com/office/powerpoint/2010/main" Requires="p14">
      <p:transition spd="slow" p14:dur="2000" advTm="69089"/>
    </mc:Choice>
    <mc:Fallback>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16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35066" y="3878"/>
            <a:ext cx="10558731" cy="1339940"/>
          </a:xfrm>
        </p:spPr>
        <p:txBody>
          <a:bodyPr/>
          <a:lstStyle/>
          <a:p>
            <a:pPr algn="ctr" defTabSz="855859">
              <a:spcBef>
                <a:spcPts val="0"/>
              </a:spcBef>
            </a:pPr>
            <a:r>
              <a:rPr lang="en-US" b="1" dirty="0">
                <a:ea typeface="+mj-lt"/>
                <a:cs typeface="+mj-lt"/>
              </a:rPr>
              <a:t>Piezoelectricity</a:t>
            </a:r>
            <a:br>
              <a:rPr lang="en-US" sz="2150" dirty="0">
                <a:ea typeface="+mn-ea"/>
                <a:cs typeface="+mn-cs"/>
              </a:rPr>
            </a:br>
            <a:endParaRPr lang="en-IE" sz="2150">
              <a:cs typeface="Calibri Light"/>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6"/>
          <a:stretch>
            <a:fillRect/>
          </a:stretch>
        </p:blipFill>
        <p:spPr>
          <a:xfrm>
            <a:off x="8656970" y="5791201"/>
            <a:ext cx="2923763" cy="1066800"/>
          </a:xfrm>
          <a:prstGeom prst="rect">
            <a:avLst/>
          </a:prstGeom>
        </p:spPr>
      </p:pic>
      <p:pic>
        <p:nvPicPr>
          <p:cNvPr id="7" name="Picture 7" descr="A picture containing text, clock&#10;&#10;Description automatically generated">
            <a:extLst>
              <a:ext uri="{FF2B5EF4-FFF2-40B4-BE49-F238E27FC236}">
                <a16:creationId xmlns:a16="http://schemas.microsoft.com/office/drawing/2014/main" id="{ED385238-678C-9D18-F20A-620E21F54E53}"/>
              </a:ext>
            </a:extLst>
          </p:cNvPr>
          <p:cNvPicPr>
            <a:picLocks noGrp="1" noChangeAspect="1"/>
          </p:cNvPicPr>
          <p:nvPr>
            <p:ph idx="1"/>
          </p:nvPr>
        </p:nvPicPr>
        <p:blipFill>
          <a:blip r:embed="rId7"/>
          <a:stretch>
            <a:fillRect/>
          </a:stretch>
        </p:blipFill>
        <p:spPr>
          <a:xfrm>
            <a:off x="2762250" y="1335552"/>
            <a:ext cx="6667500" cy="4210050"/>
          </a:xfrm>
        </p:spPr>
      </p:pic>
      <p:pic>
        <p:nvPicPr>
          <p:cNvPr id="3" name="Recorded Sound">
            <a:hlinkClick r:id="" action="ppaction://media"/>
            <a:extLst>
              <a:ext uri="{FF2B5EF4-FFF2-40B4-BE49-F238E27FC236}">
                <a16:creationId xmlns:a16="http://schemas.microsoft.com/office/drawing/2014/main" id="{F63F6D31-E30F-5E80-88CC-DF6796DB4D4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34540" y="6080919"/>
            <a:ext cx="487363" cy="487363"/>
          </a:xfrm>
          <a:prstGeom prst="rect">
            <a:avLst/>
          </a:prstGeom>
        </p:spPr>
      </p:pic>
      <p:pic>
        <p:nvPicPr>
          <p:cNvPr id="8" name="Picture 21">
            <a:extLst>
              <a:ext uri="{FF2B5EF4-FFF2-40B4-BE49-F238E27FC236}">
                <a16:creationId xmlns:a16="http://schemas.microsoft.com/office/drawing/2014/main" id="{ACE85F6D-CAB3-30DE-234D-2195EC662DF4}"/>
              </a:ext>
            </a:extLst>
          </p:cNvPr>
          <p:cNvPicPr>
            <a:picLocks noChangeAspect="1"/>
          </p:cNvPicPr>
          <p:nvPr/>
        </p:nvPicPr>
        <p:blipFill>
          <a:blip r:embed="rId9"/>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4087242872"/>
      </p:ext>
    </p:extLst>
  </p:cSld>
  <p:clrMapOvr>
    <a:masterClrMapping/>
  </p:clrMapOvr>
  <mc:AlternateContent xmlns:mc="http://schemas.openxmlformats.org/markup-compatibility/2006">
    <mc:Choice xmlns:p14="http://schemas.microsoft.com/office/powerpoint/2010/main" Requires="p14">
      <p:transition spd="slow" p14:dur="2000" advTm="69089"/>
    </mc:Choice>
    <mc:Fallback>
      <p:transition spd="slow" advTm="69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55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with low confidence">
            <a:extLst>
              <a:ext uri="{FF2B5EF4-FFF2-40B4-BE49-F238E27FC236}">
                <a16:creationId xmlns:a16="http://schemas.microsoft.com/office/drawing/2014/main" id="{A196B0CC-FE13-C93C-859C-18E99F1DB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6" y="0"/>
            <a:ext cx="12169514" cy="6760564"/>
          </a:xfrm>
          <a:prstGeom prst="rect">
            <a:avLst/>
          </a:prstGeom>
        </p:spPr>
      </p:pic>
      <p:sp>
        <p:nvSpPr>
          <p:cNvPr id="2" name="Title 1"/>
          <p:cNvSpPr>
            <a:spLocks noGrp="1"/>
          </p:cNvSpPr>
          <p:nvPr>
            <p:ph type="title"/>
          </p:nvPr>
        </p:nvSpPr>
        <p:spPr>
          <a:xfrm>
            <a:off x="849443" y="18255"/>
            <a:ext cx="10515600" cy="1325563"/>
          </a:xfrm>
        </p:spPr>
        <p:txBody>
          <a:bodyPr/>
          <a:lstStyle/>
          <a:p>
            <a:pPr algn="ctr" defTabSz="855859">
              <a:spcBef>
                <a:spcPts val="0"/>
              </a:spcBef>
            </a:pPr>
            <a:r>
              <a:rPr lang="en-US" b="1" dirty="0">
                <a:ea typeface="+mn-ea"/>
                <a:cs typeface="+mn-cs"/>
              </a:rPr>
              <a:t>Bibliography</a:t>
            </a:r>
            <a:br>
              <a:rPr lang="en-US" sz="2150" dirty="0">
                <a:ea typeface="+mn-ea"/>
                <a:cs typeface="+mn-cs"/>
              </a:rPr>
            </a:br>
            <a:endParaRPr lang="en-IE" sz="2150">
              <a:cs typeface="Calibri Light"/>
            </a:endParaRPr>
          </a:p>
        </p:txBody>
      </p:sp>
      <p:sp>
        <p:nvSpPr>
          <p:cNvPr id="3" name="Content Placeholder 2"/>
          <p:cNvSpPr>
            <a:spLocks noGrp="1"/>
          </p:cNvSpPr>
          <p:nvPr>
            <p:ph idx="1"/>
          </p:nvPr>
        </p:nvSpPr>
        <p:spPr>
          <a:xfrm>
            <a:off x="238176" y="1119673"/>
            <a:ext cx="11115624" cy="5057290"/>
          </a:xfrm>
        </p:spPr>
        <p:txBody>
          <a:bodyPr vert="horz" lIns="91440" tIns="45720" rIns="91440" bIns="45720" rtlCol="0" anchor="t">
            <a:normAutofit/>
          </a:bodyPr>
          <a:lstStyle/>
          <a:p>
            <a:r>
              <a:rPr lang="en-IE" sz="2000" dirty="0">
                <a:ea typeface="+mn-lt"/>
                <a:cs typeface="+mn-lt"/>
                <a:hlinkClick r:id="rId4"/>
              </a:rPr>
              <a:t>https://www.thenakedscientists.com/articles/science-news/electric-eel-ten-times-power-taser</a:t>
            </a:r>
            <a:endParaRPr lang="en-IE" sz="2000" dirty="0"/>
          </a:p>
          <a:p>
            <a:r>
              <a:rPr lang="en-IE" sz="2000" dirty="0">
                <a:cs typeface="Calibri" panose="020F0502020204030204"/>
                <a:hlinkClick r:id="rId5"/>
              </a:rPr>
              <a:t>https://www.seai.ie/community-energy/schools/workshops-for-schools/student-workshops/</a:t>
            </a:r>
            <a:endParaRPr lang="en-IE" sz="2000" dirty="0">
              <a:cs typeface="Calibri" panose="020F0502020204030204"/>
            </a:endParaRPr>
          </a:p>
          <a:p>
            <a:r>
              <a:rPr lang="en-IE" sz="2000" dirty="0">
                <a:cs typeface="Calibri" panose="020F0502020204030204"/>
                <a:hlinkClick r:id="rId6"/>
              </a:rPr>
              <a:t>https://hairstraighteningexperiment.weebly.com/theory.html</a:t>
            </a:r>
            <a:endParaRPr lang="en-IE" sz="2000" dirty="0">
              <a:cs typeface="Calibri" panose="020F0502020204030204"/>
            </a:endParaRPr>
          </a:p>
          <a:p>
            <a:r>
              <a:rPr lang="en-IE" sz="2000" dirty="0">
                <a:cs typeface="Calibri" panose="020F0502020204030204"/>
                <a:hlinkClick r:id="rId7"/>
              </a:rPr>
              <a:t>https://m.made-in-china.com/product/Hair-Straightener-with-Wide-Plate-Adjustable-Heat-for-Different-Hair-Quality-769301252.html</a:t>
            </a:r>
            <a:endParaRPr lang="en-IE" sz="2000" dirty="0">
              <a:cs typeface="Calibri" panose="020F0502020204030204"/>
            </a:endParaRPr>
          </a:p>
          <a:p>
            <a:r>
              <a:rPr lang="en-IE" sz="2000" dirty="0">
                <a:ea typeface="+mn-lt"/>
                <a:cs typeface="+mn-lt"/>
                <a:hlinkClick r:id="rId8"/>
              </a:rPr>
              <a:t>piezoelectric effect for kids - Bing images</a:t>
            </a:r>
            <a:endParaRPr lang="en-IE" sz="2000" dirty="0">
              <a:ea typeface="+mn-lt"/>
              <a:cs typeface="+mn-lt"/>
            </a:endParaRPr>
          </a:p>
          <a:p>
            <a:r>
              <a:rPr lang="en-IE" sz="2000" dirty="0">
                <a:ea typeface="+mn-lt"/>
                <a:cs typeface="+mn-lt"/>
                <a:hlinkClick r:id="rId9"/>
              </a:rPr>
              <a:t>formula 1 - Bing images </a:t>
            </a:r>
            <a:endParaRPr lang="en-IE" sz="2000" dirty="0">
              <a:ea typeface="+mn-lt"/>
              <a:cs typeface="+mn-lt"/>
            </a:endParaRPr>
          </a:p>
          <a:p>
            <a:endParaRPr lang="en-IE" sz="2000" dirty="0">
              <a:cs typeface="Calibri" panose="020F0502020204030204"/>
            </a:endParaRPr>
          </a:p>
          <a:p>
            <a:endParaRPr lang="en-IE" sz="2160" dirty="0">
              <a:cs typeface="Calibri" panose="020F0502020204030204"/>
            </a:endParaRPr>
          </a:p>
        </p:txBody>
      </p:sp>
      <p:pic>
        <p:nvPicPr>
          <p:cNvPr id="4" name="Picture 3">
            <a:extLst>
              <a:ext uri="{FF2B5EF4-FFF2-40B4-BE49-F238E27FC236}">
                <a16:creationId xmlns:a16="http://schemas.microsoft.com/office/drawing/2014/main" id="{E8630770-8F47-41F4-A7C8-A1769ECF82FF}"/>
              </a:ext>
            </a:extLst>
          </p:cNvPr>
          <p:cNvPicPr>
            <a:picLocks noChangeAspect="1"/>
          </p:cNvPicPr>
          <p:nvPr/>
        </p:nvPicPr>
        <p:blipFill>
          <a:blip r:embed="rId10"/>
          <a:stretch>
            <a:fillRect/>
          </a:stretch>
        </p:blipFill>
        <p:spPr>
          <a:xfrm>
            <a:off x="8656970" y="5791201"/>
            <a:ext cx="2923763" cy="1066800"/>
          </a:xfrm>
          <a:prstGeom prst="rect">
            <a:avLst/>
          </a:prstGeom>
        </p:spPr>
      </p:pic>
      <p:pic>
        <p:nvPicPr>
          <p:cNvPr id="7" name="Picture 21">
            <a:extLst>
              <a:ext uri="{FF2B5EF4-FFF2-40B4-BE49-F238E27FC236}">
                <a16:creationId xmlns:a16="http://schemas.microsoft.com/office/drawing/2014/main" id="{DBD296B9-FD54-5BAD-9822-E2B3EF2A9215}"/>
              </a:ext>
            </a:extLst>
          </p:cNvPr>
          <p:cNvPicPr>
            <a:picLocks noChangeAspect="1"/>
          </p:cNvPicPr>
          <p:nvPr/>
        </p:nvPicPr>
        <p:blipFill>
          <a:blip r:embed="rId11"/>
          <a:stretch>
            <a:fillRect/>
          </a:stretch>
        </p:blipFill>
        <p:spPr>
          <a:xfrm>
            <a:off x="4134928" y="5961370"/>
            <a:ext cx="2743200" cy="743712"/>
          </a:xfrm>
          <a:prstGeom prst="rect">
            <a:avLst/>
          </a:prstGeom>
        </p:spPr>
      </p:pic>
    </p:spTree>
    <p:extLst>
      <p:ext uri="{BB962C8B-B14F-4D97-AF65-F5344CB8AC3E}">
        <p14:creationId xmlns:p14="http://schemas.microsoft.com/office/powerpoint/2010/main" val="3673026811"/>
      </p:ext>
    </p:extLst>
  </p:cSld>
  <p:clrMapOvr>
    <a:masterClrMapping/>
  </p:clrMapOvr>
  <mc:AlternateContent xmlns:mc="http://schemas.openxmlformats.org/markup-compatibility/2006" xmlns:p14="http://schemas.microsoft.com/office/powerpoint/2010/main">
    <mc:Choice Requires="p14">
      <p:transition spd="slow" p14:dur="2000" advTm="69089"/>
    </mc:Choice>
    <mc:Fallback xmlns="">
      <p:transition spd="slow" advTm="69089"/>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145F2498C97646B7E258B7B5463D06" ma:contentTypeVersion="6" ma:contentTypeDescription="Create a new document." ma:contentTypeScope="" ma:versionID="3e362cec90a5e6da692f70407cc85182">
  <xsd:schema xmlns:xsd="http://www.w3.org/2001/XMLSchema" xmlns:xs="http://www.w3.org/2001/XMLSchema" xmlns:p="http://schemas.microsoft.com/office/2006/metadata/properties" xmlns:ns2="65b45968-4823-43e0-8c3f-65ff1018cd16" xmlns:ns3="9a78f28e-fad2-4cb4-855a-3f5b5cd507ab" targetNamespace="http://schemas.microsoft.com/office/2006/metadata/properties" ma:root="true" ma:fieldsID="e762bd3f213f723811f3695ddbf11df5" ns2:_="" ns3:_="">
    <xsd:import namespace="65b45968-4823-43e0-8c3f-65ff1018cd16"/>
    <xsd:import namespace="9a78f28e-fad2-4cb4-855a-3f5b5cd507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45968-4823-43e0-8c3f-65ff1018c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78f28e-fad2-4cb4-855a-3f5b5cd507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6E9E1A-F60C-446F-8914-679891223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b45968-4823-43e0-8c3f-65ff1018cd16"/>
    <ds:schemaRef ds:uri="9a78f28e-fad2-4cb4-855a-3f5b5cd507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0AF54D-7AA7-4A4F-929C-AB30BD721917}">
  <ds:schemaRefs>
    <ds:schemaRef ds:uri="http://schemas.microsoft.com/sharepoint/v3/contenttype/forms"/>
  </ds:schemaRefs>
</ds:datastoreItem>
</file>

<file path=customXml/itemProps3.xml><?xml version="1.0" encoding="utf-8"?>
<ds:datastoreItem xmlns:ds="http://schemas.openxmlformats.org/officeDocument/2006/customXml" ds:itemID="{9FE950BE-5B27-4429-9461-344FDB4197DA}">
  <ds:schemaRefs>
    <ds:schemaRef ds:uri="http://schemas.microsoft.com/office/2006/documentManagement/types"/>
    <ds:schemaRef ds:uri="http://schemas.microsoft.com/office/infopath/2007/PartnerControls"/>
    <ds:schemaRef ds:uri="http://purl.org/dc/elements/1.1/"/>
    <ds:schemaRef ds:uri="9a78f28e-fad2-4cb4-855a-3f5b5cd507ab"/>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65b45968-4823-43e0-8c3f-65ff1018cd16"/>
  </ds:schemaRefs>
</ds:datastoreItem>
</file>

<file path=docProps/app.xml><?xml version="1.0" encoding="utf-8"?>
<Properties xmlns="http://schemas.openxmlformats.org/officeDocument/2006/extended-properties" xmlns:vt="http://schemas.openxmlformats.org/officeDocument/2006/docPropsVTypes">
  <Template>office theme</Template>
  <TotalTime>210</TotalTime>
  <Words>1290</Words>
  <Application>Microsoft Office PowerPoint</Application>
  <PresentationFormat>Widescreen</PresentationFormat>
  <Paragraphs>78</Paragraphs>
  <Slides>10</Slides>
  <Notes>8</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DengXian</vt:lpstr>
      <vt:lpstr>Arial</vt:lpstr>
      <vt:lpstr>Calibri</vt:lpstr>
      <vt:lpstr>Calibri Light</vt:lpstr>
      <vt:lpstr>office theme</vt:lpstr>
      <vt:lpstr> Electricity  Suitable for Transition Year Science </vt:lpstr>
      <vt:lpstr>Overview of Topics </vt:lpstr>
      <vt:lpstr>Electric Eels </vt:lpstr>
      <vt:lpstr>Circuit Simulations </vt:lpstr>
      <vt:lpstr>Student Workshops </vt:lpstr>
      <vt:lpstr>Hair Straighteners </vt:lpstr>
      <vt:lpstr>Formula 1 </vt:lpstr>
      <vt:lpstr>Piezoelectricity </vt:lpstr>
      <vt:lpstr>Bibliography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ULStudent:TARA.RYAN</cp:lastModifiedBy>
  <cp:revision>139</cp:revision>
  <dcterms:created xsi:type="dcterms:W3CDTF">2022-07-04T09:33:15Z</dcterms:created>
  <dcterms:modified xsi:type="dcterms:W3CDTF">2022-12-12T11:39:34Z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0x010100BE145F2498C97646B7E258B7B5463D06</vt:lpwstr>
  </property>
</Properties>
</file>