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376" r:id="rId5"/>
    <p:sldId id="374" r:id="rId6"/>
    <p:sldId id="373" r:id="rId7"/>
    <p:sldId id="359" r:id="rId8"/>
    <p:sldId id="349" r:id="rId9"/>
    <p:sldId id="368" r:id="rId10"/>
    <p:sldId id="364" r:id="rId11"/>
    <p:sldId id="366" r:id="rId12"/>
    <p:sldId id="367" r:id="rId13"/>
    <p:sldId id="369" r:id="rId14"/>
    <p:sldId id="370" r:id="rId15"/>
    <p:sldId id="372" r:id="rId16"/>
    <p:sldId id="361" r:id="rId17"/>
    <p:sldId id="3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2E094C-7DDA-453C-A3E1-E846E45E4969}" v="205" dt="2022-05-24T10:44:31.113"/>
    <p1510:client id="{D2C8519C-33B5-25D0-0ABE-3E731C7A7150}" v="25" dt="2022-12-12T11:22:16.3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86381" autoAdjust="0"/>
  </p:normalViewPr>
  <p:slideViewPr>
    <p:cSldViewPr snapToGrid="0">
      <p:cViewPr varScale="1">
        <p:scale>
          <a:sx n="69" d="100"/>
          <a:sy n="69"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a.E.Ryan" userId="S::tara.e.ryan@ul.ie::b2da61a2-f3d1-4c80-9969-bed3a362adcb" providerId="AD" clId="Web-{D2C8519C-33B5-25D0-0ABE-3E731C7A7150}"/>
    <pc:docChg chg="addSld delSld modSld sldOrd">
      <pc:chgData name="Tara.E.Ryan" userId="S::tara.e.ryan@ul.ie::b2da61a2-f3d1-4c80-9969-bed3a362adcb" providerId="AD" clId="Web-{D2C8519C-33B5-25D0-0ABE-3E731C7A7150}" dt="2022-12-12T11:22:16.364" v="22"/>
      <pc:docMkLst>
        <pc:docMk/>
      </pc:docMkLst>
      <pc:sldChg chg="addSp">
        <pc:chgData name="Tara.E.Ryan" userId="S::tara.e.ryan@ul.ie::b2da61a2-f3d1-4c80-9969-bed3a362adcb" providerId="AD" clId="Web-{D2C8519C-33B5-25D0-0ABE-3E731C7A7150}" dt="2022-12-12T11:22:00.081" v="14"/>
        <pc:sldMkLst>
          <pc:docMk/>
          <pc:sldMk cId="3344084076" sldId="349"/>
        </pc:sldMkLst>
        <pc:picChg chg="add">
          <ac:chgData name="Tara.E.Ryan" userId="S::tara.e.ryan@ul.ie::b2da61a2-f3d1-4c80-9969-bed3a362adcb" providerId="AD" clId="Web-{D2C8519C-33B5-25D0-0ABE-3E731C7A7150}" dt="2022-12-12T11:22:00.081" v="14"/>
          <ac:picMkLst>
            <pc:docMk/>
            <pc:sldMk cId="3344084076" sldId="349"/>
            <ac:picMk id="20" creationId="{2311F9CA-7A9F-595D-15D9-FE3FB2618004}"/>
          </ac:picMkLst>
        </pc:picChg>
      </pc:sldChg>
      <pc:sldChg chg="del">
        <pc:chgData name="Tara.E.Ryan" userId="S::tara.e.ryan@ul.ie::b2da61a2-f3d1-4c80-9969-bed3a362adcb" providerId="AD" clId="Web-{D2C8519C-33B5-25D0-0ABE-3E731C7A7150}" dt="2022-12-12T11:21:34.158" v="9"/>
        <pc:sldMkLst>
          <pc:docMk/>
          <pc:sldMk cId="3719176476" sldId="350"/>
        </pc:sldMkLst>
      </pc:sldChg>
      <pc:sldChg chg="addSp">
        <pc:chgData name="Tara.E.Ryan" userId="S::tara.e.ryan@ul.ie::b2da61a2-f3d1-4c80-9969-bed3a362adcb" providerId="AD" clId="Web-{D2C8519C-33B5-25D0-0ABE-3E731C7A7150}" dt="2022-12-12T11:21:58.206" v="13"/>
        <pc:sldMkLst>
          <pc:docMk/>
          <pc:sldMk cId="359558848" sldId="359"/>
        </pc:sldMkLst>
        <pc:picChg chg="add">
          <ac:chgData name="Tara.E.Ryan" userId="S::tara.e.ryan@ul.ie::b2da61a2-f3d1-4c80-9969-bed3a362adcb" providerId="AD" clId="Web-{D2C8519C-33B5-25D0-0ABE-3E731C7A7150}" dt="2022-12-12T11:21:58.206" v="13"/>
          <ac:picMkLst>
            <pc:docMk/>
            <pc:sldMk cId="359558848" sldId="359"/>
            <ac:picMk id="10" creationId="{49899602-835C-E164-5C7F-358FB26FAABA}"/>
          </ac:picMkLst>
        </pc:picChg>
      </pc:sldChg>
      <pc:sldChg chg="addSp modSp">
        <pc:chgData name="Tara.E.Ryan" userId="S::tara.e.ryan@ul.ie::b2da61a2-f3d1-4c80-9969-bed3a362adcb" providerId="AD" clId="Web-{D2C8519C-33B5-25D0-0ABE-3E731C7A7150}" dt="2022-12-12T11:22:16.364" v="22"/>
        <pc:sldMkLst>
          <pc:docMk/>
          <pc:sldMk cId="3615566756" sldId="361"/>
        </pc:sldMkLst>
        <pc:spChg chg="mod">
          <ac:chgData name="Tara.E.Ryan" userId="S::tara.e.ryan@ul.ie::b2da61a2-f3d1-4c80-9969-bed3a362adcb" providerId="AD" clId="Web-{D2C8519C-33B5-25D0-0ABE-3E731C7A7150}" dt="2022-12-12T11:21:10.188" v="5" actId="20577"/>
          <ac:spMkLst>
            <pc:docMk/>
            <pc:sldMk cId="3615566756" sldId="361"/>
            <ac:spMk id="2" creationId="{00000000-0000-0000-0000-000000000000}"/>
          </ac:spMkLst>
        </pc:spChg>
        <pc:picChg chg="add">
          <ac:chgData name="Tara.E.Ryan" userId="S::tara.e.ryan@ul.ie::b2da61a2-f3d1-4c80-9969-bed3a362adcb" providerId="AD" clId="Web-{D2C8519C-33B5-25D0-0ABE-3E731C7A7150}" dt="2022-12-12T11:22:16.364" v="22"/>
          <ac:picMkLst>
            <pc:docMk/>
            <pc:sldMk cId="3615566756" sldId="361"/>
            <ac:picMk id="7" creationId="{C9A48B0C-ED78-AC74-8048-DD4FC23AB350}"/>
          </ac:picMkLst>
        </pc:picChg>
      </pc:sldChg>
      <pc:sldChg chg="addSp">
        <pc:chgData name="Tara.E.Ryan" userId="S::tara.e.ryan@ul.ie::b2da61a2-f3d1-4c80-9969-bed3a362adcb" providerId="AD" clId="Web-{D2C8519C-33B5-25D0-0ABE-3E731C7A7150}" dt="2022-12-12T11:22:03.926" v="16"/>
        <pc:sldMkLst>
          <pc:docMk/>
          <pc:sldMk cId="4237335368" sldId="364"/>
        </pc:sldMkLst>
        <pc:picChg chg="add">
          <ac:chgData name="Tara.E.Ryan" userId="S::tara.e.ryan@ul.ie::b2da61a2-f3d1-4c80-9969-bed3a362adcb" providerId="AD" clId="Web-{D2C8519C-33B5-25D0-0ABE-3E731C7A7150}" dt="2022-12-12T11:22:03.926" v="16"/>
          <ac:picMkLst>
            <pc:docMk/>
            <pc:sldMk cId="4237335368" sldId="364"/>
            <ac:picMk id="16" creationId="{09F7E00C-B05D-C82E-892D-8B21E2421129}"/>
          </ac:picMkLst>
        </pc:picChg>
      </pc:sldChg>
      <pc:sldChg chg="addSp">
        <pc:chgData name="Tara.E.Ryan" userId="S::tara.e.ryan@ul.ie::b2da61a2-f3d1-4c80-9969-bed3a362adcb" providerId="AD" clId="Web-{D2C8519C-33B5-25D0-0ABE-3E731C7A7150}" dt="2022-12-12T11:22:05.691" v="17"/>
        <pc:sldMkLst>
          <pc:docMk/>
          <pc:sldMk cId="2096324334" sldId="366"/>
        </pc:sldMkLst>
        <pc:picChg chg="add">
          <ac:chgData name="Tara.E.Ryan" userId="S::tara.e.ryan@ul.ie::b2da61a2-f3d1-4c80-9969-bed3a362adcb" providerId="AD" clId="Web-{D2C8519C-33B5-25D0-0ABE-3E731C7A7150}" dt="2022-12-12T11:22:05.691" v="17"/>
          <ac:picMkLst>
            <pc:docMk/>
            <pc:sldMk cId="2096324334" sldId="366"/>
            <ac:picMk id="8" creationId="{792614AE-9AA0-3919-F360-C03F13077D47}"/>
          </ac:picMkLst>
        </pc:picChg>
      </pc:sldChg>
      <pc:sldChg chg="addSp">
        <pc:chgData name="Tara.E.Ryan" userId="S::tara.e.ryan@ul.ie::b2da61a2-f3d1-4c80-9969-bed3a362adcb" providerId="AD" clId="Web-{D2C8519C-33B5-25D0-0ABE-3E731C7A7150}" dt="2022-12-12T11:22:07.441" v="18"/>
        <pc:sldMkLst>
          <pc:docMk/>
          <pc:sldMk cId="2119934997" sldId="367"/>
        </pc:sldMkLst>
        <pc:picChg chg="add">
          <ac:chgData name="Tara.E.Ryan" userId="S::tara.e.ryan@ul.ie::b2da61a2-f3d1-4c80-9969-bed3a362adcb" providerId="AD" clId="Web-{D2C8519C-33B5-25D0-0ABE-3E731C7A7150}" dt="2022-12-12T11:22:07.441" v="18"/>
          <ac:picMkLst>
            <pc:docMk/>
            <pc:sldMk cId="2119934997" sldId="367"/>
            <ac:picMk id="8" creationId="{E10EE57D-0B80-14E9-C2EF-5AE7CFDDAB4B}"/>
          </ac:picMkLst>
        </pc:picChg>
      </pc:sldChg>
      <pc:sldChg chg="addSp">
        <pc:chgData name="Tara.E.Ryan" userId="S::tara.e.ryan@ul.ie::b2da61a2-f3d1-4c80-9969-bed3a362adcb" providerId="AD" clId="Web-{D2C8519C-33B5-25D0-0ABE-3E731C7A7150}" dt="2022-12-12T11:22:01.988" v="15"/>
        <pc:sldMkLst>
          <pc:docMk/>
          <pc:sldMk cId="1962596761" sldId="368"/>
        </pc:sldMkLst>
        <pc:picChg chg="add">
          <ac:chgData name="Tara.E.Ryan" userId="S::tara.e.ryan@ul.ie::b2da61a2-f3d1-4c80-9969-bed3a362adcb" providerId="AD" clId="Web-{D2C8519C-33B5-25D0-0ABE-3E731C7A7150}" dt="2022-12-12T11:22:01.988" v="15"/>
          <ac:picMkLst>
            <pc:docMk/>
            <pc:sldMk cId="1962596761" sldId="368"/>
            <ac:picMk id="8" creationId="{8AF823D7-815B-2E2D-70C9-B255B8FACAD4}"/>
          </ac:picMkLst>
        </pc:picChg>
      </pc:sldChg>
      <pc:sldChg chg="addSp">
        <pc:chgData name="Tara.E.Ryan" userId="S::tara.e.ryan@ul.ie::b2da61a2-f3d1-4c80-9969-bed3a362adcb" providerId="AD" clId="Web-{D2C8519C-33B5-25D0-0ABE-3E731C7A7150}" dt="2022-12-12T11:22:09.863" v="19"/>
        <pc:sldMkLst>
          <pc:docMk/>
          <pc:sldMk cId="3019740223" sldId="369"/>
        </pc:sldMkLst>
        <pc:picChg chg="add">
          <ac:chgData name="Tara.E.Ryan" userId="S::tara.e.ryan@ul.ie::b2da61a2-f3d1-4c80-9969-bed3a362adcb" providerId="AD" clId="Web-{D2C8519C-33B5-25D0-0ABE-3E731C7A7150}" dt="2022-12-12T11:22:09.863" v="19"/>
          <ac:picMkLst>
            <pc:docMk/>
            <pc:sldMk cId="3019740223" sldId="369"/>
            <ac:picMk id="9" creationId="{8BE8FEF8-242C-C36E-36A3-A0449D2D951A}"/>
          </ac:picMkLst>
        </pc:picChg>
      </pc:sldChg>
      <pc:sldChg chg="addSp">
        <pc:chgData name="Tara.E.Ryan" userId="S::tara.e.ryan@ul.ie::b2da61a2-f3d1-4c80-9969-bed3a362adcb" providerId="AD" clId="Web-{D2C8519C-33B5-25D0-0ABE-3E731C7A7150}" dt="2022-12-12T11:22:11.723" v="20"/>
        <pc:sldMkLst>
          <pc:docMk/>
          <pc:sldMk cId="706003479" sldId="370"/>
        </pc:sldMkLst>
        <pc:picChg chg="add">
          <ac:chgData name="Tara.E.Ryan" userId="S::tara.e.ryan@ul.ie::b2da61a2-f3d1-4c80-9969-bed3a362adcb" providerId="AD" clId="Web-{D2C8519C-33B5-25D0-0ABE-3E731C7A7150}" dt="2022-12-12T11:22:11.723" v="20"/>
          <ac:picMkLst>
            <pc:docMk/>
            <pc:sldMk cId="706003479" sldId="370"/>
            <ac:picMk id="8" creationId="{C466F3F8-EB9E-A4B7-E328-DFF53F2F9D3D}"/>
          </ac:picMkLst>
        </pc:picChg>
      </pc:sldChg>
      <pc:sldChg chg="del ord">
        <pc:chgData name="Tara.E.Ryan" userId="S::tara.e.ryan@ul.ie::b2da61a2-f3d1-4c80-9969-bed3a362adcb" providerId="AD" clId="Web-{D2C8519C-33B5-25D0-0ABE-3E731C7A7150}" dt="2022-12-12T11:20:57.187" v="2"/>
        <pc:sldMkLst>
          <pc:docMk/>
          <pc:sldMk cId="3127176784" sldId="371"/>
        </pc:sldMkLst>
      </pc:sldChg>
      <pc:sldChg chg="addSp">
        <pc:chgData name="Tara.E.Ryan" userId="S::tara.e.ryan@ul.ie::b2da61a2-f3d1-4c80-9969-bed3a362adcb" providerId="AD" clId="Web-{D2C8519C-33B5-25D0-0ABE-3E731C7A7150}" dt="2022-12-12T11:22:13.848" v="21"/>
        <pc:sldMkLst>
          <pc:docMk/>
          <pc:sldMk cId="478968719" sldId="372"/>
        </pc:sldMkLst>
        <pc:picChg chg="add">
          <ac:chgData name="Tara.E.Ryan" userId="S::tara.e.ryan@ul.ie::b2da61a2-f3d1-4c80-9969-bed3a362adcb" providerId="AD" clId="Web-{D2C8519C-33B5-25D0-0ABE-3E731C7A7150}" dt="2022-12-12T11:22:13.848" v="21"/>
          <ac:picMkLst>
            <pc:docMk/>
            <pc:sldMk cId="478968719" sldId="372"/>
            <ac:picMk id="5" creationId="{08378A88-4868-8039-A450-00DD568B40FC}"/>
          </ac:picMkLst>
        </pc:picChg>
      </pc:sldChg>
      <pc:sldChg chg="addSp">
        <pc:chgData name="Tara.E.Ryan" userId="S::tara.e.ryan@ul.ie::b2da61a2-f3d1-4c80-9969-bed3a362adcb" providerId="AD" clId="Web-{D2C8519C-33B5-25D0-0ABE-3E731C7A7150}" dt="2022-12-12T11:21:55.534" v="12"/>
        <pc:sldMkLst>
          <pc:docMk/>
          <pc:sldMk cId="1823290392" sldId="373"/>
        </pc:sldMkLst>
        <pc:picChg chg="add">
          <ac:chgData name="Tara.E.Ryan" userId="S::tara.e.ryan@ul.ie::b2da61a2-f3d1-4c80-9969-bed3a362adcb" providerId="AD" clId="Web-{D2C8519C-33B5-25D0-0ABE-3E731C7A7150}" dt="2022-12-12T11:21:55.534" v="12"/>
          <ac:picMkLst>
            <pc:docMk/>
            <pc:sldMk cId="1823290392" sldId="373"/>
            <ac:picMk id="5" creationId="{9DF54D08-5CB5-4CF1-EE15-D63839D69D53}"/>
          </ac:picMkLst>
        </pc:picChg>
      </pc:sldChg>
      <pc:sldChg chg="addSp modSp">
        <pc:chgData name="Tara.E.Ryan" userId="S::tara.e.ryan@ul.ie::b2da61a2-f3d1-4c80-9969-bed3a362adcb" providerId="AD" clId="Web-{D2C8519C-33B5-25D0-0ABE-3E731C7A7150}" dt="2022-12-12T11:21:52.409" v="11" actId="1076"/>
        <pc:sldMkLst>
          <pc:docMk/>
          <pc:sldMk cId="1606966292" sldId="374"/>
        </pc:sldMkLst>
        <pc:picChg chg="add mod">
          <ac:chgData name="Tara.E.Ryan" userId="S::tara.e.ryan@ul.ie::b2da61a2-f3d1-4c80-9969-bed3a362adcb" providerId="AD" clId="Web-{D2C8519C-33B5-25D0-0ABE-3E731C7A7150}" dt="2022-12-12T11:21:52.409" v="11" actId="1076"/>
          <ac:picMkLst>
            <pc:docMk/>
            <pc:sldMk cId="1606966292" sldId="374"/>
            <ac:picMk id="3" creationId="{AD474BEA-E5EA-B566-428E-358E54D80B38}"/>
          </ac:picMkLst>
        </pc:picChg>
      </pc:sldChg>
      <pc:sldChg chg="add">
        <pc:chgData name="Tara.E.Ryan" userId="S::tara.e.ryan@ul.ie::b2da61a2-f3d1-4c80-9969-bed3a362adcb" providerId="AD" clId="Web-{D2C8519C-33B5-25D0-0ABE-3E731C7A7150}" dt="2022-12-12T11:20:55.171" v="1"/>
        <pc:sldMkLst>
          <pc:docMk/>
          <pc:sldMk cId="739745406" sldId="375"/>
        </pc:sldMkLst>
      </pc:sldChg>
      <pc:sldChg chg="modSp add">
        <pc:chgData name="Tara.E.Ryan" userId="S::tara.e.ryan@ul.ie::b2da61a2-f3d1-4c80-9969-bed3a362adcb" providerId="AD" clId="Web-{D2C8519C-33B5-25D0-0ABE-3E731C7A7150}" dt="2022-12-12T11:21:33.189" v="8" actId="20577"/>
        <pc:sldMkLst>
          <pc:docMk/>
          <pc:sldMk cId="1845875759" sldId="376"/>
        </pc:sldMkLst>
        <pc:spChg chg="mod">
          <ac:chgData name="Tara.E.Ryan" userId="S::tara.e.ryan@ul.ie::b2da61a2-f3d1-4c80-9969-bed3a362adcb" providerId="AD" clId="Web-{D2C8519C-33B5-25D0-0ABE-3E731C7A7150}" dt="2022-12-12T11:21:33.189" v="8" actId="20577"/>
          <ac:spMkLst>
            <pc:docMk/>
            <pc:sldMk cId="1845875759" sldId="376"/>
            <ac:spMk id="2" creationId="{00000000-0000-0000-0000-000000000000}"/>
          </ac:spMkLst>
        </pc:sp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74377-7113-41F1-A117-06D8074B9B17}"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8C12B90-815D-4021-9F1E-81C7728A5873}">
      <dgm:prSet/>
      <dgm:spPr/>
      <dgm:t>
        <a:bodyPr/>
        <a:lstStyle/>
        <a:p>
          <a:r>
            <a:rPr lang="en-US" dirty="0"/>
            <a:t>Sources of Electricity</a:t>
          </a:r>
        </a:p>
      </dgm:t>
    </dgm:pt>
    <dgm:pt modelId="{9EB78356-74D8-41C2-9F6B-41FFC10109FC}" type="parTrans" cxnId="{9CAA7BED-A6D2-44A3-A4B0-B9E905A89F08}">
      <dgm:prSet/>
      <dgm:spPr/>
      <dgm:t>
        <a:bodyPr/>
        <a:lstStyle/>
        <a:p>
          <a:endParaRPr lang="en-US"/>
        </a:p>
      </dgm:t>
    </dgm:pt>
    <dgm:pt modelId="{E0645DE4-83C9-4B54-B98C-290B9F1ED85E}" type="sibTrans" cxnId="{9CAA7BED-A6D2-44A3-A4B0-B9E905A89F08}">
      <dgm:prSet/>
      <dgm:spPr/>
      <dgm:t>
        <a:bodyPr/>
        <a:lstStyle/>
        <a:p>
          <a:endParaRPr lang="en-US"/>
        </a:p>
      </dgm:t>
    </dgm:pt>
    <dgm:pt modelId="{5B114C5E-D983-48B7-A4D9-70F37760ADF9}">
      <dgm:prSet/>
      <dgm:spPr/>
      <dgm:t>
        <a:bodyPr/>
        <a:lstStyle/>
        <a:p>
          <a:r>
            <a:rPr lang="en-US" dirty="0"/>
            <a:t>Non-Renewable Energy</a:t>
          </a:r>
        </a:p>
      </dgm:t>
    </dgm:pt>
    <dgm:pt modelId="{3B3626F1-B46D-44E8-85BB-6936660B2B9A}" type="parTrans" cxnId="{DEB52A1F-8EAD-4A6A-A546-24EA2FB271E8}">
      <dgm:prSet/>
      <dgm:spPr/>
      <dgm:t>
        <a:bodyPr/>
        <a:lstStyle/>
        <a:p>
          <a:endParaRPr lang="en-US"/>
        </a:p>
      </dgm:t>
    </dgm:pt>
    <dgm:pt modelId="{72AD94D1-ED0D-4E7B-999A-2E4892E6FC24}" type="sibTrans" cxnId="{DEB52A1F-8EAD-4A6A-A546-24EA2FB271E8}">
      <dgm:prSet/>
      <dgm:spPr/>
      <dgm:t>
        <a:bodyPr/>
        <a:lstStyle/>
        <a:p>
          <a:endParaRPr lang="en-US"/>
        </a:p>
      </dgm:t>
    </dgm:pt>
    <dgm:pt modelId="{48479A9C-2443-405A-BEAF-55DD1EC97124}">
      <dgm:prSet/>
      <dgm:spPr/>
      <dgm:t>
        <a:bodyPr/>
        <a:lstStyle/>
        <a:p>
          <a:r>
            <a:rPr lang="en-US" dirty="0"/>
            <a:t>Renewable Energy</a:t>
          </a:r>
        </a:p>
      </dgm:t>
    </dgm:pt>
    <dgm:pt modelId="{5F9FEFB3-4894-4820-AC4B-58AEB211745B}" type="parTrans" cxnId="{1939F4E9-754C-4D05-BBF5-9D13017BE531}">
      <dgm:prSet/>
      <dgm:spPr/>
      <dgm:t>
        <a:bodyPr/>
        <a:lstStyle/>
        <a:p>
          <a:endParaRPr lang="en-US"/>
        </a:p>
      </dgm:t>
    </dgm:pt>
    <dgm:pt modelId="{2CDA65FD-C315-461C-AC0D-AEA7E8E10099}" type="sibTrans" cxnId="{1939F4E9-754C-4D05-BBF5-9D13017BE531}">
      <dgm:prSet/>
      <dgm:spPr/>
      <dgm:t>
        <a:bodyPr/>
        <a:lstStyle/>
        <a:p>
          <a:endParaRPr lang="en-US"/>
        </a:p>
      </dgm:t>
    </dgm:pt>
    <dgm:pt modelId="{4337E013-A264-4C01-8916-BAD9584C5088}">
      <dgm:prSet/>
      <dgm:spPr/>
      <dgm:t>
        <a:bodyPr/>
        <a:lstStyle/>
        <a:p>
          <a:r>
            <a:rPr lang="en-US" dirty="0"/>
            <a:t>Energy Wastage</a:t>
          </a:r>
        </a:p>
      </dgm:t>
    </dgm:pt>
    <dgm:pt modelId="{3435B424-A4E7-47C7-9926-18ABAEBA609E}" type="parTrans" cxnId="{DD850585-7303-48E9-9A30-58B4BE0E111B}">
      <dgm:prSet/>
      <dgm:spPr/>
      <dgm:t>
        <a:bodyPr/>
        <a:lstStyle/>
        <a:p>
          <a:endParaRPr lang="en-US"/>
        </a:p>
      </dgm:t>
    </dgm:pt>
    <dgm:pt modelId="{0334646D-A09F-4808-B659-49CBB463F3C8}" type="sibTrans" cxnId="{DD850585-7303-48E9-9A30-58B4BE0E111B}">
      <dgm:prSet/>
      <dgm:spPr/>
      <dgm:t>
        <a:bodyPr/>
        <a:lstStyle/>
        <a:p>
          <a:endParaRPr lang="en-US"/>
        </a:p>
      </dgm:t>
    </dgm:pt>
    <dgm:pt modelId="{EAAB1C0E-C731-42D6-9167-B99B7E006897}">
      <dgm:prSet/>
      <dgm:spPr/>
      <dgm:t>
        <a:bodyPr/>
        <a:lstStyle/>
        <a:p>
          <a:r>
            <a:rPr lang="en-US" dirty="0"/>
            <a:t>Ethics of Energy Sources</a:t>
          </a:r>
        </a:p>
      </dgm:t>
    </dgm:pt>
    <dgm:pt modelId="{66B02FAD-2798-454A-9AA5-A15D6CA90A4F}" type="parTrans" cxnId="{C65AA1E8-895D-4249-ABF2-C2D8B30E766C}">
      <dgm:prSet/>
      <dgm:spPr/>
      <dgm:t>
        <a:bodyPr/>
        <a:lstStyle/>
        <a:p>
          <a:endParaRPr lang="en-US"/>
        </a:p>
      </dgm:t>
    </dgm:pt>
    <dgm:pt modelId="{C1C44741-572C-4548-88DD-E33B2442F5B5}" type="sibTrans" cxnId="{C65AA1E8-895D-4249-ABF2-C2D8B30E766C}">
      <dgm:prSet/>
      <dgm:spPr/>
      <dgm:t>
        <a:bodyPr/>
        <a:lstStyle/>
        <a:p>
          <a:endParaRPr lang="en-US"/>
        </a:p>
      </dgm:t>
    </dgm:pt>
    <dgm:pt modelId="{76C2AF06-6F6B-4EF4-A1C1-CE9DF73D49DF}" type="pres">
      <dgm:prSet presAssocID="{17874377-7113-41F1-A117-06D8074B9B17}" presName="linear" presStyleCnt="0">
        <dgm:presLayoutVars>
          <dgm:animLvl val="lvl"/>
          <dgm:resizeHandles val="exact"/>
        </dgm:presLayoutVars>
      </dgm:prSet>
      <dgm:spPr/>
    </dgm:pt>
    <dgm:pt modelId="{61DE4AB0-06A6-4964-A96F-055542026C6D}" type="pres">
      <dgm:prSet presAssocID="{68C12B90-815D-4021-9F1E-81C7728A5873}" presName="parentText" presStyleLbl="node1" presStyleIdx="0" presStyleCnt="5">
        <dgm:presLayoutVars>
          <dgm:chMax val="0"/>
          <dgm:bulletEnabled val="1"/>
        </dgm:presLayoutVars>
      </dgm:prSet>
      <dgm:spPr/>
    </dgm:pt>
    <dgm:pt modelId="{7B61FE71-EA1E-471C-AC49-687C7382B35E}" type="pres">
      <dgm:prSet presAssocID="{E0645DE4-83C9-4B54-B98C-290B9F1ED85E}" presName="spacer" presStyleCnt="0"/>
      <dgm:spPr/>
    </dgm:pt>
    <dgm:pt modelId="{7663BDDC-E94E-48EA-B0F7-32C04E946744}" type="pres">
      <dgm:prSet presAssocID="{5B114C5E-D983-48B7-A4D9-70F37760ADF9}" presName="parentText" presStyleLbl="node1" presStyleIdx="1" presStyleCnt="5">
        <dgm:presLayoutVars>
          <dgm:chMax val="0"/>
          <dgm:bulletEnabled val="1"/>
        </dgm:presLayoutVars>
      </dgm:prSet>
      <dgm:spPr/>
    </dgm:pt>
    <dgm:pt modelId="{25AD276D-33AE-4272-BC81-14A78E87D5C6}" type="pres">
      <dgm:prSet presAssocID="{72AD94D1-ED0D-4E7B-999A-2E4892E6FC24}" presName="spacer" presStyleCnt="0"/>
      <dgm:spPr/>
    </dgm:pt>
    <dgm:pt modelId="{7E741327-9F09-42DC-9C3A-92D773AA91F4}" type="pres">
      <dgm:prSet presAssocID="{48479A9C-2443-405A-BEAF-55DD1EC97124}" presName="parentText" presStyleLbl="node1" presStyleIdx="2" presStyleCnt="5">
        <dgm:presLayoutVars>
          <dgm:chMax val="0"/>
          <dgm:bulletEnabled val="1"/>
        </dgm:presLayoutVars>
      </dgm:prSet>
      <dgm:spPr/>
    </dgm:pt>
    <dgm:pt modelId="{97B32960-1064-44A7-AFA8-2F5CD7578732}" type="pres">
      <dgm:prSet presAssocID="{2CDA65FD-C315-461C-AC0D-AEA7E8E10099}" presName="spacer" presStyleCnt="0"/>
      <dgm:spPr/>
    </dgm:pt>
    <dgm:pt modelId="{B4039BE2-FABB-463B-9373-BBC25D293B10}" type="pres">
      <dgm:prSet presAssocID="{4337E013-A264-4C01-8916-BAD9584C5088}" presName="parentText" presStyleLbl="node1" presStyleIdx="3" presStyleCnt="5">
        <dgm:presLayoutVars>
          <dgm:chMax val="0"/>
          <dgm:bulletEnabled val="1"/>
        </dgm:presLayoutVars>
      </dgm:prSet>
      <dgm:spPr/>
    </dgm:pt>
    <dgm:pt modelId="{9407EC84-FFC5-473B-B27F-F63EDFB0EB08}" type="pres">
      <dgm:prSet presAssocID="{0334646D-A09F-4808-B659-49CBB463F3C8}" presName="spacer" presStyleCnt="0"/>
      <dgm:spPr/>
    </dgm:pt>
    <dgm:pt modelId="{7134C554-0A69-412C-8714-25DD9A3E8443}" type="pres">
      <dgm:prSet presAssocID="{EAAB1C0E-C731-42D6-9167-B99B7E006897}" presName="parentText" presStyleLbl="node1" presStyleIdx="4" presStyleCnt="5">
        <dgm:presLayoutVars>
          <dgm:chMax val="0"/>
          <dgm:bulletEnabled val="1"/>
        </dgm:presLayoutVars>
      </dgm:prSet>
      <dgm:spPr/>
    </dgm:pt>
  </dgm:ptLst>
  <dgm:cxnLst>
    <dgm:cxn modelId="{DEB52A1F-8EAD-4A6A-A546-24EA2FB271E8}" srcId="{17874377-7113-41F1-A117-06D8074B9B17}" destId="{5B114C5E-D983-48B7-A4D9-70F37760ADF9}" srcOrd="1" destOrd="0" parTransId="{3B3626F1-B46D-44E8-85BB-6936660B2B9A}" sibTransId="{72AD94D1-ED0D-4E7B-999A-2E4892E6FC24}"/>
    <dgm:cxn modelId="{30EB9266-6AC0-4A26-B699-EBD6D995E8B0}" type="presOf" srcId="{4337E013-A264-4C01-8916-BAD9584C5088}" destId="{B4039BE2-FABB-463B-9373-BBC25D293B10}" srcOrd="0" destOrd="0" presId="urn:microsoft.com/office/officeart/2005/8/layout/vList2"/>
    <dgm:cxn modelId="{6DB66078-8618-4663-B5CD-69D4B8CE7B60}" type="presOf" srcId="{5B114C5E-D983-48B7-A4D9-70F37760ADF9}" destId="{7663BDDC-E94E-48EA-B0F7-32C04E946744}" srcOrd="0" destOrd="0" presId="urn:microsoft.com/office/officeart/2005/8/layout/vList2"/>
    <dgm:cxn modelId="{B62E3C79-E701-425E-9A00-4E0A170EE0DB}" type="presOf" srcId="{17874377-7113-41F1-A117-06D8074B9B17}" destId="{76C2AF06-6F6B-4EF4-A1C1-CE9DF73D49DF}" srcOrd="0" destOrd="0" presId="urn:microsoft.com/office/officeart/2005/8/layout/vList2"/>
    <dgm:cxn modelId="{DD850585-7303-48E9-9A30-58B4BE0E111B}" srcId="{17874377-7113-41F1-A117-06D8074B9B17}" destId="{4337E013-A264-4C01-8916-BAD9584C5088}" srcOrd="3" destOrd="0" parTransId="{3435B424-A4E7-47C7-9926-18ABAEBA609E}" sibTransId="{0334646D-A09F-4808-B659-49CBB463F3C8}"/>
    <dgm:cxn modelId="{1E53FFC3-7187-463C-9D5B-81B3FD0FA76C}" type="presOf" srcId="{68C12B90-815D-4021-9F1E-81C7728A5873}" destId="{61DE4AB0-06A6-4964-A96F-055542026C6D}" srcOrd="0" destOrd="0" presId="urn:microsoft.com/office/officeart/2005/8/layout/vList2"/>
    <dgm:cxn modelId="{27CA20D5-DA84-402D-BD93-FB27D5CAFF09}" type="presOf" srcId="{EAAB1C0E-C731-42D6-9167-B99B7E006897}" destId="{7134C554-0A69-412C-8714-25DD9A3E8443}" srcOrd="0" destOrd="0" presId="urn:microsoft.com/office/officeart/2005/8/layout/vList2"/>
    <dgm:cxn modelId="{C65AA1E8-895D-4249-ABF2-C2D8B30E766C}" srcId="{17874377-7113-41F1-A117-06D8074B9B17}" destId="{EAAB1C0E-C731-42D6-9167-B99B7E006897}" srcOrd="4" destOrd="0" parTransId="{66B02FAD-2798-454A-9AA5-A15D6CA90A4F}" sibTransId="{C1C44741-572C-4548-88DD-E33B2442F5B5}"/>
    <dgm:cxn modelId="{1939F4E9-754C-4D05-BBF5-9D13017BE531}" srcId="{17874377-7113-41F1-A117-06D8074B9B17}" destId="{48479A9C-2443-405A-BEAF-55DD1EC97124}" srcOrd="2" destOrd="0" parTransId="{5F9FEFB3-4894-4820-AC4B-58AEB211745B}" sibTransId="{2CDA65FD-C315-461C-AC0D-AEA7E8E10099}"/>
    <dgm:cxn modelId="{08FEBDEC-40E7-442F-A8E0-0D5D67519031}" type="presOf" srcId="{48479A9C-2443-405A-BEAF-55DD1EC97124}" destId="{7E741327-9F09-42DC-9C3A-92D773AA91F4}" srcOrd="0" destOrd="0" presId="urn:microsoft.com/office/officeart/2005/8/layout/vList2"/>
    <dgm:cxn modelId="{9CAA7BED-A6D2-44A3-A4B0-B9E905A89F08}" srcId="{17874377-7113-41F1-A117-06D8074B9B17}" destId="{68C12B90-815D-4021-9F1E-81C7728A5873}" srcOrd="0" destOrd="0" parTransId="{9EB78356-74D8-41C2-9F6B-41FFC10109FC}" sibTransId="{E0645DE4-83C9-4B54-B98C-290B9F1ED85E}"/>
    <dgm:cxn modelId="{B831C706-AA6B-4971-81EC-082D8AAED26C}" type="presParOf" srcId="{76C2AF06-6F6B-4EF4-A1C1-CE9DF73D49DF}" destId="{61DE4AB0-06A6-4964-A96F-055542026C6D}" srcOrd="0" destOrd="0" presId="urn:microsoft.com/office/officeart/2005/8/layout/vList2"/>
    <dgm:cxn modelId="{925BD843-0E46-4F66-BB90-4B8E1D39CFA4}" type="presParOf" srcId="{76C2AF06-6F6B-4EF4-A1C1-CE9DF73D49DF}" destId="{7B61FE71-EA1E-471C-AC49-687C7382B35E}" srcOrd="1" destOrd="0" presId="urn:microsoft.com/office/officeart/2005/8/layout/vList2"/>
    <dgm:cxn modelId="{CE4A625C-3581-4FE8-8D51-F5D2D2C58788}" type="presParOf" srcId="{76C2AF06-6F6B-4EF4-A1C1-CE9DF73D49DF}" destId="{7663BDDC-E94E-48EA-B0F7-32C04E946744}" srcOrd="2" destOrd="0" presId="urn:microsoft.com/office/officeart/2005/8/layout/vList2"/>
    <dgm:cxn modelId="{31752942-8083-4FCE-8909-E98272185767}" type="presParOf" srcId="{76C2AF06-6F6B-4EF4-A1C1-CE9DF73D49DF}" destId="{25AD276D-33AE-4272-BC81-14A78E87D5C6}" srcOrd="3" destOrd="0" presId="urn:microsoft.com/office/officeart/2005/8/layout/vList2"/>
    <dgm:cxn modelId="{BF4A910D-3C9A-41B9-8790-4D746FC454EC}" type="presParOf" srcId="{76C2AF06-6F6B-4EF4-A1C1-CE9DF73D49DF}" destId="{7E741327-9F09-42DC-9C3A-92D773AA91F4}" srcOrd="4" destOrd="0" presId="urn:microsoft.com/office/officeart/2005/8/layout/vList2"/>
    <dgm:cxn modelId="{998C975D-5D64-42F5-974C-D9D52F43CCD1}" type="presParOf" srcId="{76C2AF06-6F6B-4EF4-A1C1-CE9DF73D49DF}" destId="{97B32960-1064-44A7-AFA8-2F5CD7578732}" srcOrd="5" destOrd="0" presId="urn:microsoft.com/office/officeart/2005/8/layout/vList2"/>
    <dgm:cxn modelId="{D829FA6F-1799-4EA1-901D-14305CCF1530}" type="presParOf" srcId="{76C2AF06-6F6B-4EF4-A1C1-CE9DF73D49DF}" destId="{B4039BE2-FABB-463B-9373-BBC25D293B10}" srcOrd="6" destOrd="0" presId="urn:microsoft.com/office/officeart/2005/8/layout/vList2"/>
    <dgm:cxn modelId="{20FB8DCA-169B-4E38-AF49-60F2694D5289}" type="presParOf" srcId="{76C2AF06-6F6B-4EF4-A1C1-CE9DF73D49DF}" destId="{9407EC84-FFC5-473B-B27F-F63EDFB0EB08}" srcOrd="7" destOrd="0" presId="urn:microsoft.com/office/officeart/2005/8/layout/vList2"/>
    <dgm:cxn modelId="{94C98A01-1409-42A0-AD77-19775BFB31D3}" type="presParOf" srcId="{76C2AF06-6F6B-4EF4-A1C1-CE9DF73D49DF}" destId="{7134C554-0A69-412C-8714-25DD9A3E8443}"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5B93C6-34A2-4898-86DC-A1B82A4D46E6}" type="doc">
      <dgm:prSet loTypeId="urn:microsoft.com/office/officeart/2018/5/layout/IconCircleLabelList" loCatId="icon" qsTypeId="urn:microsoft.com/office/officeart/2005/8/quickstyle/simple1" qsCatId="simple" csTypeId="urn:microsoft.com/office/officeart/2018/5/colors/Iconchunking_neutralicon_accent0_3" csCatId="mainScheme" phldr="1"/>
      <dgm:spPr/>
      <dgm:t>
        <a:bodyPr/>
        <a:lstStyle/>
        <a:p>
          <a:endParaRPr lang="en-US"/>
        </a:p>
      </dgm:t>
    </dgm:pt>
    <dgm:pt modelId="{D0BDC4B9-9158-40C6-A790-5E7E2BA3AF36}">
      <dgm:prSet/>
      <dgm:spPr/>
      <dgm:t>
        <a:bodyPr/>
        <a:lstStyle/>
        <a:p>
          <a:pPr>
            <a:lnSpc>
              <a:spcPct val="100000"/>
            </a:lnSpc>
            <a:defRPr cap="all"/>
          </a:pPr>
          <a:r>
            <a:rPr lang="en-US"/>
            <a:t>Non-Renewable</a:t>
          </a:r>
        </a:p>
      </dgm:t>
    </dgm:pt>
    <dgm:pt modelId="{29A3D5C8-8551-4053-9EE5-D80620058FAF}" type="parTrans" cxnId="{B60DA5F3-A51F-453F-8B3B-D6FC7C6E8FE4}">
      <dgm:prSet/>
      <dgm:spPr/>
      <dgm:t>
        <a:bodyPr/>
        <a:lstStyle/>
        <a:p>
          <a:endParaRPr lang="en-US"/>
        </a:p>
      </dgm:t>
    </dgm:pt>
    <dgm:pt modelId="{A7CFA6BE-977C-4D2A-BAC5-498AA69883A2}" type="sibTrans" cxnId="{B60DA5F3-A51F-453F-8B3B-D6FC7C6E8FE4}">
      <dgm:prSet/>
      <dgm:spPr/>
      <dgm:t>
        <a:bodyPr/>
        <a:lstStyle/>
        <a:p>
          <a:endParaRPr lang="en-US"/>
        </a:p>
      </dgm:t>
    </dgm:pt>
    <dgm:pt modelId="{92626E9F-40D3-4AA9-A316-4BF6801C4A31}">
      <dgm:prSet/>
      <dgm:spPr/>
      <dgm:t>
        <a:bodyPr/>
        <a:lstStyle/>
        <a:p>
          <a:pPr>
            <a:lnSpc>
              <a:spcPct val="100000"/>
            </a:lnSpc>
            <a:defRPr cap="all"/>
          </a:pPr>
          <a:r>
            <a:rPr lang="en-US"/>
            <a:t>Renewable</a:t>
          </a:r>
        </a:p>
      </dgm:t>
    </dgm:pt>
    <dgm:pt modelId="{9942E382-A8F9-4333-B38C-2B36A7C534CD}" type="parTrans" cxnId="{1BBF5575-0686-499D-A12F-E143BBDA1C14}">
      <dgm:prSet/>
      <dgm:spPr/>
      <dgm:t>
        <a:bodyPr/>
        <a:lstStyle/>
        <a:p>
          <a:endParaRPr lang="en-US"/>
        </a:p>
      </dgm:t>
    </dgm:pt>
    <dgm:pt modelId="{3B637A6B-8F36-46B1-9134-048B3539DD87}" type="sibTrans" cxnId="{1BBF5575-0686-499D-A12F-E143BBDA1C14}">
      <dgm:prSet/>
      <dgm:spPr/>
      <dgm:t>
        <a:bodyPr/>
        <a:lstStyle/>
        <a:p>
          <a:endParaRPr lang="en-US"/>
        </a:p>
      </dgm:t>
    </dgm:pt>
    <dgm:pt modelId="{69E6EBC8-D4E0-40D1-ACF5-BF4DCE680043}" type="pres">
      <dgm:prSet presAssocID="{215B93C6-34A2-4898-86DC-A1B82A4D46E6}" presName="root" presStyleCnt="0">
        <dgm:presLayoutVars>
          <dgm:dir/>
          <dgm:resizeHandles val="exact"/>
        </dgm:presLayoutVars>
      </dgm:prSet>
      <dgm:spPr/>
    </dgm:pt>
    <dgm:pt modelId="{30837E07-314C-47E5-8E9C-4D81581D9646}" type="pres">
      <dgm:prSet presAssocID="{D0BDC4B9-9158-40C6-A790-5E7E2BA3AF36}" presName="compNode" presStyleCnt="0"/>
      <dgm:spPr/>
    </dgm:pt>
    <dgm:pt modelId="{4A79E9C1-8ABC-4ADC-A13E-42CE9ABF35BE}" type="pres">
      <dgm:prSet presAssocID="{D0BDC4B9-9158-40C6-A790-5E7E2BA3AF36}" presName="iconBgRect" presStyleLbl="bgShp" presStyleIdx="0" presStyleCnt="2"/>
      <dgm:spPr>
        <a:solidFill>
          <a:srgbClr val="FFC000"/>
        </a:solidFill>
      </dgm:spPr>
    </dgm:pt>
    <dgm:pt modelId="{29EF3022-4A4E-4929-81BC-2F68BA38D6BF}" type="pres">
      <dgm:prSet presAssocID="{D0BDC4B9-9158-40C6-A790-5E7E2BA3AF36}"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re with solid fill"/>
        </a:ext>
      </dgm:extLst>
    </dgm:pt>
    <dgm:pt modelId="{FE376ACB-4886-4CD6-8614-C71A145D192B}" type="pres">
      <dgm:prSet presAssocID="{D0BDC4B9-9158-40C6-A790-5E7E2BA3AF36}" presName="spaceRect" presStyleCnt="0"/>
      <dgm:spPr/>
    </dgm:pt>
    <dgm:pt modelId="{7E9B8A9B-BA56-4D6D-9087-7ECC58E4A5E4}" type="pres">
      <dgm:prSet presAssocID="{D0BDC4B9-9158-40C6-A790-5E7E2BA3AF36}" presName="textRect" presStyleLbl="revTx" presStyleIdx="0" presStyleCnt="2">
        <dgm:presLayoutVars>
          <dgm:chMax val="1"/>
          <dgm:chPref val="1"/>
        </dgm:presLayoutVars>
      </dgm:prSet>
      <dgm:spPr/>
    </dgm:pt>
    <dgm:pt modelId="{5788D0F8-30E8-44A8-AAC3-DA4818CED581}" type="pres">
      <dgm:prSet presAssocID="{A7CFA6BE-977C-4D2A-BAC5-498AA69883A2}" presName="sibTrans" presStyleCnt="0"/>
      <dgm:spPr/>
    </dgm:pt>
    <dgm:pt modelId="{54992797-5840-4EE7-9380-122D99E930E2}" type="pres">
      <dgm:prSet presAssocID="{92626E9F-40D3-4AA9-A316-4BF6801C4A31}" presName="compNode" presStyleCnt="0"/>
      <dgm:spPr/>
    </dgm:pt>
    <dgm:pt modelId="{A6632EA7-6BFB-45CB-B656-ECDC6BEB375E}" type="pres">
      <dgm:prSet presAssocID="{92626E9F-40D3-4AA9-A316-4BF6801C4A31}" presName="iconBgRect" presStyleLbl="bgShp" presStyleIdx="1" presStyleCnt="2"/>
      <dgm:spPr>
        <a:solidFill>
          <a:srgbClr val="92D050"/>
        </a:solidFill>
      </dgm:spPr>
    </dgm:pt>
    <dgm:pt modelId="{770C210A-A207-4C7B-94C8-07D2E8BF1B64}" type="pres">
      <dgm:prSet presAssocID="{92626E9F-40D3-4AA9-A316-4BF6801C4A31}" presName="iconRect" presStyleLbl="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ycle with solid fill"/>
        </a:ext>
      </dgm:extLst>
    </dgm:pt>
    <dgm:pt modelId="{11219E90-E39F-4A64-A473-B07C6D60A4B1}" type="pres">
      <dgm:prSet presAssocID="{92626E9F-40D3-4AA9-A316-4BF6801C4A31}" presName="spaceRect" presStyleCnt="0"/>
      <dgm:spPr/>
    </dgm:pt>
    <dgm:pt modelId="{4E72FF39-BFBD-487A-BF14-717102564B63}" type="pres">
      <dgm:prSet presAssocID="{92626E9F-40D3-4AA9-A316-4BF6801C4A31}" presName="textRect" presStyleLbl="revTx" presStyleIdx="1" presStyleCnt="2">
        <dgm:presLayoutVars>
          <dgm:chMax val="1"/>
          <dgm:chPref val="1"/>
        </dgm:presLayoutVars>
      </dgm:prSet>
      <dgm:spPr/>
    </dgm:pt>
  </dgm:ptLst>
  <dgm:cxnLst>
    <dgm:cxn modelId="{C1C01A07-0EC5-41E6-A271-77695DB51C02}" type="presOf" srcId="{92626E9F-40D3-4AA9-A316-4BF6801C4A31}" destId="{4E72FF39-BFBD-487A-BF14-717102564B63}" srcOrd="0" destOrd="0" presId="urn:microsoft.com/office/officeart/2018/5/layout/IconCircleLabelList"/>
    <dgm:cxn modelId="{597BAB16-F733-46FF-8009-2E6E5946F75A}" type="presOf" srcId="{D0BDC4B9-9158-40C6-A790-5E7E2BA3AF36}" destId="{7E9B8A9B-BA56-4D6D-9087-7ECC58E4A5E4}" srcOrd="0" destOrd="0" presId="urn:microsoft.com/office/officeart/2018/5/layout/IconCircleLabelList"/>
    <dgm:cxn modelId="{1BBF5575-0686-499D-A12F-E143BBDA1C14}" srcId="{215B93C6-34A2-4898-86DC-A1B82A4D46E6}" destId="{92626E9F-40D3-4AA9-A316-4BF6801C4A31}" srcOrd="1" destOrd="0" parTransId="{9942E382-A8F9-4333-B38C-2B36A7C534CD}" sibTransId="{3B637A6B-8F36-46B1-9134-048B3539DD87}"/>
    <dgm:cxn modelId="{F39737E2-86AD-4A75-877C-286F3E5CCFB0}" type="presOf" srcId="{215B93C6-34A2-4898-86DC-A1B82A4D46E6}" destId="{69E6EBC8-D4E0-40D1-ACF5-BF4DCE680043}" srcOrd="0" destOrd="0" presId="urn:microsoft.com/office/officeart/2018/5/layout/IconCircleLabelList"/>
    <dgm:cxn modelId="{B60DA5F3-A51F-453F-8B3B-D6FC7C6E8FE4}" srcId="{215B93C6-34A2-4898-86DC-A1B82A4D46E6}" destId="{D0BDC4B9-9158-40C6-A790-5E7E2BA3AF36}" srcOrd="0" destOrd="0" parTransId="{29A3D5C8-8551-4053-9EE5-D80620058FAF}" sibTransId="{A7CFA6BE-977C-4D2A-BAC5-498AA69883A2}"/>
    <dgm:cxn modelId="{9852740F-7355-4AE9-87BC-B0A08FE495DC}" type="presParOf" srcId="{69E6EBC8-D4E0-40D1-ACF5-BF4DCE680043}" destId="{30837E07-314C-47E5-8E9C-4D81581D9646}" srcOrd="0" destOrd="0" presId="urn:microsoft.com/office/officeart/2018/5/layout/IconCircleLabelList"/>
    <dgm:cxn modelId="{B605A39E-7587-40E3-98E3-3055CE2A8641}" type="presParOf" srcId="{30837E07-314C-47E5-8E9C-4D81581D9646}" destId="{4A79E9C1-8ABC-4ADC-A13E-42CE9ABF35BE}" srcOrd="0" destOrd="0" presId="urn:microsoft.com/office/officeart/2018/5/layout/IconCircleLabelList"/>
    <dgm:cxn modelId="{485E28B3-5A7C-499A-94CB-FEF4BAD4C721}" type="presParOf" srcId="{30837E07-314C-47E5-8E9C-4D81581D9646}" destId="{29EF3022-4A4E-4929-81BC-2F68BA38D6BF}" srcOrd="1" destOrd="0" presId="urn:microsoft.com/office/officeart/2018/5/layout/IconCircleLabelList"/>
    <dgm:cxn modelId="{8AB37D65-6909-43E4-94DD-49CD5BFB5FBF}" type="presParOf" srcId="{30837E07-314C-47E5-8E9C-4D81581D9646}" destId="{FE376ACB-4886-4CD6-8614-C71A145D192B}" srcOrd="2" destOrd="0" presId="urn:microsoft.com/office/officeart/2018/5/layout/IconCircleLabelList"/>
    <dgm:cxn modelId="{D07F6467-E401-4586-B9B7-05A6B1073655}" type="presParOf" srcId="{30837E07-314C-47E5-8E9C-4D81581D9646}" destId="{7E9B8A9B-BA56-4D6D-9087-7ECC58E4A5E4}" srcOrd="3" destOrd="0" presId="urn:microsoft.com/office/officeart/2018/5/layout/IconCircleLabelList"/>
    <dgm:cxn modelId="{7DF98321-6FB1-4919-ACC8-E8C1A9B7CAD8}" type="presParOf" srcId="{69E6EBC8-D4E0-40D1-ACF5-BF4DCE680043}" destId="{5788D0F8-30E8-44A8-AAC3-DA4818CED581}" srcOrd="1" destOrd="0" presId="urn:microsoft.com/office/officeart/2018/5/layout/IconCircleLabelList"/>
    <dgm:cxn modelId="{975656AF-4BEF-44D5-BF8F-7DC3CEAFFCB5}" type="presParOf" srcId="{69E6EBC8-D4E0-40D1-ACF5-BF4DCE680043}" destId="{54992797-5840-4EE7-9380-122D99E930E2}" srcOrd="2" destOrd="0" presId="urn:microsoft.com/office/officeart/2018/5/layout/IconCircleLabelList"/>
    <dgm:cxn modelId="{4A5631C2-5DF6-4489-A232-CC38C676CDC6}" type="presParOf" srcId="{54992797-5840-4EE7-9380-122D99E930E2}" destId="{A6632EA7-6BFB-45CB-B656-ECDC6BEB375E}" srcOrd="0" destOrd="0" presId="urn:microsoft.com/office/officeart/2018/5/layout/IconCircleLabelList"/>
    <dgm:cxn modelId="{715B8C90-99F9-473D-81D4-41FDAC561CCE}" type="presParOf" srcId="{54992797-5840-4EE7-9380-122D99E930E2}" destId="{770C210A-A207-4C7B-94C8-07D2E8BF1B64}" srcOrd="1" destOrd="0" presId="urn:microsoft.com/office/officeart/2018/5/layout/IconCircleLabelList"/>
    <dgm:cxn modelId="{C0BE5E40-9518-48C7-B96E-532BD23A7FB3}" type="presParOf" srcId="{54992797-5840-4EE7-9380-122D99E930E2}" destId="{11219E90-E39F-4A64-A473-B07C6D60A4B1}" srcOrd="2" destOrd="0" presId="urn:microsoft.com/office/officeart/2018/5/layout/IconCircleLabelList"/>
    <dgm:cxn modelId="{E5812E51-5AE4-43C5-A91A-EBCDF274DF75}" type="presParOf" srcId="{54992797-5840-4EE7-9380-122D99E930E2}" destId="{4E72FF39-BFBD-487A-BF14-717102564B63}" srcOrd="3" destOrd="0" presId="urn:microsoft.com/office/officeart/2018/5/layout/IconCircleLabelList"/>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DE4AB0-06A6-4964-A96F-055542026C6D}">
      <dsp:nvSpPr>
        <dsp:cNvPr id="0" name=""/>
        <dsp:cNvSpPr/>
      </dsp:nvSpPr>
      <dsp:spPr>
        <a:xfrm>
          <a:off x="0" y="45007"/>
          <a:ext cx="5298125" cy="88744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Sources of Electricity</a:t>
          </a:r>
        </a:p>
      </dsp:txBody>
      <dsp:txXfrm>
        <a:off x="43321" y="88328"/>
        <a:ext cx="5211483" cy="800803"/>
      </dsp:txXfrm>
    </dsp:sp>
    <dsp:sp modelId="{7663BDDC-E94E-48EA-B0F7-32C04E946744}">
      <dsp:nvSpPr>
        <dsp:cNvPr id="0" name=""/>
        <dsp:cNvSpPr/>
      </dsp:nvSpPr>
      <dsp:spPr>
        <a:xfrm>
          <a:off x="0" y="1039012"/>
          <a:ext cx="5298125" cy="887445"/>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Non-Renewable Energy</a:t>
          </a:r>
        </a:p>
      </dsp:txBody>
      <dsp:txXfrm>
        <a:off x="43321" y="1082333"/>
        <a:ext cx="5211483" cy="800803"/>
      </dsp:txXfrm>
    </dsp:sp>
    <dsp:sp modelId="{7E741327-9F09-42DC-9C3A-92D773AA91F4}">
      <dsp:nvSpPr>
        <dsp:cNvPr id="0" name=""/>
        <dsp:cNvSpPr/>
      </dsp:nvSpPr>
      <dsp:spPr>
        <a:xfrm>
          <a:off x="0" y="2033017"/>
          <a:ext cx="5298125" cy="887445"/>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Renewable Energy</a:t>
          </a:r>
        </a:p>
      </dsp:txBody>
      <dsp:txXfrm>
        <a:off x="43321" y="2076338"/>
        <a:ext cx="5211483" cy="800803"/>
      </dsp:txXfrm>
    </dsp:sp>
    <dsp:sp modelId="{B4039BE2-FABB-463B-9373-BBC25D293B10}">
      <dsp:nvSpPr>
        <dsp:cNvPr id="0" name=""/>
        <dsp:cNvSpPr/>
      </dsp:nvSpPr>
      <dsp:spPr>
        <a:xfrm>
          <a:off x="0" y="3027022"/>
          <a:ext cx="5298125" cy="887445"/>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Energy Wastage</a:t>
          </a:r>
        </a:p>
      </dsp:txBody>
      <dsp:txXfrm>
        <a:off x="43321" y="3070343"/>
        <a:ext cx="5211483" cy="800803"/>
      </dsp:txXfrm>
    </dsp:sp>
    <dsp:sp modelId="{7134C554-0A69-412C-8714-25DD9A3E8443}">
      <dsp:nvSpPr>
        <dsp:cNvPr id="0" name=""/>
        <dsp:cNvSpPr/>
      </dsp:nvSpPr>
      <dsp:spPr>
        <a:xfrm>
          <a:off x="0" y="4021027"/>
          <a:ext cx="5298125" cy="88744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a:lnSpc>
              <a:spcPct val="90000"/>
            </a:lnSpc>
            <a:spcBef>
              <a:spcPct val="0"/>
            </a:spcBef>
            <a:spcAft>
              <a:spcPct val="35000"/>
            </a:spcAft>
            <a:buNone/>
          </a:pPr>
          <a:r>
            <a:rPr lang="en-US" sz="3700" kern="1200" dirty="0"/>
            <a:t>Ethics of Energy Sources</a:t>
          </a:r>
        </a:p>
      </dsp:txBody>
      <dsp:txXfrm>
        <a:off x="43321" y="4064348"/>
        <a:ext cx="5211483" cy="800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79E9C1-8ABC-4ADC-A13E-42CE9ABF35BE}">
      <dsp:nvSpPr>
        <dsp:cNvPr id="0" name=""/>
        <dsp:cNvSpPr/>
      </dsp:nvSpPr>
      <dsp:spPr>
        <a:xfrm>
          <a:off x="2250914" y="296402"/>
          <a:ext cx="2196000" cy="2196000"/>
        </a:xfrm>
        <a:prstGeom prst="ellipse">
          <a:avLst/>
        </a:prstGeom>
        <a:solidFill>
          <a:srgbClr val="FFC000"/>
        </a:solidFill>
        <a:ln>
          <a:noFill/>
        </a:ln>
        <a:effectLst/>
      </dsp:spPr>
      <dsp:style>
        <a:lnRef idx="0">
          <a:scrgbClr r="0" g="0" b="0"/>
        </a:lnRef>
        <a:fillRef idx="1">
          <a:scrgbClr r="0" g="0" b="0"/>
        </a:fillRef>
        <a:effectRef idx="0">
          <a:scrgbClr r="0" g="0" b="0"/>
        </a:effectRef>
        <a:fontRef idx="minor"/>
      </dsp:style>
    </dsp:sp>
    <dsp:sp modelId="{29EF3022-4A4E-4929-81BC-2F68BA38D6BF}">
      <dsp:nvSpPr>
        <dsp:cNvPr id="0" name=""/>
        <dsp:cNvSpPr/>
      </dsp:nvSpPr>
      <dsp:spPr>
        <a:xfrm>
          <a:off x="2718914" y="764402"/>
          <a:ext cx="1260000" cy="126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9B8A9B-BA56-4D6D-9087-7ECC58E4A5E4}">
      <dsp:nvSpPr>
        <dsp:cNvPr id="0" name=""/>
        <dsp:cNvSpPr/>
      </dsp:nvSpPr>
      <dsp:spPr>
        <a:xfrm>
          <a:off x="154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89100">
            <a:lnSpc>
              <a:spcPct val="100000"/>
            </a:lnSpc>
            <a:spcBef>
              <a:spcPct val="0"/>
            </a:spcBef>
            <a:spcAft>
              <a:spcPct val="35000"/>
            </a:spcAft>
            <a:buNone/>
            <a:defRPr cap="all"/>
          </a:pPr>
          <a:r>
            <a:rPr lang="en-US" sz="3800" kern="1200"/>
            <a:t>Non-Renewable</a:t>
          </a:r>
        </a:p>
      </dsp:txBody>
      <dsp:txXfrm>
        <a:off x="1548914" y="3176402"/>
        <a:ext cx="3600000" cy="720000"/>
      </dsp:txXfrm>
    </dsp:sp>
    <dsp:sp modelId="{A6632EA7-6BFB-45CB-B656-ECDC6BEB375E}">
      <dsp:nvSpPr>
        <dsp:cNvPr id="0" name=""/>
        <dsp:cNvSpPr/>
      </dsp:nvSpPr>
      <dsp:spPr>
        <a:xfrm>
          <a:off x="6480914" y="296402"/>
          <a:ext cx="2196000" cy="2196000"/>
        </a:xfrm>
        <a:prstGeom prst="ellipse">
          <a:avLst/>
        </a:prstGeom>
        <a:solidFill>
          <a:srgbClr val="92D050"/>
        </a:solidFill>
        <a:ln>
          <a:noFill/>
        </a:ln>
        <a:effectLst/>
      </dsp:spPr>
      <dsp:style>
        <a:lnRef idx="0">
          <a:scrgbClr r="0" g="0" b="0"/>
        </a:lnRef>
        <a:fillRef idx="1">
          <a:scrgbClr r="0" g="0" b="0"/>
        </a:fillRef>
        <a:effectRef idx="0">
          <a:scrgbClr r="0" g="0" b="0"/>
        </a:effectRef>
        <a:fontRef idx="minor"/>
      </dsp:style>
    </dsp:sp>
    <dsp:sp modelId="{770C210A-A207-4C7B-94C8-07D2E8BF1B64}">
      <dsp:nvSpPr>
        <dsp:cNvPr id="0" name=""/>
        <dsp:cNvSpPr/>
      </dsp:nvSpPr>
      <dsp:spPr>
        <a:xfrm>
          <a:off x="6948914" y="764402"/>
          <a:ext cx="1260000" cy="126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72FF39-BFBD-487A-BF14-717102564B63}">
      <dsp:nvSpPr>
        <dsp:cNvPr id="0" name=""/>
        <dsp:cNvSpPr/>
      </dsp:nvSpPr>
      <dsp:spPr>
        <a:xfrm>
          <a:off x="5778914" y="317640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89100">
            <a:lnSpc>
              <a:spcPct val="100000"/>
            </a:lnSpc>
            <a:spcBef>
              <a:spcPct val="0"/>
            </a:spcBef>
            <a:spcAft>
              <a:spcPct val="35000"/>
            </a:spcAft>
            <a:buNone/>
            <a:defRPr cap="all"/>
          </a:pPr>
          <a:r>
            <a:rPr lang="en-US" sz="3800" kern="1200"/>
            <a:t>Renewable</a:t>
          </a:r>
        </a:p>
      </dsp:txBody>
      <dsp:txXfrm>
        <a:off x="5778914" y="3176402"/>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8B0AFF-CE56-42A9-B837-A579603FE10D}" type="datetimeFigureOut">
              <a:t>12/12/2022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CEE59E-037C-4582-A9D4-EB3FD17284F2}" type="slidenum">
              <a:t>‹#›</a:t>
            </a:fld>
            <a:endParaRPr lang="en-US"/>
          </a:p>
        </p:txBody>
      </p:sp>
    </p:spTree>
    <p:extLst>
      <p:ext uri="{BB962C8B-B14F-4D97-AF65-F5344CB8AC3E}">
        <p14:creationId xmlns:p14="http://schemas.microsoft.com/office/powerpoint/2010/main" val="1964722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use electricity to power our homes and run our everyday lives, but have you ever stopped to consider where our electricity comes from and what the implications our choices lead to?</a:t>
            </a:r>
          </a:p>
        </p:txBody>
      </p:sp>
      <p:sp>
        <p:nvSpPr>
          <p:cNvPr id="4" name="Slide Number Placeholder 3"/>
          <p:cNvSpPr>
            <a:spLocks noGrp="1"/>
          </p:cNvSpPr>
          <p:nvPr>
            <p:ph type="sldNum" sz="quarter" idx="5"/>
          </p:nvPr>
        </p:nvSpPr>
        <p:spPr/>
        <p:txBody>
          <a:bodyPr/>
          <a:lstStyle/>
          <a:p>
            <a:fld id="{D219F9AA-16C3-43C6-AE39-E32636D37800}" type="slidenum">
              <a:rPr lang="en-IE" smtClean="0"/>
              <a:t>6</a:t>
            </a:fld>
            <a:endParaRPr lang="en-IE"/>
          </a:p>
        </p:txBody>
      </p:sp>
    </p:spTree>
    <p:extLst>
      <p:ext uri="{BB962C8B-B14F-4D97-AF65-F5344CB8AC3E}">
        <p14:creationId xmlns:p14="http://schemas.microsoft.com/office/powerpoint/2010/main" val="2947627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two types of energy sources we use to power our appliances.</a:t>
            </a:r>
          </a:p>
          <a:p>
            <a:endParaRPr lang="en-US" dirty="0">
              <a:cs typeface="Calibri"/>
            </a:endParaRPr>
          </a:p>
          <a:p>
            <a:r>
              <a:rPr lang="en-US" dirty="0">
                <a:cs typeface="Calibri"/>
              </a:rPr>
              <a:t>Non-renewable energy </a:t>
            </a:r>
            <a:r>
              <a:rPr lang="en-US" dirty="0"/>
              <a:t>is a natural resource that cannot be readily replaced by natural means at a pace quick enough to keep up with consumption.  An example is carbon-based fossil fuels. The original organic matter, with the aid of heat and pressure, becomes a fuel such as oil or gas. In addition to being of limited supply, non-renewable energy, such as fossil fuels can be extremely damaging to both the environment and our health. When coal or turf is burned, it releases carbon dioxide, which causes respiratory problems and weakens the ozone layer, meaning more harmful UV rays are able to enter the atmosphere and increase the temperature of the planet.</a:t>
            </a:r>
            <a:endParaRPr lang="en-US" dirty="0">
              <a:cs typeface="Calibri"/>
            </a:endParaRPr>
          </a:p>
          <a:p>
            <a:endParaRPr lang="en-US" dirty="0">
              <a:cs typeface="Calibri"/>
            </a:endParaRPr>
          </a:p>
          <a:p>
            <a:r>
              <a:rPr lang="en-US" dirty="0">
                <a:cs typeface="Calibri"/>
              </a:rPr>
              <a:t>Renewable energy </a:t>
            </a:r>
            <a:r>
              <a:rPr lang="en-US" dirty="0"/>
              <a:t>is energy that is collected from renewable resources that are naturally replenished on a human timescale. It includes sources such as sunlight, wind, rain, tides, waves, and geothermal heat.</a:t>
            </a:r>
            <a:endParaRPr lang="en-US" dirty="0">
              <a:cs typeface="Calibri"/>
            </a:endParaRPr>
          </a:p>
        </p:txBody>
      </p:sp>
      <p:sp>
        <p:nvSpPr>
          <p:cNvPr id="4" name="Slide Number Placeholder 3"/>
          <p:cNvSpPr>
            <a:spLocks noGrp="1"/>
          </p:cNvSpPr>
          <p:nvPr>
            <p:ph type="sldNum" sz="quarter" idx="5"/>
          </p:nvPr>
        </p:nvSpPr>
        <p:spPr/>
        <p:txBody>
          <a:bodyPr/>
          <a:lstStyle/>
          <a:p>
            <a:fld id="{D219F9AA-16C3-43C6-AE39-E32636D37800}" type="slidenum">
              <a:rPr lang="en-IE" smtClean="0"/>
              <a:t>7</a:t>
            </a:fld>
            <a:endParaRPr lang="en-IE"/>
          </a:p>
        </p:txBody>
      </p:sp>
    </p:spTree>
    <p:extLst>
      <p:ext uri="{BB962C8B-B14F-4D97-AF65-F5344CB8AC3E}">
        <p14:creationId xmlns:p14="http://schemas.microsoft.com/office/powerpoint/2010/main" val="685490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0"/>
              </a:spcBef>
              <a:spcAft>
                <a:spcPts val="0"/>
              </a:spcAft>
              <a:buFont typeface="Arial"/>
              <a:buNone/>
            </a:pPr>
            <a:r>
              <a:rPr lang="en-US" dirty="0">
                <a:cs typeface="Calibri"/>
              </a:rPr>
              <a:t>Fossil fuels are made from the remains of dead plants and animals compressed under high pressure and heat for millions of years. When we burn fossil fuels, harmful gases, such as carbon dioxide, are released into the atmosphere, which can cause severe damage, such as respiratory conditions. </a:t>
            </a:r>
          </a:p>
          <a:p>
            <a:pPr marL="0" indent="0" algn="l">
              <a:lnSpc>
                <a:spcPct val="100000"/>
              </a:lnSpc>
              <a:spcBef>
                <a:spcPts val="0"/>
              </a:spcBef>
              <a:spcAft>
                <a:spcPts val="0"/>
              </a:spcAft>
              <a:buFont typeface="Arial"/>
              <a:buChar char="•"/>
            </a:pPr>
            <a:endParaRPr lang="en-US" dirty="0">
              <a:cs typeface="Calibri"/>
            </a:endParaRPr>
          </a:p>
          <a:p>
            <a:pPr marL="0" indent="0" algn="l">
              <a:lnSpc>
                <a:spcPct val="100000"/>
              </a:lnSpc>
              <a:spcBef>
                <a:spcPts val="0"/>
              </a:spcBef>
              <a:spcAft>
                <a:spcPts val="0"/>
              </a:spcAft>
              <a:buFont typeface="Arial"/>
              <a:buNone/>
            </a:pPr>
            <a:r>
              <a:rPr lang="en-US" dirty="0">
                <a:cs typeface="Calibri"/>
              </a:rPr>
              <a:t>Some examples of other types of non-renewable energy are </a:t>
            </a:r>
          </a:p>
          <a:p>
            <a:pPr marL="0" indent="0" algn="l">
              <a:lnSpc>
                <a:spcPct val="100000"/>
              </a:lnSpc>
              <a:spcBef>
                <a:spcPts val="0"/>
              </a:spcBef>
              <a:spcAft>
                <a:spcPts val="0"/>
              </a:spcAft>
              <a:buFont typeface="Arial"/>
              <a:buChar char="•"/>
            </a:pPr>
            <a:r>
              <a:rPr lang="en-US" sz="1200" b="0" i="0" u="none" strike="noStrike" noProof="0" dirty="0">
                <a:latin typeface="Calibri"/>
              </a:rPr>
              <a:t>Petroleum/crude oil</a:t>
            </a:r>
            <a:endParaRPr lang="en-US" sz="1200" dirty="0"/>
          </a:p>
          <a:p>
            <a:pPr marL="0" lvl="0" indent="0" algn="l">
              <a:lnSpc>
                <a:spcPct val="100000"/>
              </a:lnSpc>
              <a:spcBef>
                <a:spcPts val="0"/>
              </a:spcBef>
              <a:spcAft>
                <a:spcPts val="0"/>
              </a:spcAft>
              <a:buFont typeface="Arial"/>
              <a:buChar char="•"/>
            </a:pPr>
            <a:r>
              <a:rPr lang="en-US" sz="1200" b="0" i="0" u="none" strike="noStrike" noProof="0" dirty="0">
                <a:latin typeface="Calibri"/>
              </a:rPr>
              <a:t>Natural Gas</a:t>
            </a:r>
            <a:endParaRPr lang="en-US" dirty="0"/>
          </a:p>
          <a:p>
            <a:pPr marL="0" lvl="0" indent="0" algn="l">
              <a:lnSpc>
                <a:spcPct val="100000"/>
              </a:lnSpc>
              <a:spcBef>
                <a:spcPts val="0"/>
              </a:spcBef>
              <a:spcAft>
                <a:spcPts val="0"/>
              </a:spcAft>
              <a:buFont typeface="Arial"/>
              <a:buChar char="•"/>
            </a:pPr>
            <a:r>
              <a:rPr lang="en-US" sz="1200" b="0" i="0" u="none" strike="noStrike" noProof="0" dirty="0">
                <a:latin typeface="Calibri"/>
              </a:rPr>
              <a:t>Earth Minerals</a:t>
            </a:r>
            <a:endParaRPr lang="en-US" dirty="0"/>
          </a:p>
          <a:p>
            <a:pPr marL="0" lvl="0" indent="0" algn="l">
              <a:lnSpc>
                <a:spcPct val="100000"/>
              </a:lnSpc>
              <a:spcBef>
                <a:spcPts val="0"/>
              </a:spcBef>
              <a:spcAft>
                <a:spcPts val="0"/>
              </a:spcAft>
              <a:buFont typeface="Arial"/>
              <a:buChar char="•"/>
            </a:pPr>
            <a:r>
              <a:rPr lang="en-US" sz="1200" b="0" i="0" u="none" strike="noStrike" noProof="0" dirty="0">
                <a:latin typeface="Calibri"/>
              </a:rPr>
              <a:t>Coal</a:t>
            </a:r>
            <a:endParaRPr lang="en-US" dirty="0"/>
          </a:p>
          <a:p>
            <a:pPr marL="0" lvl="0" indent="0" algn="l">
              <a:lnSpc>
                <a:spcPct val="100000"/>
              </a:lnSpc>
              <a:spcBef>
                <a:spcPts val="0"/>
              </a:spcBef>
              <a:spcAft>
                <a:spcPts val="0"/>
              </a:spcAft>
              <a:buFont typeface="Arial"/>
              <a:buChar char="•"/>
            </a:pPr>
            <a:r>
              <a:rPr lang="en-US" sz="1200" b="0" i="0" u="none" strike="noStrike" noProof="0" dirty="0">
                <a:latin typeface="Calibri"/>
              </a:rPr>
              <a:t>Groundwater</a:t>
            </a:r>
            <a:endParaRPr lang="en-US" dirty="0"/>
          </a:p>
          <a:p>
            <a:pPr marL="0" lvl="0" indent="0" algn="l">
              <a:lnSpc>
                <a:spcPct val="100000"/>
              </a:lnSpc>
              <a:spcBef>
                <a:spcPts val="0"/>
              </a:spcBef>
              <a:spcAft>
                <a:spcPts val="0"/>
              </a:spcAft>
              <a:buFont typeface="Arial"/>
              <a:buChar char="•"/>
            </a:pPr>
            <a:r>
              <a:rPr lang="en-US" sz="1200" b="0" i="0" u="none" strike="noStrike" noProof="0" dirty="0">
                <a:latin typeface="Calibri"/>
              </a:rPr>
              <a:t>Land Surface/Soil</a:t>
            </a:r>
            <a:endParaRPr lang="en-US" dirty="0"/>
          </a:p>
          <a:p>
            <a:pPr marL="0" lvl="0" indent="0" algn="l">
              <a:lnSpc>
                <a:spcPct val="100000"/>
              </a:lnSpc>
              <a:spcBef>
                <a:spcPts val="0"/>
              </a:spcBef>
              <a:spcAft>
                <a:spcPts val="0"/>
              </a:spcAft>
              <a:buFont typeface="Arial"/>
              <a:buChar char="•"/>
            </a:pPr>
            <a:r>
              <a:rPr lang="en-US" sz="1200" b="0" i="0" u="none" strike="noStrike" noProof="0" dirty="0">
                <a:latin typeface="Calibri"/>
              </a:rPr>
              <a:t>Plastic</a:t>
            </a:r>
            <a:endParaRPr lang="en-US" dirty="0"/>
          </a:p>
          <a:p>
            <a:pPr marL="0" lvl="0" indent="0" algn="l">
              <a:lnSpc>
                <a:spcPct val="100000"/>
              </a:lnSpc>
              <a:spcBef>
                <a:spcPts val="0"/>
              </a:spcBef>
              <a:spcAft>
                <a:spcPts val="0"/>
              </a:spcAft>
              <a:buFont typeface="Arial"/>
              <a:buChar char="•"/>
            </a:pPr>
            <a:r>
              <a:rPr lang="en-US" sz="1200" b="0" i="0" u="none" strike="noStrike" noProof="0" dirty="0">
                <a:latin typeface="Calibri"/>
              </a:rPr>
              <a:t>Metal Ores</a:t>
            </a:r>
          </a:p>
          <a:p>
            <a:endParaRPr lang="en-US" dirty="0">
              <a:cs typeface="Calibri"/>
            </a:endParaRPr>
          </a:p>
        </p:txBody>
      </p:sp>
      <p:sp>
        <p:nvSpPr>
          <p:cNvPr id="4" name="Slide Number Placeholder 3"/>
          <p:cNvSpPr>
            <a:spLocks noGrp="1"/>
          </p:cNvSpPr>
          <p:nvPr>
            <p:ph type="sldNum" sz="quarter" idx="5"/>
          </p:nvPr>
        </p:nvSpPr>
        <p:spPr/>
        <p:txBody>
          <a:bodyPr/>
          <a:lstStyle/>
          <a:p>
            <a:fld id="{D219F9AA-16C3-43C6-AE39-E32636D37800}" type="slidenum">
              <a:rPr lang="en-IE" smtClean="0"/>
              <a:t>8</a:t>
            </a:fld>
            <a:endParaRPr lang="en-IE"/>
          </a:p>
        </p:txBody>
      </p:sp>
    </p:spTree>
    <p:extLst>
      <p:ext uri="{BB962C8B-B14F-4D97-AF65-F5344CB8AC3E}">
        <p14:creationId xmlns:p14="http://schemas.microsoft.com/office/powerpoint/2010/main" val="1995338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Renewable energy </a:t>
            </a:r>
            <a:r>
              <a:rPr lang="en-US" dirty="0"/>
              <a:t>is energy that is collected from renewable resources that are naturally replenished on a human timescale.</a:t>
            </a:r>
          </a:p>
          <a:p>
            <a:endParaRPr lang="en-US" dirty="0">
              <a:cs typeface="Calibri"/>
            </a:endParaRPr>
          </a:p>
          <a:p>
            <a:r>
              <a:rPr lang="en-US" dirty="0">
                <a:cs typeface="Calibri"/>
              </a:rPr>
              <a:t>Some examples of renewable energy are:</a:t>
            </a:r>
          </a:p>
          <a:p>
            <a:pPr marL="285750" lvl="0" indent="-285750">
              <a:buFont typeface="Arial"/>
              <a:buChar char="•"/>
            </a:pPr>
            <a:r>
              <a:rPr lang="en-US" sz="1200" b="0" i="0" u="none" strike="noStrike" noProof="0" dirty="0">
                <a:latin typeface="Calibri"/>
              </a:rPr>
              <a:t>Solar</a:t>
            </a:r>
          </a:p>
          <a:p>
            <a:pPr marL="285750" lvl="0" indent="-285750" algn="l">
              <a:lnSpc>
                <a:spcPct val="100000"/>
              </a:lnSpc>
              <a:spcBef>
                <a:spcPts val="0"/>
              </a:spcBef>
              <a:spcAft>
                <a:spcPts val="0"/>
              </a:spcAft>
              <a:buFont typeface="Arial"/>
              <a:buChar char="•"/>
            </a:pPr>
            <a:r>
              <a:rPr lang="en-US" sz="1200" b="0" i="0" u="none" strike="noStrike" noProof="0" dirty="0"/>
              <a:t>Wind Energy</a:t>
            </a:r>
            <a:endParaRPr lang="en-US" sz="1200" dirty="0"/>
          </a:p>
          <a:p>
            <a:pPr marL="285750" lvl="0" indent="-285750" algn="l">
              <a:lnSpc>
                <a:spcPct val="100000"/>
              </a:lnSpc>
              <a:spcBef>
                <a:spcPts val="0"/>
              </a:spcBef>
              <a:spcAft>
                <a:spcPts val="0"/>
              </a:spcAft>
              <a:buFont typeface="Arial"/>
              <a:buChar char="•"/>
            </a:pPr>
            <a:r>
              <a:rPr lang="en-US" sz="1200" b="0" i="0" u="none" strike="noStrike" noProof="0" dirty="0"/>
              <a:t>Hydroelectric</a:t>
            </a:r>
            <a:endParaRPr lang="en-US" sz="1200" dirty="0"/>
          </a:p>
          <a:p>
            <a:pPr marL="285750" lvl="0" indent="-285750" algn="l">
              <a:lnSpc>
                <a:spcPct val="100000"/>
              </a:lnSpc>
              <a:spcBef>
                <a:spcPts val="0"/>
              </a:spcBef>
              <a:spcAft>
                <a:spcPts val="0"/>
              </a:spcAft>
              <a:buFont typeface="Arial"/>
              <a:buChar char="•"/>
            </a:pPr>
            <a:r>
              <a:rPr lang="en-US" sz="1200" b="0" i="0" u="none" strike="noStrike" noProof="0" dirty="0"/>
              <a:t>Ocean Energy</a:t>
            </a:r>
            <a:endParaRPr lang="en-US" sz="1200" dirty="0"/>
          </a:p>
          <a:p>
            <a:pPr marL="285750" lvl="0" indent="-285750" algn="l">
              <a:lnSpc>
                <a:spcPct val="100000"/>
              </a:lnSpc>
              <a:spcBef>
                <a:spcPts val="0"/>
              </a:spcBef>
              <a:spcAft>
                <a:spcPts val="0"/>
              </a:spcAft>
              <a:buFont typeface="Arial"/>
              <a:buChar char="•"/>
            </a:pPr>
            <a:r>
              <a:rPr lang="en-US" sz="1200" b="0" i="0" u="none" strike="noStrike" noProof="0" dirty="0"/>
              <a:t>Geothermal Energy</a:t>
            </a:r>
            <a:endParaRPr lang="en-US" sz="1200" dirty="0"/>
          </a:p>
          <a:p>
            <a:pPr marL="285750" lvl="0" indent="-285750" algn="l">
              <a:lnSpc>
                <a:spcPct val="100000"/>
              </a:lnSpc>
              <a:spcBef>
                <a:spcPts val="0"/>
              </a:spcBef>
              <a:spcAft>
                <a:spcPts val="0"/>
              </a:spcAft>
              <a:buFont typeface="Arial"/>
              <a:buChar char="•"/>
            </a:pPr>
            <a:r>
              <a:rPr lang="en-US" sz="1200" b="0" i="0" u="none" strike="noStrike" noProof="0" dirty="0"/>
              <a:t>Biomass</a:t>
            </a:r>
            <a:endParaRPr lang="en-US" sz="1200" dirty="0"/>
          </a:p>
          <a:p>
            <a:pPr marL="285750" lvl="0" indent="-285750" algn="l">
              <a:lnSpc>
                <a:spcPct val="100000"/>
              </a:lnSpc>
              <a:spcBef>
                <a:spcPts val="0"/>
              </a:spcBef>
              <a:spcAft>
                <a:spcPts val="0"/>
              </a:spcAft>
              <a:buFont typeface="Arial"/>
              <a:buChar char="•"/>
            </a:pPr>
            <a:r>
              <a:rPr lang="en-US" sz="1200" b="0" i="0" u="none" strike="noStrike" noProof="0" dirty="0"/>
              <a:t>Hydrogen</a:t>
            </a:r>
            <a:endParaRPr lang="en-US" sz="1200" dirty="0"/>
          </a:p>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219F9AA-16C3-43C6-AE39-E32636D37800}" type="slidenum">
              <a:rPr lang="en-IE" smtClean="0"/>
              <a:t>9</a:t>
            </a:fld>
            <a:endParaRPr lang="en-IE"/>
          </a:p>
        </p:txBody>
      </p:sp>
    </p:spTree>
    <p:extLst>
      <p:ext uri="{BB962C8B-B14F-4D97-AF65-F5344CB8AC3E}">
        <p14:creationId xmlns:p14="http://schemas.microsoft.com/office/powerpoint/2010/main" val="479963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have previously established the law of conservation, which states that energy cannot be created nor destroyed, only converted into different forms. So, what does the expression ‘wasting energy’ mean? When we say this, we are referring to energy dissipation, which is </a:t>
            </a:r>
            <a:r>
              <a:rPr lang="en-GB" b="0" i="0" u="none" strike="noStrike" dirty="0">
                <a:solidFill>
                  <a:srgbClr val="000000"/>
                </a:solidFill>
                <a:effectLst/>
                <a:latin typeface="Calibri" panose="020F0502020204030204" pitchFamily="34" charset="0"/>
                <a:cs typeface="Calibri"/>
              </a:rPr>
              <a:t>t</a:t>
            </a:r>
            <a:r>
              <a:rPr lang="en-GB" b="0" i="0" u="none" strike="noStrike" dirty="0">
                <a:solidFill>
                  <a:srgbClr val="000000"/>
                </a:solidFill>
                <a:effectLst/>
                <a:latin typeface="Calibri" panose="020F0502020204030204" pitchFamily="34" charset="0"/>
              </a:rPr>
              <a:t>he unintentional transformation of energy into a less useful form. </a:t>
            </a:r>
          </a:p>
          <a:p>
            <a:endParaRPr lang="en-GB" b="0" i="0" u="none" strike="noStrike" dirty="0">
              <a:solidFill>
                <a:srgbClr val="000000"/>
              </a:solidFill>
              <a:effectLst/>
              <a:latin typeface="Calibri" panose="020F0502020204030204" pitchFamily="34" charset="0"/>
            </a:endParaRPr>
          </a:p>
          <a:p>
            <a:r>
              <a:rPr lang="en-GB" b="0" i="0" u="none" strike="noStrike" dirty="0">
                <a:solidFill>
                  <a:srgbClr val="000000"/>
                </a:solidFill>
                <a:effectLst/>
                <a:latin typeface="Calibri" panose="020F0502020204030204" pitchFamily="34" charset="0"/>
              </a:rPr>
              <a:t>An example of this is when most energy from a bulb converted into heat energy, when only light energy is desired. Inventions like LED bulbs have been designed to overcome obstacles like these, in an effort to reduce electrical consumption and energy bills.</a:t>
            </a:r>
            <a:endParaRPr lang="en-US" sz="1200" dirty="0"/>
          </a:p>
          <a:p>
            <a:pPr marL="0" indent="0">
              <a:buFont typeface="Arial" panose="020B0604020202020204" pitchFamily="34" charset="0"/>
              <a:buNone/>
            </a:pPr>
            <a:endParaRPr lang="en-US" dirty="0">
              <a:cs typeface="Calibri"/>
            </a:endParaRPr>
          </a:p>
        </p:txBody>
      </p:sp>
      <p:sp>
        <p:nvSpPr>
          <p:cNvPr id="4" name="Slide Number Placeholder 3"/>
          <p:cNvSpPr>
            <a:spLocks noGrp="1"/>
          </p:cNvSpPr>
          <p:nvPr>
            <p:ph type="sldNum" sz="quarter" idx="5"/>
          </p:nvPr>
        </p:nvSpPr>
        <p:spPr/>
        <p:txBody>
          <a:bodyPr/>
          <a:lstStyle/>
          <a:p>
            <a:fld id="{D219F9AA-16C3-43C6-AE39-E32636D37800}" type="slidenum">
              <a:rPr lang="en-IE" smtClean="0"/>
              <a:t>10</a:t>
            </a:fld>
            <a:endParaRPr lang="en-IE"/>
          </a:p>
        </p:txBody>
      </p:sp>
    </p:spTree>
    <p:extLst>
      <p:ext uri="{BB962C8B-B14F-4D97-AF65-F5344CB8AC3E}">
        <p14:creationId xmlns:p14="http://schemas.microsoft.com/office/powerpoint/2010/main" val="3279964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cs typeface="Calibri"/>
              </a:rPr>
              <a:t>When discussing the ethics of energy consumption, it can often be overlooked as being a simple discission. Renewable energy sources should replace non-renewable ones. However, the matter is a lot more complicated than that.</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For example, should law makers make a decision to close a coal mine? This would reduce the coal being extracted and burnt, leading to less pollution, but what about the people who will lose their jobs because of this? What are they supposed to do instead? Measures need to be put in place to prevent economic collapse, and changes need to be made gradual with replacements put in place.</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Another ethical question are wind turbines a good source of energy? Wind energy is readily available, won’t be depleted, and causes no environmental harm, but what about the turbines themselves? Wind turbines take a substantial amount of impact from the high speeds and winds forced upon them, meaning that they must be made of extremely strong materials that won’t be damaged. Unfortunately, this means that these materials are typically non-biodegradable and usually end up in landfills when they’ve reached the end of their lifecycles, leading to a huge amount of waste.</a:t>
            </a: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r>
              <a:rPr lang="en-US" dirty="0">
                <a:cs typeface="Calibri"/>
              </a:rPr>
              <a:t>What about nuclear energy? A huge amount of energy is generated from a relatively low input by colliding atoms, making it very sustainable and profitable. However, if not controlled properly, can be extremely dangerous. Is the risk worth harvesting it?</a:t>
            </a:r>
          </a:p>
        </p:txBody>
      </p:sp>
      <p:sp>
        <p:nvSpPr>
          <p:cNvPr id="4" name="Slide Number Placeholder 3"/>
          <p:cNvSpPr>
            <a:spLocks noGrp="1"/>
          </p:cNvSpPr>
          <p:nvPr>
            <p:ph type="sldNum" sz="quarter" idx="5"/>
          </p:nvPr>
        </p:nvSpPr>
        <p:spPr/>
        <p:txBody>
          <a:bodyPr/>
          <a:lstStyle/>
          <a:p>
            <a:fld id="{D219F9AA-16C3-43C6-AE39-E32636D37800}" type="slidenum">
              <a:rPr lang="en-IE" smtClean="0"/>
              <a:t>11</a:t>
            </a:fld>
            <a:endParaRPr lang="en-IE"/>
          </a:p>
        </p:txBody>
      </p:sp>
    </p:spTree>
    <p:extLst>
      <p:ext uri="{BB962C8B-B14F-4D97-AF65-F5344CB8AC3E}">
        <p14:creationId xmlns:p14="http://schemas.microsoft.com/office/powerpoint/2010/main" val="490949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Here is a question taken from the 2019 junior cycle science exam to test your students’ understanding of the topic.</a:t>
            </a:r>
          </a:p>
        </p:txBody>
      </p:sp>
      <p:sp>
        <p:nvSpPr>
          <p:cNvPr id="4" name="Slide Number Placeholder 3"/>
          <p:cNvSpPr>
            <a:spLocks noGrp="1"/>
          </p:cNvSpPr>
          <p:nvPr>
            <p:ph type="sldNum" sz="quarter" idx="5"/>
          </p:nvPr>
        </p:nvSpPr>
        <p:spPr/>
        <p:txBody>
          <a:bodyPr/>
          <a:lstStyle/>
          <a:p>
            <a:fld id="{D219F9AA-16C3-43C6-AE39-E32636D37800}" type="slidenum">
              <a:rPr lang="en-IE" smtClean="0"/>
              <a:t>12</a:t>
            </a:fld>
            <a:endParaRPr lang="en-IE"/>
          </a:p>
        </p:txBody>
      </p:sp>
    </p:spTree>
    <p:extLst>
      <p:ext uri="{BB962C8B-B14F-4D97-AF65-F5344CB8AC3E}">
        <p14:creationId xmlns:p14="http://schemas.microsoft.com/office/powerpoint/2010/main" val="2346145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FACEE59E-037C-4582-A9D4-EB3FD17284F2}" type="slidenum">
              <a:rPr lang="en-IE" smtClean="0"/>
              <a:t>14</a:t>
            </a:fld>
            <a:endParaRPr lang="en-IE"/>
          </a:p>
        </p:txBody>
      </p:sp>
    </p:spTree>
    <p:extLst>
      <p:ext uri="{BB962C8B-B14F-4D97-AF65-F5344CB8AC3E}">
        <p14:creationId xmlns:p14="http://schemas.microsoft.com/office/powerpoint/2010/main" val="423910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0.gif"/><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5.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slideLayout" Target="../slideLayouts/slideLayout2.xml"/><Relationship Id="rId7" Type="http://schemas.openxmlformats.org/officeDocument/2006/relationships/image" Target="../media/image31.gif"/><Relationship Id="rId12"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4.jpg"/><Relationship Id="rId10" Type="http://schemas.openxmlformats.org/officeDocument/2006/relationships/image" Target="../media/image34.gif"/><Relationship Id="rId4" Type="http://schemas.openxmlformats.org/officeDocument/2006/relationships/notesSlide" Target="../notesSlides/notesSlide6.xml"/><Relationship Id="rId9" Type="http://schemas.openxmlformats.org/officeDocument/2006/relationships/image" Target="../media/image33.gif"/></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7.xml"/><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hyperlink" Target="https://gifer.com/en/7MvA" TargetMode="External"/><Relationship Id="rId13" Type="http://schemas.openxmlformats.org/officeDocument/2006/relationships/image" Target="../media/image8.png"/><Relationship Id="rId3" Type="http://schemas.openxmlformats.org/officeDocument/2006/relationships/image" Target="../media/image4.jpg"/><Relationship Id="rId7" Type="http://schemas.openxmlformats.org/officeDocument/2006/relationships/hyperlink" Target="https://gfycat.com/digitalgloomyemperorshrimp" TargetMode="External"/><Relationship Id="rId12"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rarebirdshq.com/2021/05/29/chile-deploys-blockchain-to-track-renewable-energy-usage/?lang=ar" TargetMode="External"/><Relationship Id="rId11" Type="http://schemas.openxmlformats.org/officeDocument/2006/relationships/hyperlink" Target="https://news.gatech.edu/archive/features/classroom-bob-kirkman.shtml" TargetMode="External"/><Relationship Id="rId5" Type="http://schemas.openxmlformats.org/officeDocument/2006/relationships/hyperlink" Target="https://gfycat.com/blandathleticdouglasfirbarkbeetle" TargetMode="External"/><Relationship Id="rId10" Type="http://schemas.openxmlformats.org/officeDocument/2006/relationships/hyperlink" Target="https://tenor.com/view/nuclear-catastrophic-disastrous-melt-down-gif-13918708" TargetMode="External"/><Relationship Id="rId4" Type="http://schemas.openxmlformats.org/officeDocument/2006/relationships/hyperlink" Target="https://giphy.com/gifs/pbsdigitalstudios-no-stupid-52FwKQ3kGq7Gq5B8Er" TargetMode="External"/><Relationship Id="rId9" Type="http://schemas.openxmlformats.org/officeDocument/2006/relationships/hyperlink" Target="https://commons.wikimedia.org/wiki/File:Wind_turbine.gif"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epistem.ie/" TargetMode="External"/><Relationship Id="rId7"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mailto:helen.fitzgerald@ul.ie" TargetMode="External"/><Relationship Id="rId4" Type="http://schemas.openxmlformats.org/officeDocument/2006/relationships/hyperlink" Target="https://epistem.ie/hea-resource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jp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4.jp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jp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slideLayout" Target="../slideLayouts/slideLayout2.xml"/><Relationship Id="rId21" Type="http://schemas.openxmlformats.org/officeDocument/2006/relationships/image" Target="../media/image7.png"/><Relationship Id="rId7" Type="http://schemas.openxmlformats.org/officeDocument/2006/relationships/diagramLayout" Target="../diagrams/layout1.xml"/><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audio" Target="../media/media4.m4a"/><Relationship Id="rId16" Type="http://schemas.openxmlformats.org/officeDocument/2006/relationships/image" Target="../media/image17.svg"/><Relationship Id="rId20" Type="http://schemas.openxmlformats.org/officeDocument/2006/relationships/image" Target="../media/image21.svg"/><Relationship Id="rId1" Type="http://schemas.microsoft.com/office/2007/relationships/media" Target="../media/media4.m4a"/><Relationship Id="rId6" Type="http://schemas.openxmlformats.org/officeDocument/2006/relationships/diagramData" Target="../diagrams/data1.xml"/><Relationship Id="rId11" Type="http://schemas.openxmlformats.org/officeDocument/2006/relationships/image" Target="../media/image12.png"/><Relationship Id="rId5" Type="http://schemas.openxmlformats.org/officeDocument/2006/relationships/image" Target="../media/image2.png"/><Relationship Id="rId15" Type="http://schemas.openxmlformats.org/officeDocument/2006/relationships/image" Target="../media/image16.png"/><Relationship Id="rId10" Type="http://schemas.microsoft.com/office/2007/relationships/diagramDrawing" Target="../diagrams/drawing1.xml"/><Relationship Id="rId19" Type="http://schemas.openxmlformats.org/officeDocument/2006/relationships/image" Target="../media/image20.png"/><Relationship Id="rId4" Type="http://schemas.openxmlformats.org/officeDocument/2006/relationships/image" Target="../media/image4.jpg"/><Relationship Id="rId9" Type="http://schemas.openxmlformats.org/officeDocument/2006/relationships/diagramColors" Target="../diagrams/colors1.xml"/><Relationship Id="rId14" Type="http://schemas.openxmlformats.org/officeDocument/2006/relationships/image" Target="../media/image15.svg"/><Relationship Id="rId22"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2.gi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11" Type="http://schemas.microsoft.com/office/2007/relationships/diagramDrawing" Target="../diagrams/drawing2.xml"/><Relationship Id="rId5" Type="http://schemas.openxmlformats.org/officeDocument/2006/relationships/image" Target="../media/image4.jpg"/><Relationship Id="rId10" Type="http://schemas.openxmlformats.org/officeDocument/2006/relationships/diagramColors" Target="../diagrams/colors2.xml"/><Relationship Id="rId4" Type="http://schemas.openxmlformats.org/officeDocument/2006/relationships/notesSlide" Target="../notesSlides/notesSlide2.xml"/><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slideLayout" Target="../slideLayouts/slideLayout2.xml"/><Relationship Id="rId7" Type="http://schemas.openxmlformats.org/officeDocument/2006/relationships/image" Target="../media/image27.gi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4.jpg"/><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29.gif"/><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4.xml"/><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10;&#10;Description automatically generated with medium confidence">
            <a:extLst>
              <a:ext uri="{FF2B5EF4-FFF2-40B4-BE49-F238E27FC236}">
                <a16:creationId xmlns:a16="http://schemas.microsoft.com/office/drawing/2014/main" id="{F6F17478-E27F-1678-9B28-BC93CBC77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7999"/>
          </a:xfrm>
          <a:prstGeom prst="rect">
            <a:avLst/>
          </a:prstGeom>
        </p:spPr>
      </p:pic>
      <p:sp>
        <p:nvSpPr>
          <p:cNvPr id="2" name="Title 1"/>
          <p:cNvSpPr>
            <a:spLocks noGrp="1"/>
          </p:cNvSpPr>
          <p:nvPr>
            <p:ph type="ctrTitle"/>
          </p:nvPr>
        </p:nvSpPr>
        <p:spPr>
          <a:xfrm>
            <a:off x="119921" y="4253296"/>
            <a:ext cx="7815419" cy="911774"/>
          </a:xfrm>
        </p:spPr>
        <p:txBody>
          <a:bodyPr vert="horz" lIns="91440" tIns="45720" rIns="91440" bIns="45720" rtlCol="0" anchor="b">
            <a:noAutofit/>
          </a:bodyPr>
          <a:lstStyle/>
          <a:p>
            <a:br>
              <a:rPr lang="en-IE" sz="4750" b="1" dirty="0"/>
            </a:br>
            <a:r>
              <a:rPr lang="en-IE" sz="5000" b="1" dirty="0">
                <a:cs typeface="Calibri Light"/>
              </a:rPr>
              <a:t>Electricity Part 3</a:t>
            </a:r>
            <a:br>
              <a:rPr lang="en-IE" sz="5000" b="1" dirty="0">
                <a:cs typeface="Calibri Light"/>
              </a:rPr>
            </a:br>
            <a:br>
              <a:rPr lang="en-IE" sz="4750" b="1" dirty="0"/>
            </a:br>
            <a:r>
              <a:rPr lang="en-IE" sz="3000" b="1" dirty="0"/>
              <a:t>Suitable for</a:t>
            </a:r>
            <a:r>
              <a:rPr lang="en-IE" sz="3000" b="1" dirty="0">
                <a:cs typeface="Calibri Light"/>
              </a:rPr>
              <a:t> Junior Cycle Science</a:t>
            </a:r>
            <a:br>
              <a:rPr lang="en-IE" sz="2150" b="1" dirty="0"/>
            </a:br>
            <a:endParaRPr lang="en-IE" sz="2150">
              <a:ea typeface="Calibri Light"/>
              <a:cs typeface="Calibri Light"/>
            </a:endParaRPr>
          </a:p>
        </p:txBody>
      </p:sp>
      <p:sp>
        <p:nvSpPr>
          <p:cNvPr id="3" name="Subtitle 2"/>
          <p:cNvSpPr>
            <a:spLocks noGrp="1"/>
          </p:cNvSpPr>
          <p:nvPr>
            <p:ph type="subTitle" idx="1"/>
          </p:nvPr>
        </p:nvSpPr>
        <p:spPr>
          <a:xfrm>
            <a:off x="1501518" y="4936116"/>
            <a:ext cx="7446727" cy="679221"/>
          </a:xfrm>
        </p:spPr>
        <p:txBody>
          <a:bodyPr vert="horz" lIns="91440" tIns="45720" rIns="91440" bIns="45720" rtlCol="0" anchor="t">
            <a:normAutofit fontScale="25000" lnSpcReduction="20000"/>
          </a:bodyPr>
          <a:lstStyle/>
          <a:p>
            <a:endParaRPr lang="en-IE" sz="1944" b="1"/>
          </a:p>
          <a:p>
            <a:endParaRPr lang="en-IE" sz="4050" b="1">
              <a:cs typeface="Calibri"/>
            </a:endParaRPr>
          </a:p>
          <a:p>
            <a:r>
              <a:rPr lang="en-IE" sz="7750" b="1">
                <a:cs typeface="Calibri"/>
              </a:rPr>
              <a:t>NARRATOR: Tara Ryan, </a:t>
            </a:r>
            <a:r>
              <a:rPr lang="en-IE" sz="7750" b="1">
                <a:ea typeface="+mn-lt"/>
                <a:cs typeface="+mn-lt"/>
              </a:rPr>
              <a:t>EPI•STEM, University of Limerick</a:t>
            </a:r>
          </a:p>
          <a:p>
            <a:r>
              <a:rPr lang="en-IE" sz="7750" b="1">
                <a:cs typeface="Calibri"/>
              </a:rPr>
              <a:t>THIS IS A HEA FUNDED CPD PROJECT WITH EPI</a:t>
            </a:r>
            <a:r>
              <a:rPr lang="en-IE" sz="7750" b="1">
                <a:latin typeface="DengXian" panose="020B0503020204020204" pitchFamily="2" charset="-122"/>
                <a:ea typeface="DengXian" panose="020B0503020204020204" pitchFamily="2" charset="-122"/>
                <a:cs typeface="Calibri"/>
              </a:rPr>
              <a:t>•STEM: </a:t>
            </a:r>
            <a:endParaRPr lang="en-IE" sz="7750" b="1">
              <a:cs typeface="Calibri"/>
            </a:endParaRPr>
          </a:p>
          <a:p>
            <a:endParaRPr lang="en-IE" sz="1944" b="1"/>
          </a:p>
          <a:p>
            <a:endParaRPr lang="en-IE" sz="1944" b="1"/>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0" y="82370"/>
            <a:ext cx="2632055" cy="1304057"/>
          </a:xfrm>
          <a:prstGeom prst="rect">
            <a:avLst/>
          </a:prstGeom>
        </p:spPr>
      </p:pic>
      <p:pic>
        <p:nvPicPr>
          <p:cNvPr id="5" name="Picture 6" descr="A picture containing graphical user interface&#10;&#10;Description automatically generated">
            <a:extLst>
              <a:ext uri="{FF2B5EF4-FFF2-40B4-BE49-F238E27FC236}">
                <a16:creationId xmlns:a16="http://schemas.microsoft.com/office/drawing/2014/main" id="{A0A3F5AC-A3DD-6316-DFC4-D81C8C3C943D}"/>
              </a:ext>
            </a:extLst>
          </p:cNvPr>
          <p:cNvPicPr>
            <a:picLocks noChangeAspect="1"/>
          </p:cNvPicPr>
          <p:nvPr/>
        </p:nvPicPr>
        <p:blipFill rotWithShape="1">
          <a:blip r:embed="rId4"/>
          <a:srcRect t="34737" r="523" b="38421"/>
          <a:stretch/>
        </p:blipFill>
        <p:spPr>
          <a:xfrm>
            <a:off x="8476891" y="5853022"/>
            <a:ext cx="3720878" cy="1009507"/>
          </a:xfrm>
          <a:prstGeom prst="rect">
            <a:avLst/>
          </a:prstGeom>
        </p:spPr>
      </p:pic>
    </p:spTree>
    <p:extLst>
      <p:ext uri="{BB962C8B-B14F-4D97-AF65-F5344CB8AC3E}">
        <p14:creationId xmlns:p14="http://schemas.microsoft.com/office/powerpoint/2010/main" val="1845875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394855" y="18255"/>
            <a:ext cx="10515600" cy="1325563"/>
          </a:xfrm>
        </p:spPr>
        <p:txBody>
          <a:bodyPr/>
          <a:lstStyle/>
          <a:p>
            <a:pPr algn="ctr" defTabSz="770484">
              <a:spcBef>
                <a:spcPts val="0"/>
              </a:spcBef>
            </a:pPr>
            <a:r>
              <a:rPr lang="en-US" b="1" dirty="0">
                <a:solidFill>
                  <a:prstClr val="black"/>
                </a:solidFill>
                <a:ea typeface="+mn-ea"/>
                <a:cs typeface="+mn-cs"/>
              </a:rPr>
              <a:t>How can Energy be Wasted?</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sp>
        <p:nvSpPr>
          <p:cNvPr id="7" name="Content Placeholder 6">
            <a:extLst>
              <a:ext uri="{FF2B5EF4-FFF2-40B4-BE49-F238E27FC236}">
                <a16:creationId xmlns:a16="http://schemas.microsoft.com/office/drawing/2014/main" id="{BB0E34C8-8570-6E7A-8BD6-F6096F324737}"/>
              </a:ext>
            </a:extLst>
          </p:cNvPr>
          <p:cNvSpPr>
            <a:spLocks noGrp="1"/>
          </p:cNvSpPr>
          <p:nvPr>
            <p:ph idx="1"/>
          </p:nvPr>
        </p:nvSpPr>
        <p:spPr/>
        <p:txBody>
          <a:bodyPr/>
          <a:lstStyle/>
          <a:p>
            <a:endParaRPr lang="en-IE" dirty="0"/>
          </a:p>
        </p:txBody>
      </p:sp>
      <p:pic>
        <p:nvPicPr>
          <p:cNvPr id="8" name="Picture 2" descr="Simple Electric Circuits Science GIF - Simple Electric Circuits Electric  Circuits Electric - Discover &amp; Share GIFs">
            <a:extLst>
              <a:ext uri="{FF2B5EF4-FFF2-40B4-BE49-F238E27FC236}">
                <a16:creationId xmlns:a16="http://schemas.microsoft.com/office/drawing/2014/main" id="{ECD55F72-0304-336D-3ADB-9BD7426FE4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1270" y="1215757"/>
            <a:ext cx="7929460" cy="4426486"/>
          </a:xfrm>
          <a:prstGeom prst="rect">
            <a:avLst/>
          </a:prstGeom>
          <a:noFill/>
          <a:extLst>
            <a:ext uri="{909E8E84-426E-40DD-AFC4-6F175D3DCCD1}">
              <a14:hiddenFill xmlns:a14="http://schemas.microsoft.com/office/drawing/2010/main">
                <a:solidFill>
                  <a:srgbClr val="FFFFFF"/>
                </a:solidFill>
              </a14:hiddenFill>
            </a:ext>
          </a:extLst>
        </p:spPr>
      </p:pic>
      <p:pic>
        <p:nvPicPr>
          <p:cNvPr id="5" name="Energy Wastage">
            <a:hlinkClick r:id="" action="ppaction://media"/>
            <a:extLst>
              <a:ext uri="{FF2B5EF4-FFF2-40B4-BE49-F238E27FC236}">
                <a16:creationId xmlns:a16="http://schemas.microsoft.com/office/drawing/2014/main" id="{34DA8500-14A0-83D6-59F3-6383884E85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71573" y="6284118"/>
            <a:ext cx="609600" cy="609600"/>
          </a:xfrm>
          <a:prstGeom prst="rect">
            <a:avLst/>
          </a:prstGeom>
        </p:spPr>
      </p:pic>
      <p:pic>
        <p:nvPicPr>
          <p:cNvPr id="9" name="Picture 4">
            <a:extLst>
              <a:ext uri="{FF2B5EF4-FFF2-40B4-BE49-F238E27FC236}">
                <a16:creationId xmlns:a16="http://schemas.microsoft.com/office/drawing/2014/main" id="{8BE8FEF8-242C-C36E-36A3-A0449D2D951A}"/>
              </a:ext>
            </a:extLst>
          </p:cNvPr>
          <p:cNvPicPr>
            <a:picLocks noChangeAspect="1"/>
          </p:cNvPicPr>
          <p:nvPr/>
        </p:nvPicPr>
        <p:blipFill>
          <a:blip r:embed="rId9"/>
          <a:stretch>
            <a:fillRect/>
          </a:stretch>
        </p:blipFill>
        <p:spPr>
          <a:xfrm>
            <a:off x="4379343" y="6105144"/>
            <a:ext cx="2743200" cy="743712"/>
          </a:xfrm>
          <a:prstGeom prst="rect">
            <a:avLst/>
          </a:prstGeom>
        </p:spPr>
      </p:pic>
    </p:spTree>
    <p:extLst>
      <p:ext uri="{BB962C8B-B14F-4D97-AF65-F5344CB8AC3E}">
        <p14:creationId xmlns:p14="http://schemas.microsoft.com/office/powerpoint/2010/main" val="3019740223"/>
      </p:ext>
    </p:extLst>
  </p:cSld>
  <p:clrMapOvr>
    <a:masterClrMapping/>
  </p:clrMapOvr>
  <mc:AlternateContent xmlns:mc="http://schemas.openxmlformats.org/markup-compatibility/2006" xmlns:p14="http://schemas.microsoft.com/office/powerpoint/2010/main">
    <mc:Choice Requires="p14">
      <p:transition spd="slow" p14:dur="2000" advTm="16960"/>
    </mc:Choice>
    <mc:Fallback xmlns="">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0" y="18255"/>
            <a:ext cx="10515600" cy="1325563"/>
          </a:xfrm>
        </p:spPr>
        <p:txBody>
          <a:bodyPr/>
          <a:lstStyle/>
          <a:p>
            <a:pPr algn="ctr" defTabSz="770484">
              <a:spcBef>
                <a:spcPts val="0"/>
              </a:spcBef>
            </a:pPr>
            <a:r>
              <a:rPr lang="en-US" b="1" dirty="0">
                <a:solidFill>
                  <a:prstClr val="black"/>
                </a:solidFill>
                <a:ea typeface="+mn-ea"/>
                <a:cs typeface="+mn-cs"/>
              </a:rPr>
              <a:t>Ethics of Energy Consumption</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sp>
        <p:nvSpPr>
          <p:cNvPr id="7" name="Content Placeholder 6">
            <a:extLst>
              <a:ext uri="{FF2B5EF4-FFF2-40B4-BE49-F238E27FC236}">
                <a16:creationId xmlns:a16="http://schemas.microsoft.com/office/drawing/2014/main" id="{BB0E34C8-8570-6E7A-8BD6-F6096F324737}"/>
              </a:ext>
            </a:extLst>
          </p:cNvPr>
          <p:cNvSpPr>
            <a:spLocks noGrp="1"/>
          </p:cNvSpPr>
          <p:nvPr>
            <p:ph idx="1"/>
          </p:nvPr>
        </p:nvSpPr>
        <p:spPr/>
        <p:txBody>
          <a:bodyPr/>
          <a:lstStyle/>
          <a:p>
            <a:endParaRPr lang="en-IE" dirty="0"/>
          </a:p>
        </p:txBody>
      </p:sp>
      <p:pic>
        <p:nvPicPr>
          <p:cNvPr id="8194" name="Picture 2" descr="Coal GIFs - Get the best gif on GIFER">
            <a:extLst>
              <a:ext uri="{FF2B5EF4-FFF2-40B4-BE49-F238E27FC236}">
                <a16:creationId xmlns:a16="http://schemas.microsoft.com/office/drawing/2014/main" id="{BF8BD113-D8C0-DD11-FC28-530FC13896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398" y="1050618"/>
            <a:ext cx="2818151" cy="281815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B0B6CEB-D51F-253A-847F-FFCB2F3F39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8319" y="873124"/>
            <a:ext cx="3317227" cy="514003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uclear Explosion GIFs | Tenor">
            <a:extLst>
              <a:ext uri="{FF2B5EF4-FFF2-40B4-BE49-F238E27FC236}">
                <a16:creationId xmlns:a16="http://schemas.microsoft.com/office/drawing/2014/main" id="{E30E7B62-8371-EBB5-F21C-220EECC3CF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836" y="3809300"/>
            <a:ext cx="2247277" cy="2247277"/>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News Center Features | Georgia Institute of Technology">
            <a:extLst>
              <a:ext uri="{FF2B5EF4-FFF2-40B4-BE49-F238E27FC236}">
                <a16:creationId xmlns:a16="http://schemas.microsoft.com/office/drawing/2014/main" id="{85B237F4-4DD4-00D0-DC41-BF89ABA818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60909" y="1412423"/>
            <a:ext cx="4292891" cy="4292891"/>
          </a:xfrm>
          <a:prstGeom prst="rect">
            <a:avLst/>
          </a:prstGeom>
          <a:noFill/>
          <a:extLst>
            <a:ext uri="{909E8E84-426E-40DD-AFC4-6F175D3DCCD1}">
              <a14:hiddenFill xmlns:a14="http://schemas.microsoft.com/office/drawing/2010/main">
                <a:solidFill>
                  <a:srgbClr val="FFFFFF"/>
                </a:solidFill>
              </a14:hiddenFill>
            </a:ext>
          </a:extLst>
        </p:spPr>
      </p:pic>
      <p:pic>
        <p:nvPicPr>
          <p:cNvPr id="3" name="Ethics">
            <a:hlinkClick r:id="" action="ppaction://media"/>
            <a:extLst>
              <a:ext uri="{FF2B5EF4-FFF2-40B4-BE49-F238E27FC236}">
                <a16:creationId xmlns:a16="http://schemas.microsoft.com/office/drawing/2014/main" id="{AD473D12-B841-36E7-0180-5B0CB65A0B3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319721" y="6212681"/>
            <a:ext cx="609600" cy="609600"/>
          </a:xfrm>
          <a:prstGeom prst="rect">
            <a:avLst/>
          </a:prstGeom>
        </p:spPr>
      </p:pic>
      <p:pic>
        <p:nvPicPr>
          <p:cNvPr id="8" name="Picture 4">
            <a:extLst>
              <a:ext uri="{FF2B5EF4-FFF2-40B4-BE49-F238E27FC236}">
                <a16:creationId xmlns:a16="http://schemas.microsoft.com/office/drawing/2014/main" id="{C466F3F8-EB9E-A4B7-E328-DFF53F2F9D3D}"/>
              </a:ext>
            </a:extLst>
          </p:cNvPr>
          <p:cNvPicPr>
            <a:picLocks noChangeAspect="1"/>
          </p:cNvPicPr>
          <p:nvPr/>
        </p:nvPicPr>
        <p:blipFill>
          <a:blip r:embed="rId12"/>
          <a:stretch>
            <a:fillRect/>
          </a:stretch>
        </p:blipFill>
        <p:spPr>
          <a:xfrm>
            <a:off x="4379343" y="6105144"/>
            <a:ext cx="2743200" cy="743712"/>
          </a:xfrm>
          <a:prstGeom prst="rect">
            <a:avLst/>
          </a:prstGeom>
        </p:spPr>
      </p:pic>
    </p:spTree>
    <p:extLst>
      <p:ext uri="{BB962C8B-B14F-4D97-AF65-F5344CB8AC3E}">
        <p14:creationId xmlns:p14="http://schemas.microsoft.com/office/powerpoint/2010/main" val="706003479"/>
      </p:ext>
    </p:extLst>
  </p:cSld>
  <p:clrMapOvr>
    <a:masterClrMapping/>
  </p:clrMapOvr>
  <mc:AlternateContent xmlns:mc="http://schemas.openxmlformats.org/markup-compatibility/2006" xmlns:p14="http://schemas.microsoft.com/office/powerpoint/2010/main">
    <mc:Choice Requires="p14">
      <p:transition spd="slow" p14:dur="2000" advTm="16960"/>
    </mc:Choice>
    <mc:Fallback xmlns="">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5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Sample Exam Question</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29168" y="5897636"/>
            <a:ext cx="2632055" cy="960364"/>
          </a:xfrm>
          <a:prstGeom prst="rect">
            <a:avLst/>
          </a:prstGeom>
        </p:spPr>
      </p:pic>
      <p:sp>
        <p:nvSpPr>
          <p:cNvPr id="9" name="TextBox 8">
            <a:extLst>
              <a:ext uri="{FF2B5EF4-FFF2-40B4-BE49-F238E27FC236}">
                <a16:creationId xmlns:a16="http://schemas.microsoft.com/office/drawing/2014/main" id="{91A9FD01-E36C-17F7-C6A1-B07F29722A26}"/>
              </a:ext>
            </a:extLst>
          </p:cNvPr>
          <p:cNvSpPr txBox="1"/>
          <p:nvPr/>
        </p:nvSpPr>
        <p:spPr>
          <a:xfrm>
            <a:off x="-101964" y="-17733"/>
            <a:ext cx="2632055" cy="1015663"/>
          </a:xfrm>
          <a:prstGeom prst="rect">
            <a:avLst/>
          </a:prstGeom>
          <a:noFill/>
        </p:spPr>
        <p:txBody>
          <a:bodyPr wrap="square" rtlCol="0">
            <a:spAutoFit/>
          </a:bodyPr>
          <a:lstStyle/>
          <a:p>
            <a:pPr algn="ctr"/>
            <a:r>
              <a:rPr lang="en-IE" sz="3000" b="1" dirty="0"/>
              <a:t>JC Science 2019 Q13</a:t>
            </a:r>
          </a:p>
        </p:txBody>
      </p:sp>
      <p:pic>
        <p:nvPicPr>
          <p:cNvPr id="7" name="Exam Q">
            <a:hlinkClick r:id="" action="ppaction://media"/>
            <a:extLst>
              <a:ext uri="{FF2B5EF4-FFF2-40B4-BE49-F238E27FC236}">
                <a16:creationId xmlns:a16="http://schemas.microsoft.com/office/drawing/2014/main" id="{2BD80BFA-61CF-3851-AAFC-5F53EB6CDA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63787" y="6195656"/>
            <a:ext cx="609600" cy="609600"/>
          </a:xfrm>
          <a:prstGeom prst="rect">
            <a:avLst/>
          </a:prstGeom>
        </p:spPr>
      </p:pic>
      <p:pic>
        <p:nvPicPr>
          <p:cNvPr id="8" name="Picture 7" descr="Graphical user interface, application, Word&#10;&#10;Description automatically generated">
            <a:extLst>
              <a:ext uri="{FF2B5EF4-FFF2-40B4-BE49-F238E27FC236}">
                <a16:creationId xmlns:a16="http://schemas.microsoft.com/office/drawing/2014/main" id="{BA82DF49-0F9E-734C-A5B6-577E4292EA57}"/>
              </a:ext>
            </a:extLst>
          </p:cNvPr>
          <p:cNvPicPr>
            <a:picLocks noChangeAspect="1"/>
          </p:cNvPicPr>
          <p:nvPr/>
        </p:nvPicPr>
        <p:blipFill rotWithShape="1">
          <a:blip r:embed="rId8">
            <a:extLst>
              <a:ext uri="{28A0092B-C50C-407E-A947-70E740481C1C}">
                <a14:useLocalDpi xmlns:a14="http://schemas.microsoft.com/office/drawing/2010/main" val="0"/>
              </a:ext>
            </a:extLst>
          </a:blip>
          <a:srcRect l="18080" t="23107" r="60090" b="24735"/>
          <a:stretch/>
        </p:blipFill>
        <p:spPr>
          <a:xfrm>
            <a:off x="2950009" y="997930"/>
            <a:ext cx="6291981" cy="4940940"/>
          </a:xfrm>
          <a:prstGeom prst="rect">
            <a:avLst/>
          </a:prstGeom>
        </p:spPr>
      </p:pic>
      <p:pic>
        <p:nvPicPr>
          <p:cNvPr id="5" name="Picture 4">
            <a:extLst>
              <a:ext uri="{FF2B5EF4-FFF2-40B4-BE49-F238E27FC236}">
                <a16:creationId xmlns:a16="http://schemas.microsoft.com/office/drawing/2014/main" id="{08378A88-4868-8039-A450-00DD568B40FC}"/>
              </a:ext>
            </a:extLst>
          </p:cNvPr>
          <p:cNvPicPr>
            <a:picLocks noChangeAspect="1"/>
          </p:cNvPicPr>
          <p:nvPr/>
        </p:nvPicPr>
        <p:blipFill>
          <a:blip r:embed="rId9"/>
          <a:stretch>
            <a:fillRect/>
          </a:stretch>
        </p:blipFill>
        <p:spPr>
          <a:xfrm>
            <a:off x="4379343" y="6105144"/>
            <a:ext cx="2743200" cy="743712"/>
          </a:xfrm>
          <a:prstGeom prst="rect">
            <a:avLst/>
          </a:prstGeom>
        </p:spPr>
      </p:pic>
    </p:spTree>
    <p:extLst>
      <p:ext uri="{BB962C8B-B14F-4D97-AF65-F5344CB8AC3E}">
        <p14:creationId xmlns:p14="http://schemas.microsoft.com/office/powerpoint/2010/main" val="478968719"/>
      </p:ext>
    </p:extLst>
  </p:cSld>
  <p:clrMapOvr>
    <a:masterClrMapping/>
  </p:clrMapOvr>
  <mc:AlternateContent xmlns:mc="http://schemas.openxmlformats.org/markup-compatibility/2006" xmlns:p14="http://schemas.microsoft.com/office/powerpoint/2010/main">
    <mc:Choice Requires="p14">
      <p:transition spd="slow" p14:dur="2000" advTm="5931"/>
    </mc:Choice>
    <mc:Fallback xmlns="">
      <p:transition spd="slow" advTm="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6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ea typeface="+mn-ea"/>
                <a:cs typeface="+mn-cs"/>
              </a:rPr>
              <a:t>Bibliography</a:t>
            </a:r>
            <a:br>
              <a:rPr lang="en-US" sz="1900" dirty="0">
                <a:ea typeface="+mn-ea"/>
                <a:cs typeface="+mn-cs"/>
              </a:rPr>
            </a:br>
            <a:endParaRPr lang="en-IE" sz="1944" dirty="0"/>
          </a:p>
        </p:txBody>
      </p:sp>
      <p:sp>
        <p:nvSpPr>
          <p:cNvPr id="3" name="Content Placeholder 2"/>
          <p:cNvSpPr>
            <a:spLocks noGrp="1"/>
          </p:cNvSpPr>
          <p:nvPr>
            <p:ph idx="1"/>
          </p:nvPr>
        </p:nvSpPr>
        <p:spPr>
          <a:xfrm>
            <a:off x="104931" y="1061126"/>
            <a:ext cx="12330607" cy="4836510"/>
          </a:xfrm>
        </p:spPr>
        <p:txBody>
          <a:bodyPr/>
          <a:lstStyle/>
          <a:p>
            <a:r>
              <a:rPr lang="en-IE" sz="1944" b="1" dirty="0">
                <a:hlinkClick r:id="rId4"/>
              </a:rPr>
              <a:t>https://giphy.com/gifs/pbsdigitalstudios-no-stupid-52FwKQ3kGq7Gq5B8Er</a:t>
            </a:r>
            <a:endParaRPr lang="en-IE" sz="1944" b="1" dirty="0"/>
          </a:p>
          <a:p>
            <a:r>
              <a:rPr lang="en-IE" sz="1944" b="1" dirty="0">
                <a:hlinkClick r:id="rId5"/>
              </a:rPr>
              <a:t>https://gfycat.com/blandathleticdouglasfirbarkbeetle</a:t>
            </a:r>
            <a:endParaRPr lang="en-IE" sz="1944" b="1" dirty="0"/>
          </a:p>
          <a:p>
            <a:r>
              <a:rPr lang="en-IE" sz="1944" b="1" dirty="0">
                <a:hlinkClick r:id="rId6"/>
              </a:rPr>
              <a:t>https://rarebirdshq.com/2021/05/29/chile-deploys-blockchain-to-track-renewable-energy-usage/?lang=ar</a:t>
            </a:r>
            <a:endParaRPr lang="en-IE" sz="1944" b="1" dirty="0"/>
          </a:p>
          <a:p>
            <a:r>
              <a:rPr lang="en-IE" sz="1944" b="1" dirty="0">
                <a:hlinkClick r:id="rId7"/>
              </a:rPr>
              <a:t>https://gfycat.com/digitalgloomyemperorshrimp</a:t>
            </a:r>
            <a:r>
              <a:rPr lang="en-IE" sz="1944" b="1" dirty="0"/>
              <a:t> </a:t>
            </a:r>
          </a:p>
          <a:p>
            <a:r>
              <a:rPr lang="en-IE" sz="1944" b="1" dirty="0">
                <a:hlinkClick r:id="rId8"/>
              </a:rPr>
              <a:t>https://gifer.com/en/7MvA</a:t>
            </a:r>
            <a:endParaRPr lang="en-IE" sz="1944" b="1" dirty="0"/>
          </a:p>
          <a:p>
            <a:r>
              <a:rPr lang="en-IE" sz="1944" b="1" dirty="0">
                <a:hlinkClick r:id="rId9"/>
              </a:rPr>
              <a:t>https://commons.wikimedia.org/wiki/File:Wind_turbine.gif</a:t>
            </a:r>
            <a:endParaRPr lang="en-IE" sz="1944" b="1" dirty="0"/>
          </a:p>
          <a:p>
            <a:r>
              <a:rPr lang="en-IE" sz="1944" b="1" dirty="0">
                <a:hlinkClick r:id="rId10"/>
              </a:rPr>
              <a:t>https://tenor.com/view/nuclear-catastrophic-disastrous-melt-down-gif-13918708</a:t>
            </a:r>
            <a:endParaRPr lang="en-IE" sz="1944" b="1" dirty="0"/>
          </a:p>
          <a:p>
            <a:r>
              <a:rPr lang="en-IE" sz="1944" b="1" dirty="0">
                <a:hlinkClick r:id="rId11"/>
              </a:rPr>
              <a:t>https://news.gatech.edu/archive/features/classroom-bob-kirkman.shtml</a:t>
            </a:r>
            <a:endParaRPr lang="en-IE" sz="1944" b="1" dirty="0"/>
          </a:p>
          <a:p>
            <a:endParaRPr lang="en-IE" sz="1944" b="1" dirty="0"/>
          </a:p>
          <a:p>
            <a:endParaRPr lang="en-IE" sz="1944" b="1" dirty="0"/>
          </a:p>
          <a:p>
            <a:endParaRPr lang="en-IE" sz="1944" b="1" dirty="0"/>
          </a:p>
          <a:p>
            <a:endParaRPr lang="en-IE" sz="1944" b="1" dirty="0"/>
          </a:p>
          <a:p>
            <a:endParaRPr lang="en-IE" sz="1944" b="1" dirty="0"/>
          </a:p>
          <a:p>
            <a:endParaRPr lang="en-IE" sz="1944"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12"/>
          <a:stretch>
            <a:fillRect/>
          </a:stretch>
        </p:blipFill>
        <p:spPr>
          <a:xfrm>
            <a:off x="8401459" y="5897636"/>
            <a:ext cx="2632055" cy="960364"/>
          </a:xfrm>
          <a:prstGeom prst="rect">
            <a:avLst/>
          </a:prstGeom>
        </p:spPr>
      </p:pic>
      <p:pic>
        <p:nvPicPr>
          <p:cNvPr id="7" name="Picture 4">
            <a:extLst>
              <a:ext uri="{FF2B5EF4-FFF2-40B4-BE49-F238E27FC236}">
                <a16:creationId xmlns:a16="http://schemas.microsoft.com/office/drawing/2014/main" id="{C9A48B0C-ED78-AC74-8048-DD4FC23AB350}"/>
              </a:ext>
            </a:extLst>
          </p:cNvPr>
          <p:cNvPicPr>
            <a:picLocks noChangeAspect="1"/>
          </p:cNvPicPr>
          <p:nvPr/>
        </p:nvPicPr>
        <p:blipFill>
          <a:blip r:embed="rId13"/>
          <a:stretch>
            <a:fillRect/>
          </a:stretch>
        </p:blipFill>
        <p:spPr>
          <a:xfrm>
            <a:off x="4379343" y="6105144"/>
            <a:ext cx="2743200" cy="743712"/>
          </a:xfrm>
          <a:prstGeom prst="rect">
            <a:avLst/>
          </a:prstGeom>
        </p:spPr>
      </p:pic>
    </p:spTree>
    <p:extLst>
      <p:ext uri="{BB962C8B-B14F-4D97-AF65-F5344CB8AC3E}">
        <p14:creationId xmlns:p14="http://schemas.microsoft.com/office/powerpoint/2010/main" val="3615566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10515600" cy="1325563"/>
          </a:xfrm>
        </p:spPr>
        <p:txBody>
          <a:bodyPr/>
          <a:lstStyle/>
          <a:p>
            <a:pPr algn="ctr"/>
            <a:r>
              <a:rPr lang="en-IE" b="1"/>
              <a:t>Contact Details</a:t>
            </a:r>
          </a:p>
        </p:txBody>
      </p:sp>
      <p:sp>
        <p:nvSpPr>
          <p:cNvPr id="3" name="Content Placeholder 2"/>
          <p:cNvSpPr>
            <a:spLocks noGrp="1"/>
          </p:cNvSpPr>
          <p:nvPr>
            <p:ph idx="1"/>
          </p:nvPr>
        </p:nvSpPr>
        <p:spPr>
          <a:xfrm>
            <a:off x="838200" y="1497155"/>
            <a:ext cx="10515600" cy="4351338"/>
          </a:xfrm>
        </p:spPr>
        <p:txBody>
          <a:bodyPr vert="horz" lIns="91440" tIns="45720" rIns="91440" bIns="45720" rtlCol="0" anchor="t">
            <a:normAutofit fontScale="92500" lnSpcReduction="20000"/>
          </a:bodyPr>
          <a:lstStyle/>
          <a:p>
            <a:pPr marL="0" indent="0" algn="ctr">
              <a:buNone/>
            </a:pPr>
            <a:endParaRPr lang="en-IE" sz="3240" b="1"/>
          </a:p>
          <a:p>
            <a:pPr marL="0" indent="0" algn="ctr">
              <a:buNone/>
            </a:pPr>
            <a:r>
              <a:rPr lang="en-IE" sz="3200" b="1" dirty="0"/>
              <a:t>Register for on-line CPD resources: </a:t>
            </a:r>
            <a:r>
              <a:rPr lang="en-IE" sz="3200" b="1" dirty="0">
                <a:hlinkClick r:id="rId3"/>
              </a:rPr>
              <a:t>https://epistem.ie</a:t>
            </a:r>
            <a:endParaRPr lang="en-IE" sz="3200" b="1" dirty="0"/>
          </a:p>
          <a:p>
            <a:pPr marL="0" indent="0" algn="ctr">
              <a:buNone/>
            </a:pPr>
            <a:r>
              <a:rPr lang="en-IE" sz="3200" b="1" dirty="0">
                <a:cs typeface="Calibri"/>
              </a:rPr>
              <a:t>EPI</a:t>
            </a:r>
            <a:r>
              <a:rPr lang="en-IE" sz="3200" b="1" dirty="0">
                <a:latin typeface="DengXian"/>
                <a:ea typeface="DengXian"/>
                <a:cs typeface="Calibri"/>
              </a:rPr>
              <a:t>•</a:t>
            </a:r>
            <a:r>
              <a:rPr lang="en-IE" sz="3200" b="1" dirty="0">
                <a:cs typeface="Calibri"/>
              </a:rPr>
              <a:t>STEM project: </a:t>
            </a:r>
            <a:r>
              <a:rPr lang="en-IE" sz="3200" b="1" dirty="0">
                <a:cs typeface="Calibri"/>
                <a:hlinkClick r:id="rId4"/>
              </a:rPr>
              <a:t>Resources</a:t>
            </a:r>
            <a:endParaRPr lang="en-IE" sz="3200" b="1" dirty="0">
              <a:cs typeface="Calibri"/>
            </a:endParaRPr>
          </a:p>
          <a:p>
            <a:pPr marL="0" indent="0" algn="ctr">
              <a:buNone/>
            </a:pPr>
            <a:r>
              <a:rPr lang="en-IE" sz="3200" b="1" dirty="0">
                <a:cs typeface="Calibri"/>
              </a:rPr>
              <a:t>Contact: </a:t>
            </a:r>
            <a:r>
              <a:rPr lang="en-IE" sz="3200" dirty="0">
                <a:cs typeface="Calibri"/>
              </a:rPr>
              <a:t>Helen Fitzgerald, Senior Executive Administrator</a:t>
            </a:r>
          </a:p>
          <a:p>
            <a:pPr marL="0" indent="0" algn="ctr">
              <a:buNone/>
            </a:pPr>
            <a:r>
              <a:rPr lang="en-IE" sz="3200" b="1" dirty="0"/>
              <a:t>Email: </a:t>
            </a:r>
            <a:r>
              <a:rPr lang="en-IE" sz="3200" b="1" dirty="0">
                <a:hlinkClick r:id="rId5"/>
              </a:rPr>
              <a:t>helen.fitzgerald@ul.ie</a:t>
            </a:r>
            <a:endParaRPr lang="en-IE" sz="3200" b="1" dirty="0"/>
          </a:p>
          <a:p>
            <a:pPr marL="0" indent="0" algn="ctr">
              <a:buNone/>
            </a:pPr>
            <a:endParaRPr lang="en-IE" sz="3240" b="1"/>
          </a:p>
          <a:p>
            <a:pPr marL="0" indent="0" algn="ctr">
              <a:buNone/>
            </a:pPr>
            <a:r>
              <a:rPr lang="en-IE" sz="1700" b="1" dirty="0"/>
              <a:t>This on-line CPD project [HEA funded] is an initiative with EPI</a:t>
            </a:r>
            <a:r>
              <a:rPr lang="en-IE" sz="1700" b="1" dirty="0">
                <a:latin typeface="DengXian"/>
                <a:ea typeface="DengXian"/>
              </a:rPr>
              <a:t>•STEM for science and mathematics secondary teachers in Ireland. The research-led development team include:</a:t>
            </a:r>
          </a:p>
          <a:p>
            <a:pPr marL="0" indent="0" algn="ctr">
              <a:buNone/>
            </a:pPr>
            <a:r>
              <a:rPr lang="en-IE" sz="1900" b="1" dirty="0">
                <a:latin typeface="DengXian"/>
                <a:ea typeface="DengXian"/>
              </a:rPr>
              <a:t>Geraldine Mooney </a:t>
            </a:r>
            <a:r>
              <a:rPr lang="en-IE" sz="1900" b="1" err="1">
                <a:latin typeface="DengXian"/>
                <a:ea typeface="DengXian"/>
              </a:rPr>
              <a:t>Simmie</a:t>
            </a:r>
            <a:r>
              <a:rPr lang="en-IE" sz="1900" b="1" dirty="0">
                <a:latin typeface="DengXian"/>
                <a:ea typeface="DengXian"/>
              </a:rPr>
              <a:t>, Niamh O’Meara, Merrilyn Goos, Stephen Comiskey, Ciara Lane, Tracey </a:t>
            </a:r>
            <a:r>
              <a:rPr lang="en-IE" sz="1900" b="1">
                <a:latin typeface="DengXian"/>
                <a:ea typeface="DengXian"/>
              </a:rPr>
              <a:t>O’Connell, Vo Van De, Tara E. Ryan, Martina Scully, Jack Nealon, Daniel Casey, Keith Kennedy, Annette Forster, </a:t>
            </a:r>
            <a:r>
              <a:rPr lang="en-IE" sz="1900" b="1" err="1">
                <a:latin typeface="DengXian"/>
                <a:ea typeface="DengXian"/>
              </a:rPr>
              <a:t>Céren</a:t>
            </a:r>
            <a:r>
              <a:rPr lang="en-IE" sz="1900" b="1" dirty="0">
                <a:latin typeface="DengXian"/>
                <a:ea typeface="DengXian"/>
              </a:rPr>
              <a:t> O’Connell, Martha Cosgrave, Veronica Ryan, Gemma Henstock, Martina Ryan</a:t>
            </a:r>
            <a:endParaRPr lang="en-IE" sz="1900" b="1" dirty="0"/>
          </a:p>
          <a:p>
            <a:pPr marL="0" indent="0" algn="ctr">
              <a:buNone/>
            </a:pPr>
            <a:endParaRPr lang="en-IE" sz="3200" b="1" dirty="0">
              <a:cs typeface="Calibri"/>
            </a:endParaRPr>
          </a:p>
          <a:p>
            <a:pPr marL="0" indent="0" algn="ctr">
              <a:buNone/>
            </a:pPr>
            <a:endParaRPr lang="en-IE" sz="324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7"/>
          <a:srcRect t="34737" r="523" b="38421"/>
          <a:stretch/>
        </p:blipFill>
        <p:spPr>
          <a:xfrm>
            <a:off x="4235561" y="5848493"/>
            <a:ext cx="3720878" cy="1009507"/>
          </a:xfrm>
          <a:prstGeom prst="rect">
            <a:avLst/>
          </a:prstGeom>
        </p:spPr>
      </p:pic>
    </p:spTree>
    <p:extLst>
      <p:ext uri="{BB962C8B-B14F-4D97-AF65-F5344CB8AC3E}">
        <p14:creationId xmlns:p14="http://schemas.microsoft.com/office/powerpoint/2010/main" val="739745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555886" y="18255"/>
            <a:ext cx="10515600" cy="1325563"/>
          </a:xfrm>
        </p:spPr>
        <p:txBody>
          <a:bodyPr/>
          <a:lstStyle/>
          <a:p>
            <a:pPr algn="ctr" defTabSz="770484">
              <a:spcBef>
                <a:spcPts val="0"/>
              </a:spcBef>
            </a:pPr>
            <a:r>
              <a:rPr lang="en-US" b="1" dirty="0">
                <a:solidFill>
                  <a:prstClr val="black"/>
                </a:solidFill>
                <a:ea typeface="+mn-ea"/>
                <a:cs typeface="+mn-cs"/>
              </a:rPr>
              <a:t>Junior Cycle Science Learning Outcomes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8416449" y="5822861"/>
            <a:ext cx="2632055" cy="960364"/>
          </a:xfrm>
          <a:prstGeom prst="rect">
            <a:avLst/>
          </a:prstGeom>
        </p:spPr>
      </p:pic>
      <p:pic>
        <p:nvPicPr>
          <p:cNvPr id="8" name="Picture 7" descr="Calendar&#10;&#10;Description automatically generated">
            <a:extLst>
              <a:ext uri="{FF2B5EF4-FFF2-40B4-BE49-F238E27FC236}">
                <a16:creationId xmlns:a16="http://schemas.microsoft.com/office/drawing/2014/main" id="{C6140685-E588-3297-2BD3-8AB2AC72915F}"/>
              </a:ext>
            </a:extLst>
          </p:cNvPr>
          <p:cNvPicPr>
            <a:picLocks noChangeAspect="1"/>
          </p:cNvPicPr>
          <p:nvPr/>
        </p:nvPicPr>
        <p:blipFill rotWithShape="1">
          <a:blip r:embed="rId6">
            <a:extLst>
              <a:ext uri="{28A0092B-C50C-407E-A947-70E740481C1C}">
                <a14:useLocalDpi xmlns:a14="http://schemas.microsoft.com/office/drawing/2010/main" val="0"/>
              </a:ext>
            </a:extLst>
          </a:blip>
          <a:srcRect l="39316" t="74162" r="49309" b="7060"/>
          <a:stretch/>
        </p:blipFill>
        <p:spPr>
          <a:xfrm>
            <a:off x="5743433" y="1865413"/>
            <a:ext cx="6448567" cy="3498999"/>
          </a:xfrm>
          <a:prstGeom prst="rect">
            <a:avLst/>
          </a:prstGeom>
        </p:spPr>
      </p:pic>
      <p:pic>
        <p:nvPicPr>
          <p:cNvPr id="14" name="Picture 13" descr="Calendar&#10;&#10;Description automatically generated">
            <a:extLst>
              <a:ext uri="{FF2B5EF4-FFF2-40B4-BE49-F238E27FC236}">
                <a16:creationId xmlns:a16="http://schemas.microsoft.com/office/drawing/2014/main" id="{6977894F-0080-AA4F-70C3-83A6650813D0}"/>
              </a:ext>
            </a:extLst>
          </p:cNvPr>
          <p:cNvPicPr>
            <a:picLocks noChangeAspect="1"/>
          </p:cNvPicPr>
          <p:nvPr/>
        </p:nvPicPr>
        <p:blipFill rotWithShape="1">
          <a:blip r:embed="rId6">
            <a:extLst>
              <a:ext uri="{28A0092B-C50C-407E-A947-70E740481C1C}">
                <a14:useLocalDpi xmlns:a14="http://schemas.microsoft.com/office/drawing/2010/main" val="0"/>
              </a:ext>
            </a:extLst>
          </a:blip>
          <a:srcRect l="14025" t="73972" r="83081" b="6732"/>
          <a:stretch/>
        </p:blipFill>
        <p:spPr>
          <a:xfrm rot="5400000">
            <a:off x="1832049" y="1752676"/>
            <a:ext cx="2276834" cy="4990050"/>
          </a:xfrm>
          <a:prstGeom prst="rect">
            <a:avLst/>
          </a:prstGeom>
        </p:spPr>
      </p:pic>
      <p:pic>
        <p:nvPicPr>
          <p:cNvPr id="15" name="Picture 14" descr="Graphical user interface&#10;&#10;Description automatically generated with medium confidence">
            <a:extLst>
              <a:ext uri="{FF2B5EF4-FFF2-40B4-BE49-F238E27FC236}">
                <a16:creationId xmlns:a16="http://schemas.microsoft.com/office/drawing/2014/main" id="{F8AE7F91-A198-6373-ACA9-B741ECD3FE51}"/>
              </a:ext>
            </a:extLst>
          </p:cNvPr>
          <p:cNvPicPr>
            <a:picLocks noChangeAspect="1"/>
          </p:cNvPicPr>
          <p:nvPr/>
        </p:nvPicPr>
        <p:blipFill rotWithShape="1">
          <a:blip r:embed="rId7">
            <a:extLst>
              <a:ext uri="{28A0092B-C50C-407E-A947-70E740481C1C}">
                <a14:useLocalDpi xmlns:a14="http://schemas.microsoft.com/office/drawing/2010/main" val="0"/>
              </a:ext>
            </a:extLst>
          </a:blip>
          <a:srcRect l="35450" t="28841" r="53236" b="64714"/>
          <a:stretch/>
        </p:blipFill>
        <p:spPr>
          <a:xfrm>
            <a:off x="137325" y="1522775"/>
            <a:ext cx="5666282" cy="1060954"/>
          </a:xfrm>
          <a:prstGeom prst="rect">
            <a:avLst/>
          </a:prstGeom>
        </p:spPr>
      </p:pic>
      <p:pic>
        <p:nvPicPr>
          <p:cNvPr id="16" name="PW8">
            <a:hlinkClick r:id="" action="ppaction://media"/>
            <a:extLst>
              <a:ext uri="{FF2B5EF4-FFF2-40B4-BE49-F238E27FC236}">
                <a16:creationId xmlns:a16="http://schemas.microsoft.com/office/drawing/2014/main" id="{C74ABCF5-8A84-C164-81C2-927947D0C66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28907" y="6213859"/>
            <a:ext cx="609600" cy="609600"/>
          </a:xfrm>
          <a:prstGeom prst="rect">
            <a:avLst/>
          </a:prstGeom>
        </p:spPr>
      </p:pic>
      <p:pic>
        <p:nvPicPr>
          <p:cNvPr id="3" name="Picture 4">
            <a:extLst>
              <a:ext uri="{FF2B5EF4-FFF2-40B4-BE49-F238E27FC236}">
                <a16:creationId xmlns:a16="http://schemas.microsoft.com/office/drawing/2014/main" id="{AD474BEA-E5EA-B566-428E-358E54D80B38}"/>
              </a:ext>
            </a:extLst>
          </p:cNvPr>
          <p:cNvPicPr>
            <a:picLocks noChangeAspect="1"/>
          </p:cNvPicPr>
          <p:nvPr/>
        </p:nvPicPr>
        <p:blipFill>
          <a:blip r:embed="rId9"/>
          <a:stretch>
            <a:fillRect/>
          </a:stretch>
        </p:blipFill>
        <p:spPr>
          <a:xfrm>
            <a:off x="4379343" y="6105144"/>
            <a:ext cx="2743200" cy="743712"/>
          </a:xfrm>
          <a:prstGeom prst="rect">
            <a:avLst/>
          </a:prstGeom>
        </p:spPr>
      </p:pic>
    </p:spTree>
    <p:extLst>
      <p:ext uri="{BB962C8B-B14F-4D97-AF65-F5344CB8AC3E}">
        <p14:creationId xmlns:p14="http://schemas.microsoft.com/office/powerpoint/2010/main" val="1606966292"/>
      </p:ext>
    </p:extLst>
  </p:cSld>
  <p:clrMapOvr>
    <a:masterClrMapping/>
  </p:clrMapOvr>
  <mc:AlternateContent xmlns:mc="http://schemas.openxmlformats.org/markup-compatibility/2006" xmlns:p14="http://schemas.microsoft.com/office/powerpoint/2010/main">
    <mc:Choice Requires="p14">
      <p:transition spd="slow" p14:dur="2000" advTm="31263"/>
    </mc:Choice>
    <mc:Fallback xmlns="">
      <p:transition spd="slow" advTm="31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5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555886" y="18255"/>
            <a:ext cx="10515600" cy="1325563"/>
          </a:xfrm>
        </p:spPr>
        <p:txBody>
          <a:bodyPr/>
          <a:lstStyle/>
          <a:p>
            <a:pPr algn="ctr" defTabSz="770484">
              <a:spcBef>
                <a:spcPts val="0"/>
              </a:spcBef>
            </a:pPr>
            <a:r>
              <a:rPr lang="en-US" b="1" dirty="0">
                <a:solidFill>
                  <a:prstClr val="black"/>
                </a:solidFill>
                <a:ea typeface="+mn-ea"/>
                <a:cs typeface="+mn-cs"/>
              </a:rPr>
              <a:t>Junior Cycle Science Learning Outcomes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8416449" y="5822861"/>
            <a:ext cx="2632055" cy="960364"/>
          </a:xfrm>
          <a:prstGeom prst="rect">
            <a:avLst/>
          </a:prstGeom>
        </p:spPr>
      </p:pic>
      <p:pic>
        <p:nvPicPr>
          <p:cNvPr id="10" name="Picture 9" descr="Calendar&#10;&#10;Description automatically generated">
            <a:extLst>
              <a:ext uri="{FF2B5EF4-FFF2-40B4-BE49-F238E27FC236}">
                <a16:creationId xmlns:a16="http://schemas.microsoft.com/office/drawing/2014/main" id="{86A3B978-FE4B-DEA6-13E4-5F7FD0BA746B}"/>
              </a:ext>
            </a:extLst>
          </p:cNvPr>
          <p:cNvPicPr>
            <a:picLocks noChangeAspect="1"/>
          </p:cNvPicPr>
          <p:nvPr/>
        </p:nvPicPr>
        <p:blipFill rotWithShape="1">
          <a:blip r:embed="rId6">
            <a:extLst>
              <a:ext uri="{28A0092B-C50C-407E-A947-70E740481C1C}">
                <a14:useLocalDpi xmlns:a14="http://schemas.microsoft.com/office/drawing/2010/main" val="0"/>
              </a:ext>
            </a:extLst>
          </a:blip>
          <a:srcRect l="2946" t="42025" r="85977" b="25491"/>
          <a:stretch/>
        </p:blipFill>
        <p:spPr>
          <a:xfrm>
            <a:off x="6156300" y="1101755"/>
            <a:ext cx="4776969" cy="4604140"/>
          </a:xfrm>
          <a:prstGeom prst="rect">
            <a:avLst/>
          </a:prstGeom>
        </p:spPr>
      </p:pic>
      <p:pic>
        <p:nvPicPr>
          <p:cNvPr id="11" name="Picture 10" descr="Calendar&#10;&#10;Description automatically generated">
            <a:extLst>
              <a:ext uri="{FF2B5EF4-FFF2-40B4-BE49-F238E27FC236}">
                <a16:creationId xmlns:a16="http://schemas.microsoft.com/office/drawing/2014/main" id="{7BE4A1D3-9197-15FA-800D-745597694088}"/>
              </a:ext>
            </a:extLst>
          </p:cNvPr>
          <p:cNvPicPr>
            <a:picLocks noChangeAspect="1"/>
          </p:cNvPicPr>
          <p:nvPr/>
        </p:nvPicPr>
        <p:blipFill rotWithShape="1">
          <a:blip r:embed="rId6">
            <a:extLst>
              <a:ext uri="{28A0092B-C50C-407E-A947-70E740481C1C}">
                <a14:useLocalDpi xmlns:a14="http://schemas.microsoft.com/office/drawing/2010/main" val="0"/>
              </a:ext>
            </a:extLst>
          </a:blip>
          <a:srcRect l="218" t="42457" r="97153" b="26180"/>
          <a:stretch/>
        </p:blipFill>
        <p:spPr>
          <a:xfrm rot="5400000">
            <a:off x="2532187" y="1603056"/>
            <a:ext cx="1424088" cy="5582940"/>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9882D7BA-5157-B629-E721-115118DF9CB8}"/>
              </a:ext>
            </a:extLst>
          </p:cNvPr>
          <p:cNvPicPr>
            <a:picLocks noChangeAspect="1"/>
          </p:cNvPicPr>
          <p:nvPr/>
        </p:nvPicPr>
        <p:blipFill rotWithShape="1">
          <a:blip r:embed="rId7">
            <a:extLst>
              <a:ext uri="{28A0092B-C50C-407E-A947-70E740481C1C}">
                <a14:useLocalDpi xmlns:a14="http://schemas.microsoft.com/office/drawing/2010/main" val="0"/>
              </a:ext>
            </a:extLst>
          </a:blip>
          <a:srcRect l="10174" t="16374" r="48452" b="70578"/>
          <a:stretch/>
        </p:blipFill>
        <p:spPr>
          <a:xfrm>
            <a:off x="372140" y="1673167"/>
            <a:ext cx="5744181" cy="1018444"/>
          </a:xfrm>
          <a:prstGeom prst="rect">
            <a:avLst/>
          </a:prstGeom>
        </p:spPr>
      </p:pic>
      <p:pic>
        <p:nvPicPr>
          <p:cNvPr id="13" name="NOS 6,7,8">
            <a:hlinkClick r:id="" action="ppaction://media"/>
            <a:extLst>
              <a:ext uri="{FF2B5EF4-FFF2-40B4-BE49-F238E27FC236}">
                <a16:creationId xmlns:a16="http://schemas.microsoft.com/office/drawing/2014/main" id="{B3B59FF9-CF8D-B1F0-639F-84D8E8E340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29055" y="6296116"/>
            <a:ext cx="609600" cy="609600"/>
          </a:xfrm>
          <a:prstGeom prst="rect">
            <a:avLst/>
          </a:prstGeom>
        </p:spPr>
      </p:pic>
      <p:pic>
        <p:nvPicPr>
          <p:cNvPr id="5" name="Picture 4">
            <a:extLst>
              <a:ext uri="{FF2B5EF4-FFF2-40B4-BE49-F238E27FC236}">
                <a16:creationId xmlns:a16="http://schemas.microsoft.com/office/drawing/2014/main" id="{9DF54D08-5CB5-4CF1-EE15-D63839D69D53}"/>
              </a:ext>
            </a:extLst>
          </p:cNvPr>
          <p:cNvPicPr>
            <a:picLocks noChangeAspect="1"/>
          </p:cNvPicPr>
          <p:nvPr/>
        </p:nvPicPr>
        <p:blipFill>
          <a:blip r:embed="rId9"/>
          <a:stretch>
            <a:fillRect/>
          </a:stretch>
        </p:blipFill>
        <p:spPr>
          <a:xfrm>
            <a:off x="4379343" y="6105144"/>
            <a:ext cx="2743200" cy="743712"/>
          </a:xfrm>
          <a:prstGeom prst="rect">
            <a:avLst/>
          </a:prstGeom>
        </p:spPr>
      </p:pic>
    </p:spTree>
    <p:extLst>
      <p:ext uri="{BB962C8B-B14F-4D97-AF65-F5344CB8AC3E}">
        <p14:creationId xmlns:p14="http://schemas.microsoft.com/office/powerpoint/2010/main" val="1823290392"/>
      </p:ext>
    </p:extLst>
  </p:cSld>
  <p:clrMapOvr>
    <a:masterClrMapping/>
  </p:clrMapOvr>
  <mc:AlternateContent xmlns:mc="http://schemas.openxmlformats.org/markup-compatibility/2006" xmlns:p14="http://schemas.microsoft.com/office/powerpoint/2010/main">
    <mc:Choice Requires="p14">
      <p:transition spd="slow" p14:dur="2000" advTm="31263"/>
    </mc:Choice>
    <mc:Fallback xmlns="">
      <p:transition spd="slow" advTm="31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1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555886" y="18255"/>
            <a:ext cx="10515600" cy="1325563"/>
          </a:xfrm>
        </p:spPr>
        <p:txBody>
          <a:bodyPr/>
          <a:lstStyle/>
          <a:p>
            <a:pPr algn="ctr" defTabSz="770484">
              <a:spcBef>
                <a:spcPts val="0"/>
              </a:spcBef>
            </a:pPr>
            <a:r>
              <a:rPr lang="en-US" b="1" dirty="0">
                <a:solidFill>
                  <a:prstClr val="black"/>
                </a:solidFill>
                <a:ea typeface="+mn-ea"/>
                <a:cs typeface="+mn-cs"/>
              </a:rPr>
              <a:t>Junior Cycle Science Learning Outcomes</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8416449" y="5822861"/>
            <a:ext cx="2632055" cy="960364"/>
          </a:xfrm>
          <a:prstGeom prst="rect">
            <a:avLst/>
          </a:prstGeom>
        </p:spPr>
      </p:pic>
      <p:pic>
        <p:nvPicPr>
          <p:cNvPr id="5" name="Picture 4">
            <a:extLst>
              <a:ext uri="{FF2B5EF4-FFF2-40B4-BE49-F238E27FC236}">
                <a16:creationId xmlns:a16="http://schemas.microsoft.com/office/drawing/2014/main" id="{AC1B3460-931D-B010-8A06-B42D5A2551A9}"/>
              </a:ext>
            </a:extLst>
          </p:cNvPr>
          <p:cNvPicPr>
            <a:picLocks noChangeAspect="1"/>
          </p:cNvPicPr>
          <p:nvPr/>
        </p:nvPicPr>
        <p:blipFill rotWithShape="1">
          <a:blip r:embed="rId6">
            <a:extLst>
              <a:ext uri="{28A0092B-C50C-407E-A947-70E740481C1C}">
                <a14:useLocalDpi xmlns:a14="http://schemas.microsoft.com/office/drawing/2010/main" val="0"/>
              </a:ext>
            </a:extLst>
          </a:blip>
          <a:srcRect l="10464" t="50000" r="48847" b="9557"/>
          <a:stretch/>
        </p:blipFill>
        <p:spPr>
          <a:xfrm>
            <a:off x="5028971" y="1552599"/>
            <a:ext cx="7163029" cy="4002950"/>
          </a:xfrm>
          <a:prstGeom prst="rect">
            <a:avLst/>
          </a:prstGeom>
        </p:spPr>
      </p:pic>
      <p:pic>
        <p:nvPicPr>
          <p:cNvPr id="7" name="NOS 9&amp;10">
            <a:hlinkClick r:id="" action="ppaction://media"/>
            <a:extLst>
              <a:ext uri="{FF2B5EF4-FFF2-40B4-BE49-F238E27FC236}">
                <a16:creationId xmlns:a16="http://schemas.microsoft.com/office/drawing/2014/main" id="{76FD2BE1-B80F-F9E5-DA00-77EA608671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13917" y="6136887"/>
            <a:ext cx="609600" cy="609600"/>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9401D0D9-B194-C15D-9F96-BC4EB6A6C3B2}"/>
              </a:ext>
            </a:extLst>
          </p:cNvPr>
          <p:cNvPicPr>
            <a:picLocks noChangeAspect="1"/>
          </p:cNvPicPr>
          <p:nvPr/>
        </p:nvPicPr>
        <p:blipFill rotWithShape="1">
          <a:blip r:embed="rId8">
            <a:extLst>
              <a:ext uri="{28A0092B-C50C-407E-A947-70E740481C1C}">
                <a14:useLocalDpi xmlns:a14="http://schemas.microsoft.com/office/drawing/2010/main" val="0"/>
              </a:ext>
            </a:extLst>
          </a:blip>
          <a:srcRect l="10174" t="16374" r="48452" b="70578"/>
          <a:stretch/>
        </p:blipFill>
        <p:spPr>
          <a:xfrm>
            <a:off x="23718" y="2009557"/>
            <a:ext cx="5005253" cy="887432"/>
          </a:xfrm>
          <a:prstGeom prst="rect">
            <a:avLst/>
          </a:prstGeom>
        </p:spPr>
      </p:pic>
      <p:pic>
        <p:nvPicPr>
          <p:cNvPr id="9" name="Picture 8">
            <a:extLst>
              <a:ext uri="{FF2B5EF4-FFF2-40B4-BE49-F238E27FC236}">
                <a16:creationId xmlns:a16="http://schemas.microsoft.com/office/drawing/2014/main" id="{A5EB32A9-6463-9D35-F288-D0FE05D2B7F4}"/>
              </a:ext>
            </a:extLst>
          </p:cNvPr>
          <p:cNvPicPr>
            <a:picLocks noChangeAspect="1"/>
          </p:cNvPicPr>
          <p:nvPr/>
        </p:nvPicPr>
        <p:blipFill rotWithShape="1">
          <a:blip r:embed="rId6">
            <a:extLst>
              <a:ext uri="{28A0092B-C50C-407E-A947-70E740481C1C}">
                <a14:useLocalDpi xmlns:a14="http://schemas.microsoft.com/office/drawing/2010/main" val="0"/>
              </a:ext>
            </a:extLst>
          </a:blip>
          <a:srcRect l="783" t="50000" r="89676" b="9557"/>
          <a:stretch/>
        </p:blipFill>
        <p:spPr>
          <a:xfrm rot="5400000">
            <a:off x="1944159" y="2150332"/>
            <a:ext cx="1679598" cy="4002950"/>
          </a:xfrm>
          <a:prstGeom prst="rect">
            <a:avLst/>
          </a:prstGeom>
        </p:spPr>
      </p:pic>
      <p:pic>
        <p:nvPicPr>
          <p:cNvPr id="10" name="Picture 4">
            <a:extLst>
              <a:ext uri="{FF2B5EF4-FFF2-40B4-BE49-F238E27FC236}">
                <a16:creationId xmlns:a16="http://schemas.microsoft.com/office/drawing/2014/main" id="{49899602-835C-E164-5C7F-358FB26FAABA}"/>
              </a:ext>
            </a:extLst>
          </p:cNvPr>
          <p:cNvPicPr>
            <a:picLocks noChangeAspect="1"/>
          </p:cNvPicPr>
          <p:nvPr/>
        </p:nvPicPr>
        <p:blipFill>
          <a:blip r:embed="rId9"/>
          <a:stretch>
            <a:fillRect/>
          </a:stretch>
        </p:blipFill>
        <p:spPr>
          <a:xfrm>
            <a:off x="4379343" y="6105144"/>
            <a:ext cx="2743200" cy="743712"/>
          </a:xfrm>
          <a:prstGeom prst="rect">
            <a:avLst/>
          </a:prstGeom>
        </p:spPr>
      </p:pic>
    </p:spTree>
    <p:extLst>
      <p:ext uri="{BB962C8B-B14F-4D97-AF65-F5344CB8AC3E}">
        <p14:creationId xmlns:p14="http://schemas.microsoft.com/office/powerpoint/2010/main" val="359558848"/>
      </p:ext>
    </p:extLst>
  </p:cSld>
  <p:clrMapOvr>
    <a:masterClrMapping/>
  </p:clrMapOvr>
  <mc:AlternateContent xmlns:mc="http://schemas.openxmlformats.org/markup-compatibility/2006" xmlns:p14="http://schemas.microsoft.com/office/powerpoint/2010/main">
    <mc:Choice Requires="p14">
      <p:transition spd="slow" p14:dur="2000" advTm="31263"/>
    </mc:Choice>
    <mc:Fallback xmlns="">
      <p:transition spd="slow" advTm="31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5" y="0"/>
            <a:ext cx="12344905" cy="6858000"/>
          </a:xfrm>
          <a:prstGeom prst="rect">
            <a:avLst/>
          </a:prstGeom>
        </p:spPr>
      </p:pic>
      <p:sp>
        <p:nvSpPr>
          <p:cNvPr id="2" name="Title 1"/>
          <p:cNvSpPr>
            <a:spLocks noGrp="1"/>
          </p:cNvSpPr>
          <p:nvPr>
            <p:ph type="title"/>
          </p:nvPr>
        </p:nvSpPr>
        <p:spPr>
          <a:xfrm>
            <a:off x="838200" y="85957"/>
            <a:ext cx="10515600" cy="1325563"/>
          </a:xfrm>
        </p:spPr>
        <p:txBody>
          <a:bodyPr/>
          <a:lstStyle/>
          <a:p>
            <a:pPr algn="ctr" defTabSz="770484">
              <a:spcBef>
                <a:spcPts val="0"/>
              </a:spcBef>
            </a:pPr>
            <a:r>
              <a:rPr lang="en-US" b="1">
                <a:solidFill>
                  <a:prstClr val="black"/>
                </a:solidFill>
                <a:ea typeface="+mn-ea"/>
                <a:cs typeface="+mn-cs"/>
              </a:rPr>
              <a:t>Overview of Topics</a:t>
            </a:r>
            <a:br>
              <a:rPr lang="en-US" sz="1944">
                <a:solidFill>
                  <a:prstClr val="black"/>
                </a:solidFill>
                <a:ea typeface="+mn-ea"/>
                <a:cs typeface="+mn-cs"/>
              </a:rPr>
            </a:br>
            <a:endParaRPr lang="en-IE" sz="1944"/>
          </a:p>
        </p:txBody>
      </p:sp>
      <p:sp>
        <p:nvSpPr>
          <p:cNvPr id="3" name="Content Placeholder 2"/>
          <p:cNvSpPr>
            <a:spLocks noGrp="1"/>
          </p:cNvSpPr>
          <p:nvPr>
            <p:ph idx="1"/>
          </p:nvPr>
        </p:nvSpPr>
        <p:spPr>
          <a:xfrm>
            <a:off x="6776356" y="2710543"/>
            <a:ext cx="4577443" cy="3466420"/>
          </a:xfrm>
        </p:spPr>
        <p:txBody>
          <a:bodyPr/>
          <a:lstStyle/>
          <a:p>
            <a:pPr marL="0" indent="0" algn="ctr">
              <a:buNone/>
            </a:pPr>
            <a:r>
              <a:rPr lang="en-IE" sz="2430" b="1" dirty="0"/>
              <a:t>Part 3</a:t>
            </a:r>
          </a:p>
          <a:p>
            <a:pPr marL="0" indent="0" algn="ctr">
              <a:buNone/>
            </a:pPr>
            <a:r>
              <a:rPr lang="en-IE" sz="2430" b="1" dirty="0"/>
              <a:t>Sources of Electricity</a:t>
            </a:r>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8413652" y="5846214"/>
            <a:ext cx="2632055" cy="960364"/>
          </a:xfrm>
          <a:prstGeom prst="rect">
            <a:avLst/>
          </a:prstGeom>
        </p:spPr>
      </p:pic>
      <p:graphicFrame>
        <p:nvGraphicFramePr>
          <p:cNvPr id="7" name="Content Placeholder 2">
            <a:extLst>
              <a:ext uri="{FF2B5EF4-FFF2-40B4-BE49-F238E27FC236}">
                <a16:creationId xmlns:a16="http://schemas.microsoft.com/office/drawing/2014/main" id="{D5D9EF64-1A73-129A-2DEF-713144B26648}"/>
              </a:ext>
            </a:extLst>
          </p:cNvPr>
          <p:cNvGraphicFramePr>
            <a:graphicFrameLocks/>
          </p:cNvGraphicFramePr>
          <p:nvPr>
            <p:extLst>
              <p:ext uri="{D42A27DB-BD31-4B8C-83A1-F6EECF244321}">
                <p14:modId xmlns:p14="http://schemas.microsoft.com/office/powerpoint/2010/main" val="1308459328"/>
              </p:ext>
            </p:extLst>
          </p:nvPr>
        </p:nvGraphicFramePr>
        <p:xfrm>
          <a:off x="1002071" y="1141413"/>
          <a:ext cx="5298125" cy="49534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Rectangle 7" descr="Bonfire with solid fill">
            <a:extLst>
              <a:ext uri="{FF2B5EF4-FFF2-40B4-BE49-F238E27FC236}">
                <a16:creationId xmlns:a16="http://schemas.microsoft.com/office/drawing/2014/main" id="{D4AC1824-6C2A-DCBA-D4F0-AA6360F9EDD1}"/>
              </a:ext>
            </a:extLst>
          </p:cNvPr>
          <p:cNvSpPr/>
          <p:nvPr/>
        </p:nvSpPr>
        <p:spPr>
          <a:xfrm>
            <a:off x="156081" y="2318763"/>
            <a:ext cx="538654" cy="538654"/>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9" name="Rectangle 8" descr="Scales of justice with solid fill">
            <a:extLst>
              <a:ext uri="{FF2B5EF4-FFF2-40B4-BE49-F238E27FC236}">
                <a16:creationId xmlns:a16="http://schemas.microsoft.com/office/drawing/2014/main" id="{3FA6A446-DACF-A9D3-9CBD-7A01E0FB3488}"/>
              </a:ext>
            </a:extLst>
          </p:cNvPr>
          <p:cNvSpPr/>
          <p:nvPr/>
        </p:nvSpPr>
        <p:spPr>
          <a:xfrm>
            <a:off x="156081" y="5177153"/>
            <a:ext cx="538654" cy="538654"/>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0" name="Rectangle 9" descr="Garbage with solid fill">
            <a:extLst>
              <a:ext uri="{FF2B5EF4-FFF2-40B4-BE49-F238E27FC236}">
                <a16:creationId xmlns:a16="http://schemas.microsoft.com/office/drawing/2014/main" id="{DDEFF816-4F16-9C48-D580-CBE4BA75BFB6}"/>
              </a:ext>
            </a:extLst>
          </p:cNvPr>
          <p:cNvSpPr/>
          <p:nvPr/>
        </p:nvSpPr>
        <p:spPr>
          <a:xfrm>
            <a:off x="156081" y="4250179"/>
            <a:ext cx="538654" cy="538654"/>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1" name="Rectangle 10" descr="Wind Turbines with solid fill">
            <a:extLst>
              <a:ext uri="{FF2B5EF4-FFF2-40B4-BE49-F238E27FC236}">
                <a16:creationId xmlns:a16="http://schemas.microsoft.com/office/drawing/2014/main" id="{B8055351-EDA8-9465-EED9-80AF31091F7C}"/>
              </a:ext>
            </a:extLst>
          </p:cNvPr>
          <p:cNvSpPr/>
          <p:nvPr/>
        </p:nvSpPr>
        <p:spPr>
          <a:xfrm>
            <a:off x="156081" y="3311227"/>
            <a:ext cx="538654" cy="538654"/>
          </a:xfrm>
          <a:prstGeom prst="rect">
            <a:avLst/>
          </a:prstGeom>
          <a: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sp>
        <p:nvSpPr>
          <p:cNvPr id="12" name="Rectangle 11" descr="Power with solid fill">
            <a:extLst>
              <a:ext uri="{FF2B5EF4-FFF2-40B4-BE49-F238E27FC236}">
                <a16:creationId xmlns:a16="http://schemas.microsoft.com/office/drawing/2014/main" id="{BDB30A11-3587-D7EC-87E7-953FDC2F0C4C}"/>
              </a:ext>
            </a:extLst>
          </p:cNvPr>
          <p:cNvSpPr/>
          <p:nvPr/>
        </p:nvSpPr>
        <p:spPr>
          <a:xfrm>
            <a:off x="156081" y="1391789"/>
            <a:ext cx="538654" cy="538654"/>
          </a:xfrm>
          <a:prstGeom prst="rect">
            <a:avLst/>
          </a:prstGeom>
          <a: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a:ln>
            <a:noFill/>
          </a:ln>
        </p:spPr>
        <p:style>
          <a:lnRef idx="2">
            <a:scrgbClr r="0" g="0" b="0"/>
          </a:lnRef>
          <a:fillRef idx="1">
            <a:scrgbClr r="0" g="0" b="0"/>
          </a:fillRef>
          <a:effectRef idx="0">
            <a:schemeClr val="accent5">
              <a:hueOff val="-5068907"/>
              <a:satOff val="-13064"/>
              <a:lumOff val="-8824"/>
              <a:alphaOff val="0"/>
            </a:schemeClr>
          </a:effectRef>
          <a:fontRef idx="minor">
            <a:schemeClr val="lt1"/>
          </a:fontRef>
        </p:style>
        <p:txBody>
          <a:bodyPr/>
          <a:lstStyle/>
          <a:p>
            <a:endParaRPr lang="en-IE" dirty="0"/>
          </a:p>
        </p:txBody>
      </p:sp>
      <p:pic>
        <p:nvPicPr>
          <p:cNvPr id="13" name="Overview of Topics">
            <a:hlinkClick r:id="" action="ppaction://media"/>
            <a:extLst>
              <a:ext uri="{FF2B5EF4-FFF2-40B4-BE49-F238E27FC236}">
                <a16:creationId xmlns:a16="http://schemas.microsoft.com/office/drawing/2014/main" id="{859466EC-7F23-8D7B-EE9A-D394F1EDE9FC}"/>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7537148" y="6187584"/>
            <a:ext cx="609600" cy="609600"/>
          </a:xfrm>
          <a:prstGeom prst="rect">
            <a:avLst/>
          </a:prstGeom>
        </p:spPr>
      </p:pic>
      <p:pic>
        <p:nvPicPr>
          <p:cNvPr id="20" name="Picture 4">
            <a:extLst>
              <a:ext uri="{FF2B5EF4-FFF2-40B4-BE49-F238E27FC236}">
                <a16:creationId xmlns:a16="http://schemas.microsoft.com/office/drawing/2014/main" id="{2311F9CA-7A9F-595D-15D9-FE3FB2618004}"/>
              </a:ext>
            </a:extLst>
          </p:cNvPr>
          <p:cNvPicPr>
            <a:picLocks noChangeAspect="1"/>
          </p:cNvPicPr>
          <p:nvPr/>
        </p:nvPicPr>
        <p:blipFill>
          <a:blip r:embed="rId22"/>
          <a:stretch>
            <a:fillRect/>
          </a:stretch>
        </p:blipFill>
        <p:spPr>
          <a:xfrm>
            <a:off x="4379343" y="6105144"/>
            <a:ext cx="2743200" cy="743712"/>
          </a:xfrm>
          <a:prstGeom prst="rect">
            <a:avLst/>
          </a:prstGeom>
        </p:spPr>
      </p:pic>
    </p:spTree>
    <p:extLst>
      <p:ext uri="{BB962C8B-B14F-4D97-AF65-F5344CB8AC3E}">
        <p14:creationId xmlns:p14="http://schemas.microsoft.com/office/powerpoint/2010/main" val="3344084076"/>
      </p:ext>
    </p:extLst>
  </p:cSld>
  <p:clrMapOvr>
    <a:masterClrMapping/>
  </p:clrMapOvr>
  <mc:AlternateContent xmlns:mc="http://schemas.openxmlformats.org/markup-compatibility/2006" xmlns:p14="http://schemas.microsoft.com/office/powerpoint/2010/main">
    <mc:Choice Requires="p14">
      <p:transition spd="slow" p14:dur="2000" advTm="10691"/>
    </mc:Choice>
    <mc:Fallback xmlns="">
      <p:transition spd="slow" advTm="1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Sources of Energy</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sp>
        <p:nvSpPr>
          <p:cNvPr id="7" name="Content Placeholder 6">
            <a:extLst>
              <a:ext uri="{FF2B5EF4-FFF2-40B4-BE49-F238E27FC236}">
                <a16:creationId xmlns:a16="http://schemas.microsoft.com/office/drawing/2014/main" id="{BB0E34C8-8570-6E7A-8BD6-F6096F324737}"/>
              </a:ext>
            </a:extLst>
          </p:cNvPr>
          <p:cNvSpPr>
            <a:spLocks noGrp="1"/>
          </p:cNvSpPr>
          <p:nvPr>
            <p:ph idx="1"/>
          </p:nvPr>
        </p:nvSpPr>
        <p:spPr/>
        <p:txBody>
          <a:bodyPr/>
          <a:lstStyle/>
          <a:p>
            <a:endParaRPr lang="en-IE"/>
          </a:p>
        </p:txBody>
      </p:sp>
      <p:pic>
        <p:nvPicPr>
          <p:cNvPr id="5122" name="Picture 2" descr="Chile Deploys Blockchain to Track Renewable Energy Usage">
            <a:extLst>
              <a:ext uri="{FF2B5EF4-FFF2-40B4-BE49-F238E27FC236}">
                <a16:creationId xmlns:a16="http://schemas.microsoft.com/office/drawing/2014/main" id="{89419AE8-388B-F1AD-5F77-31390E3620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86940" y="994474"/>
            <a:ext cx="7818120" cy="4818702"/>
          </a:xfrm>
          <a:prstGeom prst="rect">
            <a:avLst/>
          </a:prstGeom>
          <a:noFill/>
          <a:extLst>
            <a:ext uri="{909E8E84-426E-40DD-AFC4-6F175D3DCCD1}">
              <a14:hiddenFill xmlns:a14="http://schemas.microsoft.com/office/drawing/2010/main">
                <a:solidFill>
                  <a:srgbClr val="FFFFFF"/>
                </a:solidFill>
              </a14:hiddenFill>
            </a:ext>
          </a:extLst>
        </p:spPr>
      </p:pic>
      <p:pic>
        <p:nvPicPr>
          <p:cNvPr id="5" name="Sources">
            <a:hlinkClick r:id="" action="ppaction://media"/>
            <a:extLst>
              <a:ext uri="{FF2B5EF4-FFF2-40B4-BE49-F238E27FC236}">
                <a16:creationId xmlns:a16="http://schemas.microsoft.com/office/drawing/2014/main" id="{97E44FA9-8139-C478-55C0-BF6475FBAA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12762" y="6248400"/>
            <a:ext cx="609600" cy="609600"/>
          </a:xfrm>
          <a:prstGeom prst="rect">
            <a:avLst/>
          </a:prstGeom>
        </p:spPr>
      </p:pic>
      <p:pic>
        <p:nvPicPr>
          <p:cNvPr id="8" name="Picture 4">
            <a:extLst>
              <a:ext uri="{FF2B5EF4-FFF2-40B4-BE49-F238E27FC236}">
                <a16:creationId xmlns:a16="http://schemas.microsoft.com/office/drawing/2014/main" id="{8AF823D7-815B-2E2D-70C9-B255B8FACAD4}"/>
              </a:ext>
            </a:extLst>
          </p:cNvPr>
          <p:cNvPicPr>
            <a:picLocks noChangeAspect="1"/>
          </p:cNvPicPr>
          <p:nvPr/>
        </p:nvPicPr>
        <p:blipFill>
          <a:blip r:embed="rId9"/>
          <a:stretch>
            <a:fillRect/>
          </a:stretch>
        </p:blipFill>
        <p:spPr>
          <a:xfrm>
            <a:off x="4379343" y="6105144"/>
            <a:ext cx="2743200" cy="743712"/>
          </a:xfrm>
          <a:prstGeom prst="rect">
            <a:avLst/>
          </a:prstGeom>
        </p:spPr>
      </p:pic>
    </p:spTree>
    <p:extLst>
      <p:ext uri="{BB962C8B-B14F-4D97-AF65-F5344CB8AC3E}">
        <p14:creationId xmlns:p14="http://schemas.microsoft.com/office/powerpoint/2010/main" val="1962596761"/>
      </p:ext>
    </p:extLst>
  </p:cSld>
  <p:clrMapOvr>
    <a:masterClrMapping/>
  </p:clrMapOvr>
  <mc:AlternateContent xmlns:mc="http://schemas.openxmlformats.org/markup-compatibility/2006" xmlns:p14="http://schemas.microsoft.com/office/powerpoint/2010/main">
    <mc:Choice Requires="p14">
      <p:transition spd="slow" p14:dur="2000" advTm="16960"/>
    </mc:Choice>
    <mc:Fallback xmlns="">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Sources of Energy</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sp>
        <p:nvSpPr>
          <p:cNvPr id="7" name="Content Placeholder 6">
            <a:extLst>
              <a:ext uri="{FF2B5EF4-FFF2-40B4-BE49-F238E27FC236}">
                <a16:creationId xmlns:a16="http://schemas.microsoft.com/office/drawing/2014/main" id="{BB0E34C8-8570-6E7A-8BD6-F6096F324737}"/>
              </a:ext>
            </a:extLst>
          </p:cNvPr>
          <p:cNvSpPr>
            <a:spLocks noGrp="1"/>
          </p:cNvSpPr>
          <p:nvPr>
            <p:ph idx="1"/>
          </p:nvPr>
        </p:nvSpPr>
        <p:spPr/>
        <p:txBody>
          <a:bodyPr/>
          <a:lstStyle/>
          <a:p>
            <a:endParaRPr lang="en-IE"/>
          </a:p>
        </p:txBody>
      </p:sp>
      <p:graphicFrame>
        <p:nvGraphicFramePr>
          <p:cNvPr id="8" name="Content Placeholder 2">
            <a:extLst>
              <a:ext uri="{FF2B5EF4-FFF2-40B4-BE49-F238E27FC236}">
                <a16:creationId xmlns:a16="http://schemas.microsoft.com/office/drawing/2014/main" id="{A4CC8132-9EE8-61C8-60B4-A1A1B5929745}"/>
              </a:ext>
            </a:extLst>
          </p:cNvPr>
          <p:cNvGraphicFramePr>
            <a:graphicFrameLocks/>
          </p:cNvGraphicFramePr>
          <p:nvPr>
            <p:extLst>
              <p:ext uri="{D42A27DB-BD31-4B8C-83A1-F6EECF244321}">
                <p14:modId xmlns:p14="http://schemas.microsoft.com/office/powerpoint/2010/main" val="3185017251"/>
              </p:ext>
            </p:extLst>
          </p:nvPr>
        </p:nvGraphicFramePr>
        <p:xfrm>
          <a:off x="632085" y="1765228"/>
          <a:ext cx="10927829" cy="41928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Energy Sources">
            <a:hlinkClick r:id="" action="ppaction://media"/>
            <a:extLst>
              <a:ext uri="{FF2B5EF4-FFF2-40B4-BE49-F238E27FC236}">
                <a16:creationId xmlns:a16="http://schemas.microsoft.com/office/drawing/2014/main" id="{B540D037-7095-E78E-AF40-4FB7DF413E8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471573" y="6266935"/>
            <a:ext cx="609600" cy="609600"/>
          </a:xfrm>
          <a:prstGeom prst="rect">
            <a:avLst/>
          </a:prstGeom>
        </p:spPr>
      </p:pic>
      <p:pic>
        <p:nvPicPr>
          <p:cNvPr id="16" name="Picture 4">
            <a:extLst>
              <a:ext uri="{FF2B5EF4-FFF2-40B4-BE49-F238E27FC236}">
                <a16:creationId xmlns:a16="http://schemas.microsoft.com/office/drawing/2014/main" id="{09F7E00C-B05D-C82E-892D-8B21E2421129}"/>
              </a:ext>
            </a:extLst>
          </p:cNvPr>
          <p:cNvPicPr>
            <a:picLocks noChangeAspect="1"/>
          </p:cNvPicPr>
          <p:nvPr/>
        </p:nvPicPr>
        <p:blipFill>
          <a:blip r:embed="rId13"/>
          <a:stretch>
            <a:fillRect/>
          </a:stretch>
        </p:blipFill>
        <p:spPr>
          <a:xfrm>
            <a:off x="4379343" y="6105144"/>
            <a:ext cx="2743200" cy="743712"/>
          </a:xfrm>
          <a:prstGeom prst="rect">
            <a:avLst/>
          </a:prstGeom>
        </p:spPr>
      </p:pic>
    </p:spTree>
    <p:extLst>
      <p:ext uri="{BB962C8B-B14F-4D97-AF65-F5344CB8AC3E}">
        <p14:creationId xmlns:p14="http://schemas.microsoft.com/office/powerpoint/2010/main" val="4237335368"/>
      </p:ext>
    </p:extLst>
  </p:cSld>
  <p:clrMapOvr>
    <a:masterClrMapping/>
  </p:clrMapOvr>
  <mc:AlternateContent xmlns:mc="http://schemas.openxmlformats.org/markup-compatibility/2006" xmlns:p14="http://schemas.microsoft.com/office/powerpoint/2010/main">
    <mc:Choice Requires="p14">
      <p:transition spd="slow" p14:dur="2000" advTm="16960"/>
    </mc:Choice>
    <mc:Fallback xmlns="">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Non-Renewable Energy</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sp>
        <p:nvSpPr>
          <p:cNvPr id="7" name="Content Placeholder 6">
            <a:extLst>
              <a:ext uri="{FF2B5EF4-FFF2-40B4-BE49-F238E27FC236}">
                <a16:creationId xmlns:a16="http://schemas.microsoft.com/office/drawing/2014/main" id="{BB0E34C8-8570-6E7A-8BD6-F6096F324737}"/>
              </a:ext>
            </a:extLst>
          </p:cNvPr>
          <p:cNvSpPr>
            <a:spLocks noGrp="1"/>
          </p:cNvSpPr>
          <p:nvPr>
            <p:ph idx="1"/>
          </p:nvPr>
        </p:nvSpPr>
        <p:spPr/>
        <p:txBody>
          <a:bodyPr/>
          <a:lstStyle/>
          <a:p>
            <a:endParaRPr lang="en-IE" dirty="0"/>
          </a:p>
        </p:txBody>
      </p:sp>
      <p:pic>
        <p:nvPicPr>
          <p:cNvPr id="2050" name="Picture 2" descr="Best Fossil Fuels GIFs | Gfycat">
            <a:extLst>
              <a:ext uri="{FF2B5EF4-FFF2-40B4-BE49-F238E27FC236}">
                <a16:creationId xmlns:a16="http://schemas.microsoft.com/office/drawing/2014/main" id="{60019F55-048C-F29F-BE68-9EBF17E8C9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974408"/>
            <a:ext cx="5905500" cy="33242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oehanson GIFs - Get the best GIF on GIPHY">
            <a:extLst>
              <a:ext uri="{FF2B5EF4-FFF2-40B4-BE49-F238E27FC236}">
                <a16:creationId xmlns:a16="http://schemas.microsoft.com/office/drawing/2014/main" id="{437110B6-E973-29A9-5C93-3740C99464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05500" y="2254798"/>
            <a:ext cx="6530038" cy="3668561"/>
          </a:xfrm>
          <a:prstGeom prst="rect">
            <a:avLst/>
          </a:prstGeom>
          <a:noFill/>
          <a:extLst>
            <a:ext uri="{909E8E84-426E-40DD-AFC4-6F175D3DCCD1}">
              <a14:hiddenFill xmlns:a14="http://schemas.microsoft.com/office/drawing/2010/main">
                <a:solidFill>
                  <a:srgbClr val="FFFFFF"/>
                </a:solidFill>
              </a14:hiddenFill>
            </a:ext>
          </a:extLst>
        </p:spPr>
      </p:pic>
      <p:pic>
        <p:nvPicPr>
          <p:cNvPr id="5" name="Non-Renewable">
            <a:hlinkClick r:id="" action="ppaction://media"/>
            <a:extLst>
              <a:ext uri="{FF2B5EF4-FFF2-40B4-BE49-F238E27FC236}">
                <a16:creationId xmlns:a16="http://schemas.microsoft.com/office/drawing/2014/main" id="{09E60287-6317-EA63-255A-33372B210D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471573" y="6193631"/>
            <a:ext cx="609600" cy="609600"/>
          </a:xfrm>
          <a:prstGeom prst="rect">
            <a:avLst/>
          </a:prstGeom>
        </p:spPr>
      </p:pic>
      <p:pic>
        <p:nvPicPr>
          <p:cNvPr id="8" name="Picture 4">
            <a:extLst>
              <a:ext uri="{FF2B5EF4-FFF2-40B4-BE49-F238E27FC236}">
                <a16:creationId xmlns:a16="http://schemas.microsoft.com/office/drawing/2014/main" id="{792614AE-9AA0-3919-F360-C03F13077D47}"/>
              </a:ext>
            </a:extLst>
          </p:cNvPr>
          <p:cNvPicPr>
            <a:picLocks noChangeAspect="1"/>
          </p:cNvPicPr>
          <p:nvPr/>
        </p:nvPicPr>
        <p:blipFill>
          <a:blip r:embed="rId10"/>
          <a:stretch>
            <a:fillRect/>
          </a:stretch>
        </p:blipFill>
        <p:spPr>
          <a:xfrm>
            <a:off x="4379343" y="6105144"/>
            <a:ext cx="2743200" cy="743712"/>
          </a:xfrm>
          <a:prstGeom prst="rect">
            <a:avLst/>
          </a:prstGeom>
        </p:spPr>
      </p:pic>
    </p:spTree>
    <p:extLst>
      <p:ext uri="{BB962C8B-B14F-4D97-AF65-F5344CB8AC3E}">
        <p14:creationId xmlns:p14="http://schemas.microsoft.com/office/powerpoint/2010/main" val="2096324334"/>
      </p:ext>
    </p:extLst>
  </p:cSld>
  <p:clrMapOvr>
    <a:masterClrMapping/>
  </p:clrMapOvr>
  <mc:AlternateContent xmlns:mc="http://schemas.openxmlformats.org/markup-compatibility/2006" xmlns:p14="http://schemas.microsoft.com/office/powerpoint/2010/main">
    <mc:Choice Requires="p14">
      <p:transition spd="slow" p14:dur="2000" advTm="16960"/>
    </mc:Choice>
    <mc:Fallback xmlns="">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A196B0CC-FE13-C93C-859C-18E99F1DB8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0350"/>
            <a:ext cx="12435539" cy="6908350"/>
          </a:xfrm>
          <a:prstGeom prst="rect">
            <a:avLst/>
          </a:prstGeom>
        </p:spPr>
      </p:pic>
      <p:sp>
        <p:nvSpPr>
          <p:cNvPr id="2" name="Title 1"/>
          <p:cNvSpPr>
            <a:spLocks noGrp="1"/>
          </p:cNvSpPr>
          <p:nvPr>
            <p:ph type="title"/>
          </p:nvPr>
        </p:nvSpPr>
        <p:spPr>
          <a:xfrm>
            <a:off x="838200" y="0"/>
            <a:ext cx="10515600" cy="1325563"/>
          </a:xfrm>
        </p:spPr>
        <p:txBody>
          <a:bodyPr/>
          <a:lstStyle/>
          <a:p>
            <a:pPr algn="ctr" defTabSz="770484">
              <a:spcBef>
                <a:spcPts val="0"/>
              </a:spcBef>
            </a:pPr>
            <a:r>
              <a:rPr lang="en-US" b="1" dirty="0">
                <a:solidFill>
                  <a:prstClr val="black"/>
                </a:solidFill>
                <a:ea typeface="+mn-ea"/>
                <a:cs typeface="+mn-cs"/>
              </a:rPr>
              <a:t>Renewable Energy</a:t>
            </a:r>
            <a:br>
              <a:rPr lang="en-US" sz="1944" dirty="0">
                <a:solidFill>
                  <a:prstClr val="black"/>
                </a:solidFill>
                <a:ea typeface="+mn-ea"/>
                <a:cs typeface="+mn-cs"/>
              </a:rPr>
            </a:br>
            <a:endParaRPr lang="en-IE" sz="1944"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8401459" y="5897636"/>
            <a:ext cx="2632055" cy="960364"/>
          </a:xfrm>
          <a:prstGeom prst="rect">
            <a:avLst/>
          </a:prstGeom>
        </p:spPr>
      </p:pic>
      <p:sp>
        <p:nvSpPr>
          <p:cNvPr id="7" name="Content Placeholder 6">
            <a:extLst>
              <a:ext uri="{FF2B5EF4-FFF2-40B4-BE49-F238E27FC236}">
                <a16:creationId xmlns:a16="http://schemas.microsoft.com/office/drawing/2014/main" id="{BB0E34C8-8570-6E7A-8BD6-F6096F324737}"/>
              </a:ext>
            </a:extLst>
          </p:cNvPr>
          <p:cNvSpPr>
            <a:spLocks noGrp="1"/>
          </p:cNvSpPr>
          <p:nvPr>
            <p:ph idx="1"/>
          </p:nvPr>
        </p:nvSpPr>
        <p:spPr/>
        <p:txBody>
          <a:bodyPr/>
          <a:lstStyle/>
          <a:p>
            <a:endParaRPr lang="en-IE" dirty="0"/>
          </a:p>
        </p:txBody>
      </p:sp>
      <p:pic>
        <p:nvPicPr>
          <p:cNvPr id="6146" name="Picture 2" descr="Best Renewable Energy GIFs | Gfycat">
            <a:extLst>
              <a:ext uri="{FF2B5EF4-FFF2-40B4-BE49-F238E27FC236}">
                <a16:creationId xmlns:a16="http://schemas.microsoft.com/office/drawing/2014/main" id="{5DE2F62A-4C4B-B0B8-B2CF-C2F5E8AD25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9962" y="970524"/>
            <a:ext cx="8572076" cy="4937516"/>
          </a:xfrm>
          <a:prstGeom prst="rect">
            <a:avLst/>
          </a:prstGeom>
          <a:noFill/>
          <a:extLst>
            <a:ext uri="{909E8E84-426E-40DD-AFC4-6F175D3DCCD1}">
              <a14:hiddenFill xmlns:a14="http://schemas.microsoft.com/office/drawing/2010/main">
                <a:solidFill>
                  <a:srgbClr val="FFFFFF"/>
                </a:solidFill>
              </a14:hiddenFill>
            </a:ext>
          </a:extLst>
        </p:spPr>
      </p:pic>
      <p:pic>
        <p:nvPicPr>
          <p:cNvPr id="5" name="Renewable">
            <a:hlinkClick r:id="" action="ppaction://media"/>
            <a:extLst>
              <a:ext uri="{FF2B5EF4-FFF2-40B4-BE49-F238E27FC236}">
                <a16:creationId xmlns:a16="http://schemas.microsoft.com/office/drawing/2014/main" id="{CCF073EA-21A9-5559-1EA9-80CD6AA7C2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71573" y="6193631"/>
            <a:ext cx="609600" cy="609600"/>
          </a:xfrm>
          <a:prstGeom prst="rect">
            <a:avLst/>
          </a:prstGeom>
        </p:spPr>
      </p:pic>
      <p:pic>
        <p:nvPicPr>
          <p:cNvPr id="8" name="Picture 4">
            <a:extLst>
              <a:ext uri="{FF2B5EF4-FFF2-40B4-BE49-F238E27FC236}">
                <a16:creationId xmlns:a16="http://schemas.microsoft.com/office/drawing/2014/main" id="{E10EE57D-0B80-14E9-C2EF-5AE7CFDDAB4B}"/>
              </a:ext>
            </a:extLst>
          </p:cNvPr>
          <p:cNvPicPr>
            <a:picLocks noChangeAspect="1"/>
          </p:cNvPicPr>
          <p:nvPr/>
        </p:nvPicPr>
        <p:blipFill>
          <a:blip r:embed="rId9"/>
          <a:stretch>
            <a:fillRect/>
          </a:stretch>
        </p:blipFill>
        <p:spPr>
          <a:xfrm>
            <a:off x="4379343" y="6105144"/>
            <a:ext cx="2743200" cy="743712"/>
          </a:xfrm>
          <a:prstGeom prst="rect">
            <a:avLst/>
          </a:prstGeom>
        </p:spPr>
      </p:pic>
    </p:spTree>
    <p:extLst>
      <p:ext uri="{BB962C8B-B14F-4D97-AF65-F5344CB8AC3E}">
        <p14:creationId xmlns:p14="http://schemas.microsoft.com/office/powerpoint/2010/main" val="2119934997"/>
      </p:ext>
    </p:extLst>
  </p:cSld>
  <p:clrMapOvr>
    <a:masterClrMapping/>
  </p:clrMapOvr>
  <mc:AlternateContent xmlns:mc="http://schemas.openxmlformats.org/markup-compatibility/2006" xmlns:p14="http://schemas.microsoft.com/office/powerpoint/2010/main">
    <mc:Choice Requires="p14">
      <p:transition spd="slow" p14:dur="2000" advTm="16960"/>
    </mc:Choice>
    <mc:Fallback xmlns="">
      <p:transition spd="slow" advTm="16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E145F2498C97646B7E258B7B5463D06" ma:contentTypeVersion="6" ma:contentTypeDescription="Create a new document." ma:contentTypeScope="" ma:versionID="3e362cec90a5e6da692f70407cc85182">
  <xsd:schema xmlns:xsd="http://www.w3.org/2001/XMLSchema" xmlns:xs="http://www.w3.org/2001/XMLSchema" xmlns:p="http://schemas.microsoft.com/office/2006/metadata/properties" xmlns:ns2="65b45968-4823-43e0-8c3f-65ff1018cd16" xmlns:ns3="9a78f28e-fad2-4cb4-855a-3f5b5cd507ab" targetNamespace="http://schemas.microsoft.com/office/2006/metadata/properties" ma:root="true" ma:fieldsID="e762bd3f213f723811f3695ddbf11df5" ns2:_="" ns3:_="">
    <xsd:import namespace="65b45968-4823-43e0-8c3f-65ff1018cd16"/>
    <xsd:import namespace="9a78f28e-fad2-4cb4-855a-3f5b5cd507a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45968-4823-43e0-8c3f-65ff1018cd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78f28e-fad2-4cb4-855a-3f5b5cd507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BC8063-D283-4511-B070-FA8D6078560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7DA69FE-D574-4EBF-93FB-DCE2B6A1F216}">
  <ds:schemaRefs>
    <ds:schemaRef ds:uri="http://schemas.microsoft.com/sharepoint/v3/contenttype/forms"/>
  </ds:schemaRefs>
</ds:datastoreItem>
</file>

<file path=customXml/itemProps3.xml><?xml version="1.0" encoding="utf-8"?>
<ds:datastoreItem xmlns:ds="http://schemas.openxmlformats.org/officeDocument/2006/customXml" ds:itemID="{FBAC8470-F817-4F34-A3CE-269679D25F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b45968-4823-43e0-8c3f-65ff1018cd16"/>
    <ds:schemaRef ds:uri="9a78f28e-fad2-4cb4-855a-3f5b5cd507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160</TotalTime>
  <Words>942</Words>
  <Application>Microsoft Office PowerPoint</Application>
  <PresentationFormat>Widescreen</PresentationFormat>
  <Paragraphs>91</Paragraphs>
  <Slides>14</Slides>
  <Notes>8</Notes>
  <HiddenSlides>0</HiddenSlides>
  <MMClips>11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 Electricity Part 3  Suitable for Junior Cycle Science </vt:lpstr>
      <vt:lpstr>Junior Cycle Science Learning Outcomes </vt:lpstr>
      <vt:lpstr>Junior Cycle Science Learning Outcomes </vt:lpstr>
      <vt:lpstr>Junior Cycle Science Learning Outcomes </vt:lpstr>
      <vt:lpstr>Overview of Topics </vt:lpstr>
      <vt:lpstr>Sources of Energy </vt:lpstr>
      <vt:lpstr>Sources of Energy </vt:lpstr>
      <vt:lpstr>Non-Renewable Energy </vt:lpstr>
      <vt:lpstr>Renewable Energy </vt:lpstr>
      <vt:lpstr>How can Energy be Wasted? </vt:lpstr>
      <vt:lpstr>Ethics of Energy Consumption </vt:lpstr>
      <vt:lpstr>Sample Exam Question </vt:lpstr>
      <vt:lpstr>Bibliography </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ULStudent:TARA.RYAN</cp:lastModifiedBy>
  <cp:revision>19</cp:revision>
  <dcterms:created xsi:type="dcterms:W3CDTF">2022-05-22T12:50:47Z</dcterms:created>
  <dcterms:modified xsi:type="dcterms:W3CDTF">2022-12-12T11:22:19Z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0x010100BE145F2498C97646B7E258B7B5463D06</vt:lpwstr>
  </property>
</Properties>
</file>