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6" r:id="rId2"/>
    <p:sldId id="410" r:id="rId3"/>
    <p:sldId id="293" r:id="rId4"/>
    <p:sldId id="296" r:id="rId5"/>
    <p:sldId id="294" r:id="rId6"/>
    <p:sldId id="411" r:id="rId7"/>
    <p:sldId id="297" r:id="rId8"/>
    <p:sldId id="299" r:id="rId9"/>
    <p:sldId id="301" r:id="rId10"/>
    <p:sldId id="298" r:id="rId11"/>
    <p:sldId id="338" r:id="rId12"/>
    <p:sldId id="340" r:id="rId13"/>
    <p:sldId id="339" r:id="rId14"/>
    <p:sldId id="341" r:id="rId15"/>
    <p:sldId id="412" r:id="rId16"/>
    <p:sldId id="345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9" r:id="rId26"/>
    <p:sldId id="360" r:id="rId27"/>
    <p:sldId id="361" r:id="rId28"/>
    <p:sldId id="363" r:id="rId29"/>
    <p:sldId id="364" r:id="rId30"/>
    <p:sldId id="40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505201"/>
            <a:ext cx="8940800" cy="1012825"/>
          </a:xfrm>
        </p:spPr>
        <p:txBody>
          <a:bodyPr tIns="0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800600"/>
            <a:ext cx="8534400" cy="685800"/>
          </a:xfrm>
        </p:spPr>
        <p:txBody>
          <a:bodyPr tIns="0" r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1" indent="0">
              <a:buNone/>
              <a:defRPr sz="1200"/>
            </a:lvl2pPr>
            <a:lvl3pPr marL="914424" indent="0">
              <a:buNone/>
              <a:defRPr sz="1000"/>
            </a:lvl3pPr>
            <a:lvl4pPr marL="1371635" indent="0">
              <a:buNone/>
              <a:defRPr sz="900"/>
            </a:lvl4pPr>
            <a:lvl5pPr marL="1828847" indent="0">
              <a:buNone/>
              <a:defRPr sz="900"/>
            </a:lvl5pPr>
            <a:lvl6pPr marL="2286059" indent="0">
              <a:buNone/>
              <a:defRPr sz="900"/>
            </a:lvl6pPr>
            <a:lvl7pPr marL="2743270" indent="0">
              <a:buNone/>
              <a:defRPr sz="900"/>
            </a:lvl7pPr>
            <a:lvl8pPr marL="3200482" indent="0">
              <a:buNone/>
              <a:defRPr sz="900"/>
            </a:lvl8pPr>
            <a:lvl9pPr marL="365769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034D87-3029-5540-9068-F3AC538799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8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7" indent="0">
              <a:buNone/>
              <a:defRPr sz="2000"/>
            </a:lvl5pPr>
            <a:lvl6pPr marL="2286059" indent="0">
              <a:buNone/>
              <a:defRPr sz="2000"/>
            </a:lvl6pPr>
            <a:lvl7pPr marL="2743270" indent="0">
              <a:buNone/>
              <a:defRPr sz="2000"/>
            </a:lvl7pPr>
            <a:lvl8pPr marL="3200482" indent="0">
              <a:buNone/>
              <a:defRPr sz="2000"/>
            </a:lvl8pPr>
            <a:lvl9pPr marL="3657694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1" indent="0">
              <a:buNone/>
              <a:defRPr sz="1200"/>
            </a:lvl2pPr>
            <a:lvl3pPr marL="914424" indent="0">
              <a:buNone/>
              <a:defRPr sz="1000"/>
            </a:lvl3pPr>
            <a:lvl4pPr marL="1371635" indent="0">
              <a:buNone/>
              <a:defRPr sz="900"/>
            </a:lvl4pPr>
            <a:lvl5pPr marL="1828847" indent="0">
              <a:buNone/>
              <a:defRPr sz="900"/>
            </a:lvl5pPr>
            <a:lvl6pPr marL="2286059" indent="0">
              <a:buNone/>
              <a:defRPr sz="900"/>
            </a:lvl6pPr>
            <a:lvl7pPr marL="2743270" indent="0">
              <a:buNone/>
              <a:defRPr sz="900"/>
            </a:lvl7pPr>
            <a:lvl8pPr marL="3200482" indent="0">
              <a:buNone/>
              <a:defRPr sz="900"/>
            </a:lvl8pPr>
            <a:lvl9pPr marL="365769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44B0C-B168-1641-9398-D1CA9BB857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60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A3DC4C-A117-C147-BFDC-56BBDCFA77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493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340D0F-3E01-4C43-B7A1-2E9BC815CE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6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glin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3810000"/>
            <a:ext cx="733001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glin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3810000"/>
            <a:ext cx="726863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glin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38100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3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7" indent="0">
              <a:buNone/>
              <a:defRPr sz="1600" b="1"/>
            </a:lvl5pPr>
            <a:lvl6pPr marL="2286059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2" indent="0">
              <a:buNone/>
              <a:defRPr sz="1600" b="1"/>
            </a:lvl8pPr>
            <a:lvl9pPr marL="365769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7" indent="0">
              <a:buNone/>
              <a:defRPr sz="1600" b="1"/>
            </a:lvl5pPr>
            <a:lvl6pPr marL="2286059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2" indent="0">
              <a:buNone/>
              <a:defRPr sz="1600" b="1"/>
            </a:lvl8pPr>
            <a:lvl9pPr marL="365769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29565A-6126-224B-BC58-6AD2063AD3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E51E15-F399-FD4A-ABA1-9CAE2B238C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2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2286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1265238"/>
            <a:ext cx="9448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2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11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00153B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2pPr>
      <a:lvl3pPr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3pPr>
      <a:lvl4pPr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4pPr>
      <a:lvl5pPr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5pPr>
      <a:lvl6pPr marL="457211"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6pPr>
      <a:lvl7pPr marL="914424"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35"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47" algn="l" defTabSz="45721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53B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9" indent="-342909" algn="l" defTabSz="457211" rtl="0" eaLnBrk="1" fontAlgn="base" hangingPunct="1">
        <a:spcBef>
          <a:spcPct val="20000"/>
        </a:spcBef>
        <a:spcAft>
          <a:spcPct val="0"/>
        </a:spcAft>
        <a:buClr>
          <a:srgbClr val="0C60A3"/>
        </a:buClr>
        <a:buFont typeface="Arial" panose="020B0604020202020204" pitchFamily="34" charset="0"/>
        <a:buChar char="•"/>
        <a:defRPr sz="3200" kern="1200">
          <a:solidFill>
            <a:srgbClr val="00153B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69" indent="-285757" algn="l" defTabSz="457211" rtl="0" eaLnBrk="1" fontAlgn="base" hangingPunct="1">
        <a:spcBef>
          <a:spcPct val="20000"/>
        </a:spcBef>
        <a:spcAft>
          <a:spcPct val="0"/>
        </a:spcAft>
        <a:buClr>
          <a:srgbClr val="0C60A3"/>
        </a:buClr>
        <a:buFont typeface="Arial" panose="020B0604020202020204" pitchFamily="34" charset="0"/>
        <a:buChar char="–"/>
        <a:defRPr sz="2800" kern="1200">
          <a:solidFill>
            <a:srgbClr val="00153B"/>
          </a:solidFill>
          <a:latin typeface="+mn-lt"/>
          <a:ea typeface="ヒラギノ角ゴ Pro W3" pitchFamily="-111" charset="-128"/>
          <a:cs typeface="ヒラギノ角ゴ Pro W3" charset="0"/>
        </a:defRPr>
      </a:lvl2pPr>
      <a:lvl3pPr marL="1143029" indent="-228606" algn="l" defTabSz="457211" rtl="0" eaLnBrk="1" fontAlgn="base" hangingPunct="1">
        <a:spcBef>
          <a:spcPct val="20000"/>
        </a:spcBef>
        <a:spcAft>
          <a:spcPct val="0"/>
        </a:spcAft>
        <a:buClr>
          <a:srgbClr val="0C60A3"/>
        </a:buClr>
        <a:buFont typeface="Arial" panose="020B0604020202020204" pitchFamily="34" charset="0"/>
        <a:buChar char="•"/>
        <a:defRPr sz="2400" kern="1200">
          <a:solidFill>
            <a:srgbClr val="00153B"/>
          </a:solidFill>
          <a:latin typeface="+mn-lt"/>
          <a:ea typeface="ヒラギノ角ゴ Pro W3" pitchFamily="-111" charset="-128"/>
          <a:cs typeface="ヒラギノ角ゴ Pro W3" charset="0"/>
        </a:defRPr>
      </a:lvl3pPr>
      <a:lvl4pPr marL="1600241" indent="-228606" algn="l" defTabSz="457211" rtl="0" eaLnBrk="1" fontAlgn="base" hangingPunct="1">
        <a:spcBef>
          <a:spcPct val="20000"/>
        </a:spcBef>
        <a:spcAft>
          <a:spcPct val="0"/>
        </a:spcAft>
        <a:buClr>
          <a:srgbClr val="0C60A3"/>
        </a:buClr>
        <a:buFont typeface="Arial" panose="020B0604020202020204" pitchFamily="34" charset="0"/>
        <a:buChar char="–"/>
        <a:defRPr sz="2000" kern="1200">
          <a:solidFill>
            <a:srgbClr val="00153B"/>
          </a:solidFill>
          <a:latin typeface="+mn-lt"/>
          <a:ea typeface="ヒラギノ角ゴ Pro W3" pitchFamily="-111" charset="-128"/>
          <a:cs typeface="ヒラギノ角ゴ Pro W3" charset="0"/>
        </a:defRPr>
      </a:lvl4pPr>
      <a:lvl5pPr marL="2057453" indent="-228606" algn="l" defTabSz="457211" rtl="0" eaLnBrk="1" fontAlgn="base" hangingPunct="1">
        <a:spcBef>
          <a:spcPct val="20000"/>
        </a:spcBef>
        <a:spcAft>
          <a:spcPct val="0"/>
        </a:spcAft>
        <a:buClr>
          <a:srgbClr val="0C60A3"/>
        </a:buClr>
        <a:buFont typeface="Arial" panose="020B0604020202020204" pitchFamily="34" charset="0"/>
        <a:buChar char="»"/>
        <a:defRPr sz="2000" kern="1200">
          <a:solidFill>
            <a:srgbClr val="00153B"/>
          </a:solidFill>
          <a:latin typeface="+mn-lt"/>
          <a:ea typeface="ヒラギノ角ゴ Pro W3" pitchFamily="-111" charset="-128"/>
          <a:cs typeface="ヒラギノ角ゴ Pro W3" charset="0"/>
        </a:defRPr>
      </a:lvl5pPr>
      <a:lvl6pPr marL="2514664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6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8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0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9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2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4" algn="l" defTabSz="457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5713-1CEF-F84D-AC10-3D15893E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958" y="2168136"/>
            <a:ext cx="6562360" cy="3768481"/>
          </a:xfrm>
        </p:spPr>
        <p:txBody>
          <a:bodyPr>
            <a:normAutofit/>
          </a:bodyPr>
          <a:lstStyle/>
          <a:p>
            <a:r>
              <a:rPr lang="en-US" sz="5942" dirty="0"/>
              <a:t>Financial </a:t>
            </a:r>
            <a:r>
              <a:rPr lang="en-US" sz="5942" dirty="0" err="1"/>
              <a:t>Maths</a:t>
            </a:r>
            <a:endParaRPr lang="en-US" sz="5942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91E98-7B43-EB4A-8A6D-C63F80175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75" y="3056470"/>
            <a:ext cx="9817052" cy="2880147"/>
          </a:xfrm>
        </p:spPr>
        <p:txBody>
          <a:bodyPr>
            <a:normAutofit/>
          </a:bodyPr>
          <a:lstStyle/>
          <a:p>
            <a:r>
              <a:rPr lang="en-US" sz="3240" dirty="0"/>
              <a:t>Sequences &amp; Series</a:t>
            </a:r>
          </a:p>
          <a:p>
            <a:r>
              <a:rPr lang="en-US" sz="3240" dirty="0"/>
              <a:t>Present Value</a:t>
            </a:r>
          </a:p>
        </p:txBody>
      </p:sp>
    </p:spTree>
    <p:extLst>
      <p:ext uri="{BB962C8B-B14F-4D97-AF65-F5344CB8AC3E}">
        <p14:creationId xmlns:p14="http://schemas.microsoft.com/office/powerpoint/2010/main" val="20952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290503"/>
            <a:ext cx="6413222" cy="19284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Sequence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34634"/>
            <a:ext cx="8374109" cy="47873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521" dirty="0">
                <a:solidFill>
                  <a:schemeClr val="accent1"/>
                </a:solidFill>
              </a:rPr>
              <a:t>Possible further prompt: </a:t>
            </a:r>
          </a:p>
          <a:p>
            <a:pPr marL="0" indent="0" algn="just">
              <a:buNone/>
            </a:pPr>
            <a:r>
              <a:rPr lang="en-US" sz="2521" dirty="0">
                <a:solidFill>
                  <a:schemeClr val="tx1"/>
                </a:solidFill>
              </a:rPr>
              <a:t>Can you see any relation between the day number (term number) and the calculation?</a:t>
            </a:r>
          </a:p>
          <a:p>
            <a:pPr marL="0" indent="0" algn="just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521" dirty="0">
                <a:solidFill>
                  <a:schemeClr val="tx1"/>
                </a:solidFill>
              </a:rPr>
              <a:t>How could you work out how many visits there would be on an unknown, </a:t>
            </a:r>
            <a:r>
              <a:rPr lang="en-US" sz="2521" i="1" dirty="0">
                <a:solidFill>
                  <a:schemeClr val="tx1"/>
                </a:solidFill>
                <a:latin typeface="Times" pitchFamily="2" charset="0"/>
              </a:rPr>
              <a:t>n</a:t>
            </a:r>
            <a:r>
              <a:rPr lang="en-US" sz="2521" baseline="30000" dirty="0">
                <a:solidFill>
                  <a:schemeClr val="tx1"/>
                </a:solidFill>
                <a:latin typeface="Times" pitchFamily="2" charset="0"/>
              </a:rPr>
              <a:t>th</a:t>
            </a:r>
            <a:r>
              <a:rPr lang="en-US" sz="2521" dirty="0">
                <a:solidFill>
                  <a:schemeClr val="tx1"/>
                </a:solidFill>
              </a:rPr>
              <a:t> day?</a:t>
            </a:r>
          </a:p>
          <a:p>
            <a:pPr marL="0" indent="0" algn="just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521" dirty="0">
                <a:solidFill>
                  <a:schemeClr val="tx1"/>
                </a:solidFill>
              </a:rPr>
              <a:t>What about the 28</a:t>
            </a:r>
            <a:r>
              <a:rPr lang="en-US" sz="2521" baseline="30000" dirty="0">
                <a:solidFill>
                  <a:schemeClr val="tx1"/>
                </a:solidFill>
              </a:rPr>
              <a:t>th</a:t>
            </a:r>
            <a:r>
              <a:rPr lang="en-US" sz="2521" dirty="0">
                <a:solidFill>
                  <a:schemeClr val="tx1"/>
                </a:solidFill>
              </a:rPr>
              <a:t> day?</a:t>
            </a:r>
          </a:p>
          <a:p>
            <a:pPr marL="0" indent="0" algn="just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521" dirty="0">
                <a:solidFill>
                  <a:schemeClr val="tx1"/>
                </a:solidFill>
              </a:rPr>
              <a:t>Does the number of users on the 28</a:t>
            </a:r>
            <a:r>
              <a:rPr lang="en-US" sz="2521" baseline="30000" dirty="0">
                <a:solidFill>
                  <a:schemeClr val="tx1"/>
                </a:solidFill>
              </a:rPr>
              <a:t>th</a:t>
            </a:r>
            <a:r>
              <a:rPr lang="en-US" sz="2521" dirty="0">
                <a:solidFill>
                  <a:schemeClr val="tx1"/>
                </a:solidFill>
              </a:rPr>
              <a:t> day seem reasonable when applied to the real world?</a:t>
            </a:r>
          </a:p>
        </p:txBody>
      </p:sp>
    </p:spTree>
    <p:extLst>
      <p:ext uri="{BB962C8B-B14F-4D97-AF65-F5344CB8AC3E}">
        <p14:creationId xmlns:p14="http://schemas.microsoft.com/office/powerpoint/2010/main" val="24968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14711"/>
            <a:ext cx="6183241" cy="19042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Series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379884"/>
            <a:ext cx="8616194" cy="4642098"/>
          </a:xfrm>
        </p:spPr>
        <p:txBody>
          <a:bodyPr>
            <a:normAutofit/>
          </a:bodyPr>
          <a:lstStyle/>
          <a:p>
            <a:pPr algn="just"/>
            <a:r>
              <a:rPr lang="en-IE" sz="2521" dirty="0">
                <a:solidFill>
                  <a:schemeClr val="tx1"/>
                </a:solidFill>
              </a:rPr>
              <a:t>Earlier we looked at Jack and his savings account.</a:t>
            </a:r>
          </a:p>
          <a:p>
            <a:pPr algn="just"/>
            <a:endParaRPr lang="en-IE" sz="2521" dirty="0">
              <a:solidFill>
                <a:schemeClr val="tx1"/>
              </a:solidFill>
            </a:endParaRPr>
          </a:p>
          <a:p>
            <a:pPr algn="just"/>
            <a:r>
              <a:rPr lang="en-IE" sz="2521" dirty="0">
                <a:solidFill>
                  <a:schemeClr val="tx1"/>
                </a:solidFill>
              </a:rPr>
              <a:t>On the day Jack was born his Godfather put €1000 into a savings account for him and left it there until he was 18 years old. </a:t>
            </a:r>
          </a:p>
          <a:p>
            <a:pPr algn="just"/>
            <a:endParaRPr lang="en-IE" sz="2521" dirty="0">
              <a:solidFill>
                <a:schemeClr val="tx1"/>
              </a:solidFill>
            </a:endParaRPr>
          </a:p>
          <a:p>
            <a:pPr algn="just"/>
            <a:r>
              <a:rPr lang="en-IE" sz="2521" dirty="0">
                <a:solidFill>
                  <a:schemeClr val="tx1"/>
                </a:solidFill>
              </a:rPr>
              <a:t>The bank offered an annual interest rate of 4% compounded annually. </a:t>
            </a:r>
            <a:endParaRPr lang="en-US" sz="10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83601"/>
            <a:ext cx="6146928" cy="1835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Series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F6F06F7-6B88-BA4A-93A5-95AFF09A4B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0677" y="1307259"/>
          <a:ext cx="6947836" cy="426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945">
                  <a:extLst>
                    <a:ext uri="{9D8B030D-6E8A-4147-A177-3AD203B41FA5}">
                      <a16:colId xmlns:a16="http://schemas.microsoft.com/office/drawing/2014/main" val="2417831483"/>
                    </a:ext>
                  </a:extLst>
                </a:gridCol>
                <a:gridCol w="2315945">
                  <a:extLst>
                    <a:ext uri="{9D8B030D-6E8A-4147-A177-3AD203B41FA5}">
                      <a16:colId xmlns:a16="http://schemas.microsoft.com/office/drawing/2014/main" val="1568182608"/>
                    </a:ext>
                  </a:extLst>
                </a:gridCol>
                <a:gridCol w="2315945">
                  <a:extLst>
                    <a:ext uri="{9D8B030D-6E8A-4147-A177-3AD203B41FA5}">
                      <a16:colId xmlns:a16="http://schemas.microsoft.com/office/drawing/2014/main" val="3297129551"/>
                    </a:ext>
                  </a:extLst>
                </a:gridCol>
              </a:tblGrid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Birthday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Amount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Calculation</a:t>
                      </a:r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2383766460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3722033985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r>
                        <a:rPr lang="en-US" sz="2400" baseline="30000" dirty="0"/>
                        <a:t>st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2809145716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4043317067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1982623928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3769467704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5th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2965041080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871693048"/>
                  </a:ext>
                </a:extLst>
              </a:tr>
              <a:tr h="4734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299668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7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8" y="351024"/>
            <a:ext cx="5795905" cy="18679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Series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2045618"/>
            <a:ext cx="9003530" cy="3976365"/>
          </a:xfrm>
        </p:spPr>
        <p:txBody>
          <a:bodyPr>
            <a:normAutofit/>
          </a:bodyPr>
          <a:lstStyle/>
          <a:p>
            <a:pPr marL="0" indent="0" algn="just" defTabSz="411592">
              <a:buNone/>
            </a:pPr>
            <a:r>
              <a:rPr lang="en-IE" sz="2521" dirty="0">
                <a:solidFill>
                  <a:schemeClr val="tx1"/>
                </a:solidFill>
              </a:rPr>
              <a:t>Now let’s say we want to calculate how much will be in the account when Jack turns 18. </a:t>
            </a:r>
          </a:p>
          <a:p>
            <a:pPr marL="0" indent="0" algn="just" defTabSz="411592">
              <a:buNone/>
            </a:pPr>
            <a:endParaRPr lang="en-IE" sz="2521" dirty="0">
              <a:solidFill>
                <a:schemeClr val="tx1"/>
              </a:solidFill>
            </a:endParaRPr>
          </a:p>
          <a:p>
            <a:pPr marL="0" indent="0" algn="just" defTabSz="411592">
              <a:buNone/>
            </a:pPr>
            <a:r>
              <a:rPr lang="en-IE" sz="2521" dirty="0">
                <a:solidFill>
                  <a:schemeClr val="tx1"/>
                </a:solidFill>
              </a:rPr>
              <a:t>Can we derive an efficient way of doing this? Looking for a pattern might help us again. </a:t>
            </a:r>
            <a:endParaRPr lang="en-US" sz="252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51024"/>
            <a:ext cx="5929052" cy="18679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Series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46737"/>
            <a:ext cx="8325692" cy="4775245"/>
          </a:xfrm>
        </p:spPr>
        <p:txBody>
          <a:bodyPr>
            <a:normAutofit/>
          </a:bodyPr>
          <a:lstStyle/>
          <a:p>
            <a:pPr marL="0" indent="0" algn="just" defTabSz="411592">
              <a:buNone/>
            </a:pPr>
            <a:r>
              <a:rPr lang="en-US" sz="2521" dirty="0">
                <a:solidFill>
                  <a:schemeClr val="tx1"/>
                </a:solidFill>
              </a:rPr>
              <a:t>How did you find each of the first five terms?</a:t>
            </a:r>
          </a:p>
          <a:p>
            <a:pPr marL="0" indent="0" algn="just" defTabSz="411592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 defTabSz="411592">
              <a:buNone/>
            </a:pPr>
            <a:r>
              <a:rPr lang="en-US" sz="2521" dirty="0">
                <a:solidFill>
                  <a:schemeClr val="tx1"/>
                </a:solidFill>
              </a:rPr>
              <a:t>What is the simplest way to express this?</a:t>
            </a:r>
          </a:p>
          <a:p>
            <a:pPr marL="0" indent="0" algn="just" defTabSz="411592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 defTabSz="411592">
              <a:buNone/>
            </a:pPr>
            <a:r>
              <a:rPr lang="en-US" sz="2521" dirty="0">
                <a:solidFill>
                  <a:schemeClr val="tx1"/>
                </a:solidFill>
              </a:rPr>
              <a:t>What remained constant in each calculation? Consider numbers and operations. </a:t>
            </a:r>
          </a:p>
          <a:p>
            <a:pPr marL="0" indent="0" algn="just" defTabSz="411592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 defTabSz="411592">
              <a:buNone/>
            </a:pPr>
            <a:r>
              <a:rPr lang="en-US" sz="2521" dirty="0">
                <a:solidFill>
                  <a:schemeClr val="tx1"/>
                </a:solidFill>
              </a:rPr>
              <a:t>What varies across each calculation?</a:t>
            </a:r>
          </a:p>
          <a:p>
            <a:pPr marL="0" indent="0" algn="just" defTabSz="411592">
              <a:buNone/>
            </a:pPr>
            <a:endParaRPr lang="en-US" sz="171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0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02607"/>
            <a:ext cx="6134824" cy="191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Series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70946"/>
            <a:ext cx="8616194" cy="4751037"/>
          </a:xfrm>
        </p:spPr>
        <p:txBody>
          <a:bodyPr>
            <a:normAutofit/>
          </a:bodyPr>
          <a:lstStyle/>
          <a:p>
            <a:pPr marL="0" indent="0" algn="just" defTabSz="411592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 defTabSz="411592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 defTabSz="411592">
              <a:buNone/>
            </a:pPr>
            <a:r>
              <a:rPr lang="en-US" sz="2521" dirty="0">
                <a:solidFill>
                  <a:schemeClr val="tx1"/>
                </a:solidFill>
              </a:rPr>
              <a:t>So how would we calculate the amount in the account on his 18</a:t>
            </a:r>
            <a:r>
              <a:rPr lang="en-US" sz="2521" baseline="30000" dirty="0">
                <a:solidFill>
                  <a:schemeClr val="tx1"/>
                </a:solidFill>
              </a:rPr>
              <a:t>th</a:t>
            </a:r>
            <a:r>
              <a:rPr lang="en-US" sz="2521" dirty="0">
                <a:solidFill>
                  <a:schemeClr val="tx1"/>
                </a:solidFill>
              </a:rPr>
              <a:t> birthday?</a:t>
            </a:r>
          </a:p>
          <a:p>
            <a:pPr marL="0" indent="0" algn="just" defTabSz="411592">
              <a:buNone/>
            </a:pPr>
            <a:endParaRPr lang="en-US" sz="2521" dirty="0">
              <a:solidFill>
                <a:schemeClr val="tx1"/>
              </a:solidFill>
            </a:endParaRPr>
          </a:p>
          <a:p>
            <a:pPr marL="0" indent="0" algn="just" defTabSz="411592">
              <a:buNone/>
            </a:pPr>
            <a:r>
              <a:rPr lang="en-US" sz="2521" dirty="0">
                <a:solidFill>
                  <a:schemeClr val="tx1"/>
                </a:solidFill>
              </a:rPr>
              <a:t>If interest rate was </a:t>
            </a:r>
            <a:r>
              <a:rPr lang="en-US" sz="2521" i="1" dirty="0" err="1">
                <a:solidFill>
                  <a:schemeClr val="tx1"/>
                </a:solidFill>
              </a:rPr>
              <a:t>i</a:t>
            </a:r>
            <a:r>
              <a:rPr lang="en-US" sz="2521" i="1" dirty="0">
                <a:solidFill>
                  <a:schemeClr val="tx1"/>
                </a:solidFill>
              </a:rPr>
              <a:t> </a:t>
            </a:r>
            <a:r>
              <a:rPr lang="en-US" sz="2521" dirty="0">
                <a:solidFill>
                  <a:schemeClr val="tx1"/>
                </a:solidFill>
              </a:rPr>
              <a:t>how would you calculate the amount in the account after </a:t>
            </a:r>
            <a:r>
              <a:rPr lang="en-US" sz="2521" i="1" dirty="0">
                <a:solidFill>
                  <a:schemeClr val="tx1"/>
                </a:solidFill>
              </a:rPr>
              <a:t>t</a:t>
            </a:r>
            <a:r>
              <a:rPr lang="en-US" sz="2521" dirty="0">
                <a:solidFill>
                  <a:schemeClr val="tx1"/>
                </a:solidFill>
              </a:rPr>
              <a:t> years?</a:t>
            </a:r>
          </a:p>
          <a:p>
            <a:pPr marL="0" indent="0">
              <a:buNone/>
            </a:pPr>
            <a:endParaRPr lang="en-US" sz="15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02607"/>
            <a:ext cx="5808009" cy="191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Series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34634"/>
            <a:ext cx="8398318" cy="47873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30" dirty="0">
                <a:solidFill>
                  <a:schemeClr val="tx1"/>
                </a:solidFill>
              </a:rPr>
              <a:t>By now we should see that the general term or T</a:t>
            </a:r>
            <a:r>
              <a:rPr lang="en-US" sz="2430" baseline="-25000" dirty="0">
                <a:solidFill>
                  <a:schemeClr val="tx1"/>
                </a:solidFill>
              </a:rPr>
              <a:t>n</a:t>
            </a:r>
            <a:r>
              <a:rPr lang="en-US" sz="2430" dirty="0">
                <a:solidFill>
                  <a:schemeClr val="tx1"/>
                </a:solidFill>
              </a:rPr>
              <a:t> for Jack’s savings is equivalent to the future value formula found in student log tables.</a:t>
            </a:r>
          </a:p>
          <a:p>
            <a:pPr marL="0" indent="0" algn="just">
              <a:buNone/>
            </a:pPr>
            <a:endParaRPr lang="en-US" sz="243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30" dirty="0">
                <a:solidFill>
                  <a:schemeClr val="tx1"/>
                </a:solidFill>
              </a:rPr>
              <a:t>		T</a:t>
            </a:r>
            <a:r>
              <a:rPr lang="en-US" sz="2430" baseline="-25000" dirty="0">
                <a:solidFill>
                  <a:schemeClr val="tx1"/>
                </a:solidFill>
              </a:rPr>
              <a:t>n</a:t>
            </a:r>
            <a:r>
              <a:rPr lang="en-US" sz="2430" dirty="0">
                <a:solidFill>
                  <a:schemeClr val="tx1"/>
                </a:solidFill>
              </a:rPr>
              <a:t> = ar</a:t>
            </a:r>
            <a:r>
              <a:rPr lang="en-US" sz="2430" baseline="30000" dirty="0">
                <a:solidFill>
                  <a:schemeClr val="tx1"/>
                </a:solidFill>
              </a:rPr>
              <a:t>n-1								</a:t>
            </a:r>
            <a:r>
              <a:rPr lang="en-US" sz="2430" dirty="0">
                <a:solidFill>
                  <a:schemeClr val="tx1"/>
                </a:solidFill>
              </a:rPr>
              <a:t>F = P(1 + </a:t>
            </a:r>
            <a:r>
              <a:rPr lang="en-US" sz="2430" dirty="0" err="1">
                <a:solidFill>
                  <a:schemeClr val="tx1"/>
                </a:solidFill>
              </a:rPr>
              <a:t>i</a:t>
            </a:r>
            <a:r>
              <a:rPr lang="en-US" sz="2430" dirty="0">
                <a:solidFill>
                  <a:schemeClr val="tx1"/>
                </a:solidFill>
              </a:rPr>
              <a:t> )</a:t>
            </a:r>
            <a:r>
              <a:rPr lang="en-US" sz="2430" baseline="30000" dirty="0">
                <a:solidFill>
                  <a:schemeClr val="tx1"/>
                </a:solidFill>
              </a:rPr>
              <a:t>t</a:t>
            </a:r>
          </a:p>
          <a:p>
            <a:pPr marL="0" indent="0">
              <a:buNone/>
            </a:pPr>
            <a:r>
              <a:rPr lang="en-US" sz="2430" dirty="0">
                <a:solidFill>
                  <a:schemeClr val="tx1"/>
                </a:solidFill>
              </a:rPr>
              <a:t>		n = 18									t = 18</a:t>
            </a:r>
          </a:p>
          <a:p>
            <a:pPr marL="0" indent="0">
              <a:buNone/>
            </a:pPr>
            <a:r>
              <a:rPr lang="en-US" sz="2430" dirty="0">
                <a:solidFill>
                  <a:schemeClr val="tx1"/>
                </a:solidFill>
              </a:rPr>
              <a:t>		a = 1000								P = 1000</a:t>
            </a:r>
          </a:p>
          <a:p>
            <a:pPr marL="0" indent="0">
              <a:buNone/>
            </a:pPr>
            <a:r>
              <a:rPr lang="en-US" sz="2430" dirty="0">
                <a:solidFill>
                  <a:schemeClr val="tx1"/>
                </a:solidFill>
              </a:rPr>
              <a:t>		r = 1.04								1 + </a:t>
            </a:r>
            <a:r>
              <a:rPr lang="en-US" sz="2430" dirty="0" err="1">
                <a:solidFill>
                  <a:schemeClr val="tx1"/>
                </a:solidFill>
              </a:rPr>
              <a:t>i</a:t>
            </a:r>
            <a:r>
              <a:rPr lang="en-US" sz="2430" dirty="0">
                <a:solidFill>
                  <a:schemeClr val="tx1"/>
                </a:solidFill>
              </a:rPr>
              <a:t> = 1.04</a:t>
            </a:r>
          </a:p>
          <a:p>
            <a:pPr marL="0" indent="0">
              <a:buNone/>
            </a:pPr>
            <a:r>
              <a:rPr lang="en-US" sz="2430" dirty="0">
                <a:solidFill>
                  <a:schemeClr val="tx1"/>
                </a:solidFill>
              </a:rPr>
              <a:t>		T</a:t>
            </a:r>
            <a:r>
              <a:rPr lang="en-US" sz="2430" baseline="-25000" dirty="0">
                <a:solidFill>
                  <a:schemeClr val="tx1"/>
                </a:solidFill>
              </a:rPr>
              <a:t>18</a:t>
            </a:r>
            <a:r>
              <a:rPr lang="en-US" sz="2430" dirty="0">
                <a:solidFill>
                  <a:schemeClr val="tx1"/>
                </a:solidFill>
              </a:rPr>
              <a:t> = 1000(1.04)</a:t>
            </a:r>
            <a:r>
              <a:rPr lang="en-US" sz="2430" baseline="30000" dirty="0">
                <a:solidFill>
                  <a:schemeClr val="tx1"/>
                </a:solidFill>
              </a:rPr>
              <a:t>17						</a:t>
            </a:r>
            <a:r>
              <a:rPr lang="en-US" sz="2430" dirty="0">
                <a:solidFill>
                  <a:schemeClr val="tx1"/>
                </a:solidFill>
              </a:rPr>
              <a:t>F = 1000(1.04)</a:t>
            </a:r>
            <a:r>
              <a:rPr lang="en-US" sz="2430" baseline="30000" dirty="0">
                <a:solidFill>
                  <a:schemeClr val="tx1"/>
                </a:solidFill>
              </a:rPr>
              <a:t>18</a:t>
            </a:r>
          </a:p>
          <a:p>
            <a:pPr marL="0" indent="0">
              <a:buNone/>
            </a:pPr>
            <a:r>
              <a:rPr lang="en-US" sz="2430" dirty="0">
                <a:solidFill>
                  <a:schemeClr val="tx1"/>
                </a:solidFill>
              </a:rPr>
              <a:t>		T</a:t>
            </a:r>
            <a:r>
              <a:rPr lang="en-US" sz="2430" baseline="-25000" dirty="0">
                <a:solidFill>
                  <a:schemeClr val="tx1"/>
                </a:solidFill>
              </a:rPr>
              <a:t>18</a:t>
            </a:r>
            <a:r>
              <a:rPr lang="en-US" sz="2430" dirty="0">
                <a:solidFill>
                  <a:schemeClr val="tx1"/>
                </a:solidFill>
              </a:rPr>
              <a:t> = 2025.82							F= 2025.82</a:t>
            </a:r>
          </a:p>
        </p:txBody>
      </p:sp>
    </p:spTree>
    <p:extLst>
      <p:ext uri="{BB962C8B-B14F-4D97-AF65-F5344CB8AC3E}">
        <p14:creationId xmlns:p14="http://schemas.microsoft.com/office/powerpoint/2010/main" val="989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38920"/>
            <a:ext cx="5407697" cy="1880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Present Value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58841"/>
            <a:ext cx="8519360" cy="4763141"/>
          </a:xfrm>
        </p:spPr>
        <p:txBody>
          <a:bodyPr>
            <a:noAutofit/>
          </a:bodyPr>
          <a:lstStyle/>
          <a:p>
            <a:pPr algn="just"/>
            <a:r>
              <a:rPr lang="en-US" sz="2160" b="1" dirty="0">
                <a:solidFill>
                  <a:srgbClr val="00B0F0"/>
                </a:solidFill>
              </a:rPr>
              <a:t>Present value </a:t>
            </a:r>
            <a:r>
              <a:rPr lang="en-US" sz="2160" dirty="0">
                <a:solidFill>
                  <a:schemeClr val="tx1"/>
                </a:solidFill>
              </a:rPr>
              <a:t>is a key concept in financial </a:t>
            </a:r>
            <a:r>
              <a:rPr lang="en-US" sz="2160" dirty="0" err="1">
                <a:solidFill>
                  <a:schemeClr val="tx1"/>
                </a:solidFill>
              </a:rPr>
              <a:t>maths</a:t>
            </a:r>
            <a:r>
              <a:rPr lang="en-US" sz="2160" dirty="0">
                <a:solidFill>
                  <a:schemeClr val="tx1"/>
                </a:solidFill>
              </a:rPr>
              <a:t>, especially when we look at loan repayments and </a:t>
            </a:r>
            <a:r>
              <a:rPr lang="en-US" sz="2160" dirty="0" err="1">
                <a:solidFill>
                  <a:schemeClr val="tx1"/>
                </a:solidFill>
              </a:rPr>
              <a:t>amortisation</a:t>
            </a:r>
            <a:r>
              <a:rPr lang="en-US" sz="2160" dirty="0">
                <a:solidFill>
                  <a:schemeClr val="tx1"/>
                </a:solidFill>
              </a:rPr>
              <a:t> problems.</a:t>
            </a:r>
          </a:p>
          <a:p>
            <a:pPr algn="just"/>
            <a:endParaRPr lang="en-US" sz="2160" dirty="0">
              <a:solidFill>
                <a:schemeClr val="tx1"/>
              </a:solidFill>
            </a:endParaRPr>
          </a:p>
          <a:p>
            <a:pPr algn="just"/>
            <a:r>
              <a:rPr lang="en-US" sz="2160" dirty="0">
                <a:solidFill>
                  <a:schemeClr val="tx1"/>
                </a:solidFill>
              </a:rPr>
              <a:t>If you won €1000 today and placed it into a savings account, it would earn interest and over time its value would surpass the initial €1000. </a:t>
            </a:r>
          </a:p>
          <a:p>
            <a:pPr algn="just"/>
            <a:endParaRPr lang="en-US" sz="2160" dirty="0">
              <a:solidFill>
                <a:schemeClr val="tx1"/>
              </a:solidFill>
            </a:endParaRPr>
          </a:p>
          <a:p>
            <a:pPr algn="just"/>
            <a:r>
              <a:rPr lang="en-US" sz="2160" dirty="0">
                <a:solidFill>
                  <a:schemeClr val="tx1"/>
                </a:solidFill>
              </a:rPr>
              <a:t>Now say you won €1000 but it would be paid to you in 1 year’s time, you would lose out on the interest that €1000 could have earned you.</a:t>
            </a:r>
          </a:p>
          <a:p>
            <a:pPr algn="just"/>
            <a:endParaRPr lang="en-US" sz="2160" dirty="0">
              <a:solidFill>
                <a:schemeClr val="tx1"/>
              </a:solidFill>
            </a:endParaRPr>
          </a:p>
          <a:p>
            <a:pPr algn="just"/>
            <a:r>
              <a:rPr lang="en-US" sz="2160" dirty="0">
                <a:solidFill>
                  <a:schemeClr val="tx1"/>
                </a:solidFill>
              </a:rPr>
              <a:t>This leads to the idea that money today is more valuable to n individual than the same money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3488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38920"/>
            <a:ext cx="5407697" cy="1880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Definition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10424"/>
            <a:ext cx="8640402" cy="4811558"/>
          </a:xfrm>
        </p:spPr>
        <p:txBody>
          <a:bodyPr>
            <a:normAutofit/>
          </a:bodyPr>
          <a:lstStyle/>
          <a:p>
            <a:pPr algn="just"/>
            <a:endParaRPr lang="en-US" sz="2521" dirty="0">
              <a:solidFill>
                <a:srgbClr val="FFC000"/>
              </a:solidFill>
            </a:endParaRPr>
          </a:p>
          <a:p>
            <a:pPr algn="just"/>
            <a:endParaRPr lang="en-US" sz="2521" dirty="0">
              <a:solidFill>
                <a:srgbClr val="FFC000"/>
              </a:solidFill>
            </a:endParaRPr>
          </a:p>
          <a:p>
            <a:pPr algn="just"/>
            <a:r>
              <a:rPr lang="en-US" sz="2521" dirty="0">
                <a:solidFill>
                  <a:srgbClr val="FFC000"/>
                </a:solidFill>
              </a:rPr>
              <a:t>Present value: </a:t>
            </a:r>
            <a:r>
              <a:rPr lang="en-IE" sz="2521" dirty="0">
                <a:solidFill>
                  <a:schemeClr val="tx1"/>
                </a:solidFill>
              </a:rPr>
              <a:t>the value in the present of a sum of money, in contrast to some future value it will have when it has been invested at compound interest.</a:t>
            </a:r>
          </a:p>
          <a:p>
            <a:pPr algn="just"/>
            <a:endParaRPr lang="en-IE" sz="2521" dirty="0">
              <a:solidFill>
                <a:schemeClr val="tx1"/>
              </a:solidFill>
            </a:endParaRPr>
          </a:p>
          <a:p>
            <a:pPr algn="just"/>
            <a:r>
              <a:rPr lang="en-IE" sz="2521" dirty="0">
                <a:solidFill>
                  <a:schemeClr val="tx1"/>
                </a:solidFill>
              </a:rPr>
              <a:t>"</a:t>
            </a:r>
            <a:r>
              <a:rPr lang="en-US" sz="2521" dirty="0">
                <a:solidFill>
                  <a:schemeClr val="tx1"/>
                </a:solidFill>
              </a:rPr>
              <a:t>€1</a:t>
            </a:r>
            <a:r>
              <a:rPr lang="en-IE" sz="2521" dirty="0">
                <a:solidFill>
                  <a:schemeClr val="tx1"/>
                </a:solidFill>
              </a:rPr>
              <a:t>10 due in 12 months' time has a present value of </a:t>
            </a:r>
            <a:r>
              <a:rPr lang="en-US" sz="2521" dirty="0">
                <a:solidFill>
                  <a:schemeClr val="tx1"/>
                </a:solidFill>
              </a:rPr>
              <a:t>€</a:t>
            </a:r>
            <a:r>
              <a:rPr lang="en-IE" sz="2521" dirty="0">
                <a:solidFill>
                  <a:schemeClr val="tx1"/>
                </a:solidFill>
              </a:rPr>
              <a:t>100 today, if invested at an annual rate of 10 per cent"</a:t>
            </a:r>
          </a:p>
          <a:p>
            <a:pPr algn="just"/>
            <a:endParaRPr lang="en-US" sz="252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38920"/>
            <a:ext cx="5407697" cy="1880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Log Tables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3A0867DE-ECFD-AE45-B50C-71E4C5AF3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02" y="1048081"/>
            <a:ext cx="6689397" cy="46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349" y="206459"/>
            <a:ext cx="6184718" cy="13499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Sequences &amp; Series in Financial </a:t>
            </a:r>
            <a:r>
              <a:rPr lang="en-US" dirty="0" err="1">
                <a:solidFill>
                  <a:srgbClr val="FFC000"/>
                </a:solidFill>
              </a:rPr>
              <a:t>Maths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CCDC0C0F-27CE-D542-A5F9-1DA4803B2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856" y="1008786"/>
            <a:ext cx="5278594" cy="5642756"/>
          </a:xfrm>
        </p:spPr>
      </p:pic>
    </p:spTree>
    <p:extLst>
      <p:ext uri="{BB962C8B-B14F-4D97-AF65-F5344CB8AC3E}">
        <p14:creationId xmlns:p14="http://schemas.microsoft.com/office/powerpoint/2010/main" val="3822388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87336"/>
            <a:ext cx="5407697" cy="18316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Present value Derivation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157" y="1222529"/>
                <a:ext cx="8531465" cy="479945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>
                    <a:solidFill>
                      <a:schemeClr val="tx1"/>
                    </a:solidFill>
                  </a:rPr>
                  <a:t>We can see from page 30 of the log tables that the formula for present value may be derived by changing the subject of the future value formula.</a:t>
                </a:r>
              </a:p>
              <a:p>
                <a:pPr algn="just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16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16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16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6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6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r>
                          <a:rPr lang="en-US" sz="216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6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16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160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160" dirty="0">
                    <a:solidFill>
                      <a:schemeClr val="tx1"/>
                    </a:solidFill>
                  </a:rPr>
                  <a:t>Divide both sides by (1+i)</a:t>
                </a:r>
                <a:r>
                  <a:rPr lang="en-US" sz="2160" baseline="30000" dirty="0">
                    <a:solidFill>
                      <a:schemeClr val="tx1"/>
                    </a:solidFill>
                  </a:rPr>
                  <a:t>t</a:t>
                </a:r>
              </a:p>
              <a:p>
                <a:pPr algn="ctr"/>
                <a:endParaRPr lang="en-US" sz="2160" baseline="30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d>
                            <m:dPr>
                              <m:ctrlP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+ </m:t>
                              </m:r>
                              <m:r>
                                <a:rPr lang="en-US" sz="2160" i="1" dirty="0" err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160" i="1" baseline="30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2160" baseline="30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algn="just"/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157" y="1222529"/>
                <a:ext cx="8531465" cy="4799453"/>
              </a:xfrm>
              <a:blipFill>
                <a:blip r:embed="rId2"/>
                <a:stretch>
                  <a:fillRect l="-2714" t="-1652" r="-178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rved Left Arrow 2">
            <a:extLst>
              <a:ext uri="{FF2B5EF4-FFF2-40B4-BE49-F238E27FC236}">
                <a16:creationId xmlns:a16="http://schemas.microsoft.com/office/drawing/2014/main" id="{6D16453E-760F-0645-AC4D-37C85B6E8C90}"/>
              </a:ext>
            </a:extLst>
          </p:cNvPr>
          <p:cNvSpPr/>
          <p:nvPr/>
        </p:nvSpPr>
        <p:spPr>
          <a:xfrm>
            <a:off x="7598668" y="4321758"/>
            <a:ext cx="650878" cy="7274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656" fontAlgn="base">
              <a:spcBef>
                <a:spcPct val="0"/>
              </a:spcBef>
              <a:spcAft>
                <a:spcPct val="0"/>
              </a:spcAft>
            </a:pPr>
            <a:endParaRPr lang="en-US" sz="1215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8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295798"/>
            <a:ext cx="5407697" cy="19231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157" y="1174112"/>
                <a:ext cx="8446735" cy="484787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d>
                            <m:dPr>
                              <m:ctrlP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+ </m:t>
                              </m:r>
                              <m:r>
                                <a:rPr lang="en-US" sz="2160" i="1" dirty="0" err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160" i="1" baseline="30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2160" baseline="30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160" dirty="0">
                    <a:solidFill>
                      <a:schemeClr val="tx1"/>
                    </a:solidFill>
                  </a:rPr>
                  <a:t>What is the present value of €</a:t>
                </a:r>
                <a:r>
                  <a:rPr lang="en-IE" sz="2160" dirty="0">
                    <a:solidFill>
                      <a:schemeClr val="tx1"/>
                    </a:solidFill>
                  </a:rPr>
                  <a:t>1000 that you will receive in one year’s time assuming 10% interest?</a:t>
                </a:r>
              </a:p>
              <a:p>
                <a:pPr algn="just"/>
                <a:endParaRPr lang="en-IE" sz="2160" dirty="0">
                  <a:solidFill>
                    <a:schemeClr val="tx1"/>
                  </a:solidFill>
                </a:endParaRPr>
              </a:p>
              <a:p>
                <a:r>
                  <a:rPr lang="en-IE" sz="2160" dirty="0">
                    <a:solidFill>
                      <a:schemeClr val="tx1"/>
                    </a:solidFill>
                  </a:rPr>
                  <a:t>F = </a:t>
                </a:r>
                <a:r>
                  <a:rPr lang="en-US" sz="2160" dirty="0">
                    <a:solidFill>
                      <a:schemeClr val="tx1"/>
                    </a:solidFill>
                  </a:rPr>
                  <a:t>€</a:t>
                </a:r>
                <a:r>
                  <a:rPr lang="en-IE" sz="2160" dirty="0">
                    <a:solidFill>
                      <a:schemeClr val="tx1"/>
                    </a:solidFill>
                  </a:rPr>
                  <a:t>1000 (the value at the end of the time period)</a:t>
                </a:r>
              </a:p>
              <a:p>
                <a:r>
                  <a:rPr lang="en-IE" sz="2160" dirty="0">
                    <a:solidFill>
                      <a:schemeClr val="tx1"/>
                    </a:solidFill>
                  </a:rPr>
                  <a:t>t = 1 year</a:t>
                </a:r>
              </a:p>
              <a:p>
                <a:r>
                  <a:rPr lang="en-IE" sz="2160" dirty="0" err="1">
                    <a:solidFill>
                      <a:schemeClr val="tx1"/>
                    </a:solidFill>
                  </a:rPr>
                  <a:t>i</a:t>
                </a:r>
                <a:r>
                  <a:rPr lang="en-IE" sz="2160" dirty="0">
                    <a:solidFill>
                      <a:schemeClr val="tx1"/>
                    </a:solidFill>
                  </a:rPr>
                  <a:t> = 0.10 (always use as a decimal similar to compound interest)</a:t>
                </a:r>
              </a:p>
              <a:p>
                <a:endParaRPr lang="en-US" sz="216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157" y="1174112"/>
                <a:ext cx="8446735" cy="4847870"/>
              </a:xfrm>
              <a:blipFill>
                <a:blip r:embed="rId2"/>
                <a:stretch>
                  <a:fillRect l="-1876" r="-9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6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99441"/>
            <a:ext cx="5407697" cy="18195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157" y="1198321"/>
                <a:ext cx="8410422" cy="482366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This yields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d>
                            <m:dPr>
                              <m:ctrlP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IE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.10</m:t>
                              </m:r>
                            </m:e>
                          </m:d>
                          <m:r>
                            <a:rPr lang="en-IE" sz="2160" i="1" baseline="30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160" baseline="30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IE" sz="216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€</a:t>
                </a:r>
                <a:r>
                  <a:rPr lang="en-IE" sz="2160" dirty="0">
                    <a:solidFill>
                      <a:schemeClr val="tx1"/>
                    </a:solidFill>
                  </a:rPr>
                  <a:t>909.09 </a:t>
                </a:r>
                <a14:m>
                  <m:oMath xmlns:m="http://schemas.openxmlformats.org/officeDocument/2006/math">
                    <m:r>
                      <a:rPr lang="en-IE" sz="216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E" sz="216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just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So, if we invested €</a:t>
                </a:r>
                <a:r>
                  <a:rPr lang="en-IE" sz="2160" dirty="0">
                    <a:solidFill>
                      <a:schemeClr val="tx1"/>
                    </a:solidFill>
                  </a:rPr>
                  <a:t>909.09 for one year at an interest rate of 10% it would mature to </a:t>
                </a:r>
                <a:r>
                  <a:rPr lang="en-US" sz="2160" dirty="0">
                    <a:solidFill>
                      <a:schemeClr val="tx1"/>
                    </a:solidFill>
                  </a:rPr>
                  <a:t>€</a:t>
                </a:r>
                <a:r>
                  <a:rPr lang="en-IE" sz="2160" dirty="0">
                    <a:solidFill>
                      <a:schemeClr val="tx1"/>
                    </a:solidFill>
                  </a:rPr>
                  <a:t>1000 by the end of the year.</a:t>
                </a: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157" y="1198321"/>
                <a:ext cx="8410422" cy="4823662"/>
              </a:xfrm>
              <a:blipFill>
                <a:blip r:embed="rId2"/>
                <a:stretch>
                  <a:fillRect l="-2754" t="-1643" r="-9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063F646E-6084-A049-B558-DAC22D37C7FF}"/>
              </a:ext>
            </a:extLst>
          </p:cNvPr>
          <p:cNvSpPr/>
          <p:nvPr/>
        </p:nvSpPr>
        <p:spPr>
          <a:xfrm>
            <a:off x="6937854" y="2556348"/>
            <a:ext cx="523835" cy="9229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656" fontAlgn="base">
              <a:spcBef>
                <a:spcPct val="0"/>
              </a:spcBef>
              <a:spcAft>
                <a:spcPct val="0"/>
              </a:spcAft>
            </a:pPr>
            <a:endParaRPr lang="en-US" sz="1215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26815"/>
            <a:ext cx="5407697" cy="18921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Example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10424"/>
            <a:ext cx="8362005" cy="4811558"/>
          </a:xfrm>
        </p:spPr>
        <p:txBody>
          <a:bodyPr>
            <a:normAutofit/>
          </a:bodyPr>
          <a:lstStyle/>
          <a:p>
            <a:pPr algn="just"/>
            <a:endParaRPr lang="en-US" sz="2521" dirty="0">
              <a:solidFill>
                <a:schemeClr val="tx1"/>
              </a:solidFill>
            </a:endParaRPr>
          </a:p>
          <a:p>
            <a:pPr algn="just"/>
            <a:r>
              <a:rPr lang="en-US" sz="2521" dirty="0">
                <a:solidFill>
                  <a:schemeClr val="tx1"/>
                </a:solidFill>
              </a:rPr>
              <a:t>Another way to view this is to reimagine the €</a:t>
            </a:r>
            <a:r>
              <a:rPr lang="en-IE" sz="2521" dirty="0">
                <a:solidFill>
                  <a:schemeClr val="tx1"/>
                </a:solidFill>
              </a:rPr>
              <a:t>1000 prize situation mentioned earlier.</a:t>
            </a:r>
          </a:p>
          <a:p>
            <a:pPr algn="just"/>
            <a:endParaRPr lang="en-IE" sz="2521" dirty="0">
              <a:solidFill>
                <a:schemeClr val="tx1"/>
              </a:solidFill>
            </a:endParaRPr>
          </a:p>
          <a:p>
            <a:pPr algn="just"/>
            <a:r>
              <a:rPr lang="en-IE" sz="2521" dirty="0">
                <a:solidFill>
                  <a:schemeClr val="tx1"/>
                </a:solidFill>
              </a:rPr>
              <a:t>If we had to </a:t>
            </a:r>
            <a:r>
              <a:rPr lang="en-IE" sz="2521" b="1" dirty="0">
                <a:solidFill>
                  <a:schemeClr val="tx1"/>
                </a:solidFill>
              </a:rPr>
              <a:t>pay out </a:t>
            </a:r>
            <a:r>
              <a:rPr lang="en-IE" sz="2521" dirty="0">
                <a:solidFill>
                  <a:schemeClr val="tx1"/>
                </a:solidFill>
              </a:rPr>
              <a:t>the prize money we would rather pay the prize in a years time as we could invest </a:t>
            </a:r>
            <a:r>
              <a:rPr lang="en-US" sz="2521" dirty="0">
                <a:solidFill>
                  <a:schemeClr val="tx1"/>
                </a:solidFill>
              </a:rPr>
              <a:t>€</a:t>
            </a:r>
            <a:r>
              <a:rPr lang="en-IE" sz="2521" dirty="0">
                <a:solidFill>
                  <a:schemeClr val="tx1"/>
                </a:solidFill>
              </a:rPr>
              <a:t>909.09 and let it mature to </a:t>
            </a:r>
            <a:r>
              <a:rPr lang="en-US" sz="2521" dirty="0">
                <a:solidFill>
                  <a:schemeClr val="tx1"/>
                </a:solidFill>
              </a:rPr>
              <a:t>€</a:t>
            </a:r>
            <a:r>
              <a:rPr lang="en-IE" sz="2521" dirty="0">
                <a:solidFill>
                  <a:schemeClr val="tx1"/>
                </a:solidFill>
              </a:rPr>
              <a:t>1000 rather than pay </a:t>
            </a:r>
            <a:r>
              <a:rPr lang="en-US" sz="2521" dirty="0">
                <a:solidFill>
                  <a:schemeClr val="tx1"/>
                </a:solidFill>
              </a:rPr>
              <a:t>€</a:t>
            </a:r>
            <a:r>
              <a:rPr lang="en-IE" sz="2521" dirty="0">
                <a:solidFill>
                  <a:schemeClr val="tx1"/>
                </a:solidFill>
              </a:rPr>
              <a:t>1000 immediately!</a:t>
            </a:r>
            <a:endParaRPr lang="en-US" sz="252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26814"/>
            <a:ext cx="5407697" cy="18921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House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Prices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802" y="1722009"/>
            <a:ext cx="5407697" cy="36219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E" dirty="0">
                <a:solidFill>
                  <a:schemeClr val="tx1"/>
                </a:solidFill>
              </a:rPr>
              <a:t>Property prices in Ireland have increased nationally </a:t>
            </a:r>
            <a:r>
              <a:rPr lang="en-IE" b="1" dirty="0">
                <a:solidFill>
                  <a:schemeClr val="tx1"/>
                </a:solidFill>
              </a:rPr>
              <a:t>by 12.4% in the year</a:t>
            </a:r>
            <a:r>
              <a:rPr lang="en-IE" dirty="0">
                <a:solidFill>
                  <a:schemeClr val="tx1"/>
                </a:solidFill>
              </a:rPr>
              <a:t> to September 2021. </a:t>
            </a:r>
          </a:p>
          <a:p>
            <a:pPr algn="just"/>
            <a:r>
              <a:rPr lang="en-US" dirty="0"/>
              <a:t>The owners of a house might say that they will sell it to you now for €360,000 today or for €440,000 at the end of two years. </a:t>
            </a:r>
          </a:p>
          <a:p>
            <a:pPr algn="just"/>
            <a:r>
              <a:rPr lang="en-US" dirty="0"/>
              <a:t>What is the interest rate applied? Are we getting a good deal?</a:t>
            </a:r>
          </a:p>
          <a:p>
            <a:pPr algn="just"/>
            <a:endParaRPr lang="en-IE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5CF15DA7-0778-FA4E-962F-17FE528D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2" r="18279" b="-2"/>
          <a:stretch/>
        </p:blipFill>
        <p:spPr>
          <a:xfrm>
            <a:off x="7249617" y="1722009"/>
            <a:ext cx="4176821" cy="30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63128"/>
            <a:ext cx="5407697" cy="18558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House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Prices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2012511"/>
            <a:ext cx="5407697" cy="380304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E" dirty="0">
                <a:solidFill>
                  <a:schemeClr val="tx1"/>
                </a:solidFill>
              </a:rPr>
              <a:t>In this example we are not given the interest rate as is normally the case. </a:t>
            </a:r>
          </a:p>
          <a:p>
            <a:pPr algn="just"/>
            <a:endParaRPr lang="en-IE" dirty="0">
              <a:solidFill>
                <a:schemeClr val="tx1"/>
              </a:solidFill>
            </a:endParaRPr>
          </a:p>
          <a:p>
            <a:pPr algn="just"/>
            <a:r>
              <a:rPr lang="en-IE" dirty="0">
                <a:solidFill>
                  <a:schemeClr val="tx1"/>
                </a:solidFill>
              </a:rPr>
              <a:t>We can however label the variables we do have and change the subject of the present value formula to make </a:t>
            </a:r>
            <a:r>
              <a:rPr lang="en-IE" dirty="0" err="1">
                <a:solidFill>
                  <a:schemeClr val="tx1"/>
                </a:solidFill>
              </a:rPr>
              <a:t>i</a:t>
            </a:r>
            <a:r>
              <a:rPr lang="en-IE" dirty="0">
                <a:solidFill>
                  <a:schemeClr val="tx1"/>
                </a:solidFill>
              </a:rPr>
              <a:t> the subject.</a:t>
            </a:r>
          </a:p>
          <a:p>
            <a:pPr algn="just"/>
            <a:endParaRPr lang="en-IE" dirty="0">
              <a:solidFill>
                <a:schemeClr val="tx1"/>
              </a:solidFill>
            </a:endParaRPr>
          </a:p>
          <a:p>
            <a:pPr algn="ctr"/>
            <a:r>
              <a:rPr lang="en-IE" dirty="0">
                <a:solidFill>
                  <a:schemeClr val="tx1"/>
                </a:solidFill>
              </a:rPr>
              <a:t>F = 440,000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P = 360,000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t = 2</a:t>
            </a:r>
          </a:p>
          <a:p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5CF15DA7-0778-FA4E-962F-17FE528D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2" r="18279" b="-2"/>
          <a:stretch/>
        </p:blipFill>
        <p:spPr>
          <a:xfrm>
            <a:off x="7406972" y="2012511"/>
            <a:ext cx="4176821" cy="30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26815"/>
            <a:ext cx="5407697" cy="18921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House Prices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157" y="1885562"/>
                <a:ext cx="5407697" cy="36219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d>
                            <m:dPr>
                              <m:ctrlP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6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+ </m:t>
                              </m:r>
                              <m:r>
                                <a:rPr lang="en-US" sz="2160" i="1" dirty="0" err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160" i="1" baseline="30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2160" baseline="30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Multiply by (1+i)</a:t>
                </a:r>
                <a:r>
                  <a:rPr lang="en-US" sz="2160" baseline="30000" dirty="0">
                    <a:solidFill>
                      <a:schemeClr val="tx1"/>
                    </a:solidFill>
                  </a:rPr>
                  <a:t>t</a:t>
                </a: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 xmlns:m="http://schemas.openxmlformats.org/officeDocument/2006/math">
                    <m:r>
                      <a:rPr lang="en-IE" sz="216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E" sz="216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216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16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6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6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r>
                          <a:rPr lang="en-US" sz="216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16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Divide by P</a:t>
                </a: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6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6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+ </m:t>
                          </m:r>
                          <m:r>
                            <a:rPr lang="en-US" sz="216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16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endParaRPr lang="en-I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157" y="1885562"/>
                <a:ext cx="5407697" cy="36219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5CF15DA7-0778-FA4E-962F-17FE528D3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2" r="18279" b="-2"/>
          <a:stretch/>
        </p:blipFill>
        <p:spPr>
          <a:xfrm>
            <a:off x="7406972" y="1885563"/>
            <a:ext cx="4176821" cy="3086875"/>
          </a:xfrm>
          <a:prstGeom prst="rect">
            <a:avLst/>
          </a:prstGeom>
        </p:spPr>
      </p:pic>
      <p:sp>
        <p:nvSpPr>
          <p:cNvPr id="3" name="Curved Left Arrow 2">
            <a:extLst>
              <a:ext uri="{FF2B5EF4-FFF2-40B4-BE49-F238E27FC236}">
                <a16:creationId xmlns:a16="http://schemas.microsoft.com/office/drawing/2014/main" id="{E046BD2B-4DFE-7D48-8530-D77C376453F6}"/>
              </a:ext>
            </a:extLst>
          </p:cNvPr>
          <p:cNvSpPr/>
          <p:nvPr/>
        </p:nvSpPr>
        <p:spPr>
          <a:xfrm>
            <a:off x="5285301" y="2967527"/>
            <a:ext cx="523835" cy="9229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656" fontAlgn="base">
              <a:spcBef>
                <a:spcPct val="0"/>
              </a:spcBef>
              <a:spcAft>
                <a:spcPct val="0"/>
              </a:spcAft>
            </a:pPr>
            <a:endParaRPr lang="en-US"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urved Left Arrow 9">
            <a:extLst>
              <a:ext uri="{FF2B5EF4-FFF2-40B4-BE49-F238E27FC236}">
                <a16:creationId xmlns:a16="http://schemas.microsoft.com/office/drawing/2014/main" id="{331FC961-51A7-5641-AD27-8A24566F563E}"/>
              </a:ext>
            </a:extLst>
          </p:cNvPr>
          <p:cNvSpPr/>
          <p:nvPr/>
        </p:nvSpPr>
        <p:spPr>
          <a:xfrm>
            <a:off x="5285301" y="4510969"/>
            <a:ext cx="523835" cy="9229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656" fontAlgn="base">
              <a:spcBef>
                <a:spcPct val="0"/>
              </a:spcBef>
              <a:spcAft>
                <a:spcPct val="0"/>
              </a:spcAft>
            </a:pPr>
            <a:endParaRPr lang="en-US" sz="1215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2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75232"/>
            <a:ext cx="5407697" cy="18437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House Prices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157" y="1857744"/>
                <a:ext cx="5407697" cy="362194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Take the ”t” root of both sides</a:t>
                </a: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g>
                        <m:e>
                          <m:f>
                            <m:fPr>
                              <m:ctrlPr>
                                <a:rPr lang="en-US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IE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rad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Subtract 1 from both sides</a:t>
                </a: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IE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g>
                        <m:e>
                          <m:f>
                            <m:fPr>
                              <m:ctrlPr>
                                <a:rPr lang="en-US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IE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rad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I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157" y="1857744"/>
                <a:ext cx="5407697" cy="3621944"/>
              </a:xfrm>
              <a:blipFill>
                <a:blip r:embed="rId2"/>
                <a:stretch>
                  <a:fillRect t="-117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5CF15DA7-0778-FA4E-962F-17FE528D3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2" r="18279" b="-2"/>
          <a:stretch/>
        </p:blipFill>
        <p:spPr>
          <a:xfrm>
            <a:off x="7406972" y="1852652"/>
            <a:ext cx="4176821" cy="3086875"/>
          </a:xfrm>
          <a:prstGeom prst="rect">
            <a:avLst/>
          </a:prstGeom>
        </p:spPr>
      </p:pic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3AF03617-06EE-DA48-AC3C-0ACB48E0D691}"/>
              </a:ext>
            </a:extLst>
          </p:cNvPr>
          <p:cNvSpPr/>
          <p:nvPr/>
        </p:nvSpPr>
        <p:spPr>
          <a:xfrm>
            <a:off x="6140958" y="2218942"/>
            <a:ext cx="523835" cy="9229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656" fontAlgn="base">
              <a:spcBef>
                <a:spcPct val="0"/>
              </a:spcBef>
              <a:spcAft>
                <a:spcPct val="0"/>
              </a:spcAft>
            </a:pPr>
            <a:endParaRPr lang="en-US" sz="121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urved Left Arrow 9">
            <a:extLst>
              <a:ext uri="{FF2B5EF4-FFF2-40B4-BE49-F238E27FC236}">
                <a16:creationId xmlns:a16="http://schemas.microsoft.com/office/drawing/2014/main" id="{B75F24C1-6C67-4845-86DF-A52329DB8961}"/>
              </a:ext>
            </a:extLst>
          </p:cNvPr>
          <p:cNvSpPr/>
          <p:nvPr/>
        </p:nvSpPr>
        <p:spPr>
          <a:xfrm>
            <a:off x="6140958" y="4016580"/>
            <a:ext cx="523835" cy="9229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656" fontAlgn="base">
              <a:spcBef>
                <a:spcPct val="0"/>
              </a:spcBef>
              <a:spcAft>
                <a:spcPct val="0"/>
              </a:spcAft>
            </a:pPr>
            <a:endParaRPr lang="en-US" sz="1215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2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92504"/>
            <a:ext cx="5407697" cy="18264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House Prices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0157" y="1988302"/>
                <a:ext cx="5407697" cy="362194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Substitute in our values</a:t>
                </a:r>
              </a:p>
              <a:p>
                <a:pPr marL="0" indent="0" algn="ctr">
                  <a:buClr>
                    <a:srgbClr val="1CADE4"/>
                  </a:buClr>
                  <a:buNone/>
                </a:pPr>
                <a:endParaRPr lang="en-US" sz="2160" dirty="0">
                  <a:solidFill>
                    <a:schemeClr val="tx1"/>
                  </a:solidFill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16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440000</m:t>
                              </m:r>
                            </m:num>
                            <m:den>
                              <m:r>
                                <a:rPr lang="en-IE" sz="216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360000</m:t>
                              </m:r>
                            </m:den>
                          </m:f>
                        </m:e>
                      </m:rad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IE" sz="216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E" sz="216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 xmlns:m="http://schemas.openxmlformats.org/officeDocument/2006/math">
                    <m:r>
                      <a:rPr lang="en-IE" sz="216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60" dirty="0">
                    <a:solidFill>
                      <a:schemeClr val="tx1"/>
                    </a:solidFill>
                  </a:rPr>
                  <a:t> = 0.10554 (as a decimal)</a:t>
                </a:r>
              </a:p>
              <a:p>
                <a:pPr marL="0" indent="0" algn="ctr">
                  <a:buClr>
                    <a:srgbClr val="1CADE4"/>
                  </a:buClr>
                  <a:buNone/>
                </a:pPr>
                <a14:m>
                  <m:oMath xmlns:m="http://schemas.openxmlformats.org/officeDocument/2006/math">
                    <m:r>
                      <a:rPr lang="en-IE" sz="216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60" dirty="0">
                    <a:solidFill>
                      <a:schemeClr val="tx1"/>
                    </a:solidFill>
                  </a:rPr>
                  <a:t> = 10.554% (as a percentage)</a:t>
                </a:r>
              </a:p>
              <a:p>
                <a:pPr marL="0" indent="0" algn="just">
                  <a:buClr>
                    <a:srgbClr val="1CADE4"/>
                  </a:buClr>
                  <a:buNone/>
                </a:pPr>
                <a:r>
                  <a:rPr lang="en-US" sz="2160" dirty="0">
                    <a:solidFill>
                      <a:schemeClr val="tx1"/>
                    </a:solidFill>
                  </a:rPr>
                  <a:t>Compared to a national rate of 12.4% this seems like a good deal.</a:t>
                </a: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I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89304D-FDA3-4A22-B984-CC7EC8274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0157" y="1988302"/>
                <a:ext cx="5407697" cy="3621944"/>
              </a:xfrm>
              <a:blipFill>
                <a:blip r:embed="rId2"/>
                <a:stretch>
                  <a:fillRect l="-3044" t="-1010" r="-146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5CF15DA7-0778-FA4E-962F-17FE528D3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2" r="18279" b="-2"/>
          <a:stretch/>
        </p:blipFill>
        <p:spPr>
          <a:xfrm>
            <a:off x="7406972" y="1988303"/>
            <a:ext cx="4176821" cy="3086875"/>
          </a:xfrm>
          <a:prstGeom prst="rect">
            <a:avLst/>
          </a:prstGeom>
        </p:spPr>
      </p:pic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5AF53DD2-8E83-0C48-9540-7A22D595FE00}"/>
              </a:ext>
            </a:extLst>
          </p:cNvPr>
          <p:cNvSpPr/>
          <p:nvPr/>
        </p:nvSpPr>
        <p:spPr>
          <a:xfrm>
            <a:off x="6096000" y="2128453"/>
            <a:ext cx="523835" cy="9229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656" fontAlgn="base">
              <a:spcBef>
                <a:spcPct val="0"/>
              </a:spcBef>
              <a:spcAft>
                <a:spcPct val="0"/>
              </a:spcAft>
            </a:pPr>
            <a:endParaRPr lang="en-US" sz="1215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8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14711"/>
            <a:ext cx="5407697" cy="19042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Uses of Present Value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885562"/>
            <a:ext cx="5407697" cy="362194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173" dirty="0"/>
              <a:t>The amount of each regular payment for a given loan is calculated using the present value of each payment.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173" dirty="0"/>
              <a:t>When regular payments are being used to pay off a loan, then we are usually interested in calculating their value </a:t>
            </a:r>
            <a:r>
              <a:rPr lang="en-US" sz="3173" b="1" dirty="0"/>
              <a:t>today</a:t>
            </a:r>
            <a:r>
              <a:rPr lang="en-US" sz="3173" dirty="0"/>
              <a:t>, because this how the repayments are calculated.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173" dirty="0"/>
              <a:t>How much money to invest right now in return for specific cash amounts to be received in the future like we saw with the €</a:t>
            </a:r>
            <a:r>
              <a:rPr lang="en-IE" sz="3173" dirty="0"/>
              <a:t>1000 prize situation</a:t>
            </a:r>
            <a:r>
              <a:rPr lang="en-IE" sz="3173" dirty="0">
                <a:solidFill>
                  <a:srgbClr val="FFFFFF"/>
                </a:solidFill>
              </a:rPr>
              <a:t>.</a:t>
            </a:r>
            <a:endParaRPr lang="en-US" sz="3173" dirty="0"/>
          </a:p>
          <a:p>
            <a:endParaRPr lang="en-IE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tree, sign, outdoor&#10;&#10;Description automatically generated">
            <a:extLst>
              <a:ext uri="{FF2B5EF4-FFF2-40B4-BE49-F238E27FC236}">
                <a16:creationId xmlns:a16="http://schemas.microsoft.com/office/drawing/2014/main" id="{5CF15DA7-0778-FA4E-962F-17FE528D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2" r="18279" b="-2"/>
          <a:stretch/>
        </p:blipFill>
        <p:spPr>
          <a:xfrm>
            <a:off x="7406972" y="1885563"/>
            <a:ext cx="4176821" cy="30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255961"/>
            <a:ext cx="6350339" cy="19629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Sequences &amp; Series in Financial </a:t>
            </a:r>
            <a:r>
              <a:rPr lang="en-US" dirty="0" err="1">
                <a:solidFill>
                  <a:srgbClr val="FFC000"/>
                </a:solidFill>
              </a:rPr>
              <a:t>Maths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34634"/>
            <a:ext cx="8428136" cy="47873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Look at the following pattern and predict what the next three terms will be: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08694" lvl="1" indent="0" algn="ctr">
              <a:buNone/>
            </a:pPr>
            <a:r>
              <a:rPr lang="en-US" sz="2700" dirty="0">
                <a:solidFill>
                  <a:schemeClr val="tx1"/>
                </a:solidFill>
              </a:rPr>
              <a:t>		4, 12, 36, 108, __, __, __ ...</a:t>
            </a:r>
          </a:p>
          <a:p>
            <a:pPr marL="308694" lvl="1" indent="0" algn="ctr">
              <a:buNone/>
            </a:pPr>
            <a:endParaRPr lang="en-US" sz="1981" dirty="0">
              <a:solidFill>
                <a:schemeClr val="tx1"/>
              </a:solidFill>
            </a:endParaRPr>
          </a:p>
          <a:p>
            <a:pPr marL="38586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Describe, in your own words the pattern being followed here. How did you work out each of the three required terms?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6717-DD2B-FB46-9DDF-038630CA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Reflective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37F0-CCB1-2043-A0FE-A89150AC7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I teach this topic before?</a:t>
            </a:r>
          </a:p>
          <a:p>
            <a:endParaRPr lang="en-US" dirty="0"/>
          </a:p>
          <a:p>
            <a:r>
              <a:rPr lang="en-US" dirty="0"/>
              <a:t>How will I teach it now?</a:t>
            </a:r>
          </a:p>
          <a:p>
            <a:endParaRPr lang="en-US" dirty="0"/>
          </a:p>
          <a:p>
            <a:r>
              <a:rPr lang="en-US" dirty="0"/>
              <a:t>Will I change something here? </a:t>
            </a:r>
          </a:p>
          <a:p>
            <a:endParaRPr lang="en-US" dirty="0"/>
          </a:p>
          <a:p>
            <a:r>
              <a:rPr lang="en-US" dirty="0"/>
              <a:t>Will I stay the same in some areas?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7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282937"/>
            <a:ext cx="6621356" cy="19360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Sequence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2484323"/>
            <a:ext cx="8458249" cy="3537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E" sz="2881" dirty="0">
                <a:solidFill>
                  <a:schemeClr val="tx1"/>
                </a:solidFill>
              </a:rPr>
              <a:t> The next three terms were…</a:t>
            </a:r>
          </a:p>
          <a:p>
            <a:pPr marL="0" indent="0" algn="just">
              <a:buNone/>
            </a:pPr>
            <a:endParaRPr lang="en-IE" sz="288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81" dirty="0">
                <a:solidFill>
                  <a:schemeClr val="tx1"/>
                </a:solidFill>
              </a:rPr>
              <a:t>4, 12, 36, 108, 324, 972 , 2916 ...</a:t>
            </a:r>
          </a:p>
        </p:txBody>
      </p:sp>
    </p:spTree>
    <p:extLst>
      <p:ext uri="{BB962C8B-B14F-4D97-AF65-F5344CB8AC3E}">
        <p14:creationId xmlns:p14="http://schemas.microsoft.com/office/powerpoint/2010/main" val="17755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31244"/>
            <a:ext cx="6470791" cy="18876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Sequence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79802"/>
            <a:ext cx="8398023" cy="47421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This pattern is known as a geometric sequence. The terms of a geometric sequence are generated by multiplying the preceding term by a constant value.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In the previous example the constant that we multiplied by each time was 3.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We call this constant the common ratio and it is usually represented by the symbol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9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271018"/>
            <a:ext cx="6305169" cy="19479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Sequence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309916"/>
            <a:ext cx="8488361" cy="47120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B0F0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 Say a new online marketing company  has just set up a website.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It was launched on Tuesday February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and on this day just two people visited the site. However, this figure has since trebled each day.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If this pattern continues how many people will visit the today, March 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(28 days after the launch date)?</a:t>
            </a:r>
          </a:p>
        </p:txBody>
      </p:sp>
    </p:spTree>
    <p:extLst>
      <p:ext uri="{BB962C8B-B14F-4D97-AF65-F5344CB8AC3E}">
        <p14:creationId xmlns:p14="http://schemas.microsoft.com/office/powerpoint/2010/main" val="16270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26815"/>
            <a:ext cx="6510056" cy="18921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Sequence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198321"/>
            <a:ext cx="8458839" cy="482366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How many visits would the company expect on the second day?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How did you work this out?</a:t>
            </a:r>
          </a:p>
          <a:p>
            <a:pPr marL="0" indent="0" algn="just">
              <a:buNone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about on the third day?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The fourth day?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Is it realistic to continue in this fashion until the 28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day?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Look at the calculations and see can you spot a pattern? </a:t>
            </a:r>
          </a:p>
        </p:txBody>
      </p:sp>
    </p:spTree>
    <p:extLst>
      <p:ext uri="{BB962C8B-B14F-4D97-AF65-F5344CB8AC3E}">
        <p14:creationId xmlns:p14="http://schemas.microsoft.com/office/powerpoint/2010/main" val="37023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02607"/>
            <a:ext cx="6776349" cy="191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Sequence	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7545EE-F2D1-2344-A12D-DF267EBE98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5427" y="1283051"/>
          <a:ext cx="7274651" cy="463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695">
                  <a:extLst>
                    <a:ext uri="{9D8B030D-6E8A-4147-A177-3AD203B41FA5}">
                      <a16:colId xmlns:a16="http://schemas.microsoft.com/office/drawing/2014/main" val="581528107"/>
                    </a:ext>
                  </a:extLst>
                </a:gridCol>
                <a:gridCol w="1732955">
                  <a:extLst>
                    <a:ext uri="{9D8B030D-6E8A-4147-A177-3AD203B41FA5}">
                      <a16:colId xmlns:a16="http://schemas.microsoft.com/office/drawing/2014/main" val="1733678976"/>
                    </a:ext>
                  </a:extLst>
                </a:gridCol>
                <a:gridCol w="1934501">
                  <a:extLst>
                    <a:ext uri="{9D8B030D-6E8A-4147-A177-3AD203B41FA5}">
                      <a16:colId xmlns:a16="http://schemas.microsoft.com/office/drawing/2014/main" val="152518798"/>
                    </a:ext>
                  </a:extLst>
                </a:gridCol>
                <a:gridCol w="1934501">
                  <a:extLst>
                    <a:ext uri="{9D8B030D-6E8A-4147-A177-3AD203B41FA5}">
                      <a16:colId xmlns:a16="http://schemas.microsoft.com/office/drawing/2014/main" val="3680577243"/>
                    </a:ext>
                  </a:extLst>
                </a:gridCol>
              </a:tblGrid>
              <a:tr h="722042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Term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Visitors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Index Form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General Term</a:t>
                      </a:r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3830021957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1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2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2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a</a:t>
                      </a:r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2832318336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2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6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2(3)</a:t>
                      </a:r>
                      <a:r>
                        <a:rPr lang="en-US" sz="2400" baseline="30000" dirty="0"/>
                        <a:t>1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/>
                        <a:t>ar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1365535466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3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18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2(3)</a:t>
                      </a:r>
                      <a:r>
                        <a:rPr lang="en-US" sz="2400" baseline="30000" dirty="0"/>
                        <a:t>2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ar</a:t>
                      </a:r>
                      <a:r>
                        <a:rPr lang="en-US" sz="2400" baseline="30000" dirty="0"/>
                        <a:t>2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549822536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4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54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2(3)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ar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1515796111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5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162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2(3)</a:t>
                      </a:r>
                      <a:r>
                        <a:rPr lang="en-US" sz="2400" baseline="30000" dirty="0"/>
                        <a:t>4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ar</a:t>
                      </a:r>
                      <a:r>
                        <a:rPr lang="en-US" sz="2400" baseline="30000" dirty="0"/>
                        <a:t>4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3987224789"/>
                  </a:ext>
                </a:extLst>
              </a:tr>
              <a:tr h="119348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.</a:t>
                      </a:r>
                    </a:p>
                    <a:p>
                      <a:pPr algn="just"/>
                      <a:r>
                        <a:rPr lang="en-US" sz="2400" dirty="0"/>
                        <a:t>.</a:t>
                      </a:r>
                    </a:p>
                    <a:p>
                      <a:pPr algn="just"/>
                      <a:r>
                        <a:rPr lang="en-US" sz="2400" dirty="0"/>
                        <a:t>.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.</a:t>
                      </a:r>
                    </a:p>
                    <a:p>
                      <a:pPr algn="just"/>
                      <a:r>
                        <a:rPr lang="en-US" sz="2400" dirty="0"/>
                        <a:t>.</a:t>
                      </a:r>
                    </a:p>
                    <a:p>
                      <a:pPr algn="just"/>
                      <a:r>
                        <a:rPr lang="en-US" sz="2400" dirty="0"/>
                        <a:t>.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1957988293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n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?</a:t>
                      </a:r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2(3)</a:t>
                      </a:r>
                      <a:r>
                        <a:rPr lang="en-US" sz="2400" baseline="30000" dirty="0"/>
                        <a:t>n-1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ar</a:t>
                      </a:r>
                      <a:r>
                        <a:rPr lang="en-US" sz="2400" baseline="30000" dirty="0"/>
                        <a:t>n-1</a:t>
                      </a:r>
                      <a:endParaRPr lang="en-US" sz="2400" dirty="0"/>
                    </a:p>
                  </a:txBody>
                  <a:tcPr marL="82317" marR="82317" marT="41158" marB="41158"/>
                </a:tc>
                <a:extLst>
                  <a:ext uri="{0D108BD9-81ED-4DB2-BD59-A6C34878D82A}">
                    <a16:rowId xmlns:a16="http://schemas.microsoft.com/office/drawing/2014/main" val="2590735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35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9B-BC74-5C48-8C02-733E851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57" y="314711"/>
            <a:ext cx="6473743" cy="19042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Term of a Geometric Sequence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89304D-FDA3-4A22-B984-CC7EC827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57" y="1210424"/>
            <a:ext cx="8434630" cy="48115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1" dirty="0">
                <a:solidFill>
                  <a:schemeClr val="tx1"/>
                </a:solidFill>
              </a:rPr>
              <a:t>Thus, the general term of a geometric sequence is given by</a:t>
            </a:r>
          </a:p>
          <a:p>
            <a:pPr marL="0" indent="0" algn="just">
              <a:buNone/>
            </a:pPr>
            <a:endParaRPr lang="en-US" sz="360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1" dirty="0">
                <a:solidFill>
                  <a:schemeClr val="tx1"/>
                </a:solidFill>
              </a:rPr>
              <a:t>T</a:t>
            </a:r>
            <a:r>
              <a:rPr lang="en-US" sz="3601" baseline="-25000" dirty="0">
                <a:solidFill>
                  <a:schemeClr val="tx1"/>
                </a:solidFill>
              </a:rPr>
              <a:t>n</a:t>
            </a:r>
            <a:r>
              <a:rPr lang="en-US" sz="3601" dirty="0">
                <a:solidFill>
                  <a:schemeClr val="tx1"/>
                </a:solidFill>
              </a:rPr>
              <a:t> = ar</a:t>
            </a:r>
            <a:r>
              <a:rPr lang="en-US" sz="3601" baseline="30000" dirty="0">
                <a:solidFill>
                  <a:schemeClr val="tx1"/>
                </a:solidFill>
              </a:rPr>
              <a:t>n-1</a:t>
            </a:r>
          </a:p>
          <a:p>
            <a:pPr marL="0" indent="0" algn="ctr">
              <a:buNone/>
            </a:pPr>
            <a:endParaRPr lang="en-US" sz="3601" baseline="30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160" dirty="0">
                <a:solidFill>
                  <a:schemeClr val="tx1"/>
                </a:solidFill>
              </a:rPr>
              <a:t>Where a = first term of the sequence</a:t>
            </a:r>
          </a:p>
          <a:p>
            <a:pPr marL="0" indent="0" algn="ctr">
              <a:buNone/>
            </a:pPr>
            <a:r>
              <a:rPr lang="en-US" sz="2160" dirty="0">
                <a:solidFill>
                  <a:schemeClr val="tx1"/>
                </a:solidFill>
              </a:rPr>
              <a:t>r = the common ratio</a:t>
            </a:r>
          </a:p>
          <a:p>
            <a:pPr marL="0" indent="0" algn="ctr">
              <a:buNone/>
            </a:pPr>
            <a:r>
              <a:rPr lang="en-US" sz="2160" dirty="0">
                <a:solidFill>
                  <a:schemeClr val="tx1"/>
                </a:solidFill>
              </a:rPr>
              <a:t>n = the number of terms</a:t>
            </a:r>
          </a:p>
          <a:p>
            <a:pPr marL="0" indent="0" algn="ctr">
              <a:buNone/>
            </a:pPr>
            <a:endParaRPr lang="en-US" sz="36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D24B0405-4E1F-466C-B47E-D888F920E63B}" vid="{C92CC812-BA72-43A0-A347-C442577FD1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45F2498C97646B7E258B7B5463D06" ma:contentTypeVersion="6" ma:contentTypeDescription="Create a new document." ma:contentTypeScope="" ma:versionID="3e362cec90a5e6da692f70407cc85182">
  <xsd:schema xmlns:xsd="http://www.w3.org/2001/XMLSchema" xmlns:xs="http://www.w3.org/2001/XMLSchema" xmlns:p="http://schemas.microsoft.com/office/2006/metadata/properties" xmlns:ns2="65b45968-4823-43e0-8c3f-65ff1018cd16" xmlns:ns3="9a78f28e-fad2-4cb4-855a-3f5b5cd507ab" targetNamespace="http://schemas.microsoft.com/office/2006/metadata/properties" ma:root="true" ma:fieldsID="e762bd3f213f723811f3695ddbf11df5" ns2:_="" ns3:_="">
    <xsd:import namespace="65b45968-4823-43e0-8c3f-65ff1018cd16"/>
    <xsd:import namespace="9a78f28e-fad2-4cb4-855a-3f5b5cd507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45968-4823-43e0-8c3f-65ff1018c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8f28e-fad2-4cb4-855a-3f5b5cd507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78f28e-fad2-4cb4-855a-3f5b5cd507ab">
      <UserInfo>
        <DisplayName/>
        <AccountId xsi:nil="true"/>
        <AccountType/>
      </UserInfo>
    </SharedWithUsers>
    <MediaLengthInSeconds xmlns="65b45968-4823-43e0-8c3f-65ff1018cd16" xsi:nil="true"/>
  </documentManagement>
</p:properties>
</file>

<file path=customXml/itemProps1.xml><?xml version="1.0" encoding="utf-8"?>
<ds:datastoreItem xmlns:ds="http://schemas.openxmlformats.org/officeDocument/2006/customXml" ds:itemID="{6CF19377-EBD6-4D2F-89D5-9A5B77B6FFFD}"/>
</file>

<file path=customXml/itemProps2.xml><?xml version="1.0" encoding="utf-8"?>
<ds:datastoreItem xmlns:ds="http://schemas.openxmlformats.org/officeDocument/2006/customXml" ds:itemID="{9EF18324-ABA5-4896-B2D4-22AF5B1E4A30}"/>
</file>

<file path=customXml/itemProps3.xml><?xml version="1.0" encoding="utf-8"?>
<ds:datastoreItem xmlns:ds="http://schemas.openxmlformats.org/officeDocument/2006/customXml" ds:itemID="{2B3DB9D4-FD79-42C6-B2E0-142F0E802B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1496</Words>
  <Application>Microsoft Office PowerPoint</Application>
  <PresentationFormat>Widescreen</PresentationFormat>
  <Paragraphs>240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Times</vt:lpstr>
      <vt:lpstr>Theme2</vt:lpstr>
      <vt:lpstr>Financial Maths</vt:lpstr>
      <vt:lpstr>Sequences &amp; Series in Financial Maths</vt:lpstr>
      <vt:lpstr>Sequences &amp; Series in Financial Maths</vt:lpstr>
      <vt:lpstr>General Term of a Geometric Sequence </vt:lpstr>
      <vt:lpstr>General Term of a Geometric Sequence </vt:lpstr>
      <vt:lpstr>General Term of a Geometric Sequence </vt:lpstr>
      <vt:lpstr>General Term of a Geometric Sequence </vt:lpstr>
      <vt:lpstr>General Term of a Geometric Sequence </vt:lpstr>
      <vt:lpstr>General Term of a Geometric Sequence </vt:lpstr>
      <vt:lpstr>General Term of a Geometric Sequence </vt:lpstr>
      <vt:lpstr>General term of a Geometric Series </vt:lpstr>
      <vt:lpstr>General term of a Geometric Series </vt:lpstr>
      <vt:lpstr>General term of a Geometric Series </vt:lpstr>
      <vt:lpstr>General term of a Geometric Series </vt:lpstr>
      <vt:lpstr>General term of a Geometric Series </vt:lpstr>
      <vt:lpstr>General term of a Geometric Series </vt:lpstr>
      <vt:lpstr>Present Value</vt:lpstr>
      <vt:lpstr>Definition</vt:lpstr>
      <vt:lpstr>Log Tables</vt:lpstr>
      <vt:lpstr>Present value Derivation</vt:lpstr>
      <vt:lpstr>Example</vt:lpstr>
      <vt:lpstr>Example</vt:lpstr>
      <vt:lpstr>Example</vt:lpstr>
      <vt:lpstr>House Prices</vt:lpstr>
      <vt:lpstr>House Prices</vt:lpstr>
      <vt:lpstr>House Prices</vt:lpstr>
      <vt:lpstr>House Prices</vt:lpstr>
      <vt:lpstr>House Prices</vt:lpstr>
      <vt:lpstr>Uses of Present Value</vt:lpstr>
      <vt:lpstr>Reflective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Daniel.Casey</dc:creator>
  <cp:lastModifiedBy>Daniel.Casey</cp:lastModifiedBy>
  <cp:revision>1</cp:revision>
  <dcterms:created xsi:type="dcterms:W3CDTF">2022-10-25T12:01:43Z</dcterms:created>
  <dcterms:modified xsi:type="dcterms:W3CDTF">2022-10-25T12:02:11Z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0x010100BE145F2498C97646B7E258B7B5463D06</vt:lpwstr>
  </property>
  <property fmtid="{D5CDD505-2E9C-101B-9397-08002B2CF9AE}" pid="3" name="Order">
    <vt:r8>6500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