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257" r:id="rId5"/>
    <p:sldId id="277" r:id="rId6"/>
    <p:sldId id="258" r:id="rId7"/>
    <p:sldId id="261" r:id="rId8"/>
    <p:sldId id="262" r:id="rId9"/>
    <p:sldId id="263" r:id="rId10"/>
    <p:sldId id="265" r:id="rId11"/>
    <p:sldId id="266" r:id="rId12"/>
    <p:sldId id="267" r:id="rId13"/>
    <p:sldId id="270" r:id="rId14"/>
    <p:sldId id="271" r:id="rId15"/>
    <p:sldId id="274" r:id="rId16"/>
    <p:sldId id="275" r:id="rId17"/>
    <p:sldId id="272" r:id="rId18"/>
    <p:sldId id="276" r:id="rId19"/>
    <p:sldId id="273" r:id="rId20"/>
    <p:sldId id="268" r:id="rId21"/>
    <p:sldId id="26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A33265-4CE9-BBD4-BDD0-9650D32D2B84}" v="2" dt="2022-11-11T14:53:31.926"/>
    <p1510:client id="{CB96516D-608B-5B67-98CE-761C5403C5B4}" v="4" dt="2022-11-09T13:39:52.651"/>
    <p1510:client id="{CFEC3B11-AB34-4132-BE87-1FC7108E8614}" v="261" dt="2022-11-01T12:27:48.519"/>
    <p1510:client id="{FB199B70-8EED-4313-ADDB-1BCF6AFA2418}" v="140" dt="2022-11-01T13:50:09.7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658" y="6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874377-7113-41F1-A117-06D8074B9B1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AAB1C0E-C731-42D6-9167-B99B7E006897}">
      <dgm:prSet/>
      <dgm:spPr/>
      <dgm:t>
        <a:bodyPr/>
        <a:lstStyle/>
        <a:p>
          <a:pPr rtl="0"/>
          <a:r>
            <a:rPr lang="en-US" dirty="0" smtClean="0">
              <a:latin typeface="Calibri Light" panose="020F0302020204030204"/>
            </a:rPr>
            <a:t>When Light Strikes an Object [absorption, reflection &amp; transmission]</a:t>
          </a:r>
          <a:endParaRPr lang="en-US" dirty="0">
            <a:latin typeface="Calibri Light" panose="020F0302020204030204"/>
          </a:endParaRPr>
        </a:p>
      </dgm:t>
    </dgm:pt>
    <dgm:pt modelId="{66B02FAD-2798-454A-9AA5-A15D6CA90A4F}" type="parTrans" cxnId="{C65AA1E8-895D-4249-ABF2-C2D8B30E766C}">
      <dgm:prSet/>
      <dgm:spPr/>
      <dgm:t>
        <a:bodyPr/>
        <a:lstStyle/>
        <a:p>
          <a:endParaRPr lang="en-US"/>
        </a:p>
      </dgm:t>
    </dgm:pt>
    <dgm:pt modelId="{C1C44741-572C-4548-88DD-E33B2442F5B5}" type="sibTrans" cxnId="{C65AA1E8-895D-4249-ABF2-C2D8B30E766C}">
      <dgm:prSet/>
      <dgm:spPr/>
      <dgm:t>
        <a:bodyPr/>
        <a:lstStyle/>
        <a:p>
          <a:endParaRPr lang="en-US"/>
        </a:p>
      </dgm:t>
    </dgm:pt>
    <dgm:pt modelId="{4ADED6C7-8A25-4BF6-84B7-6F4926A79658}">
      <dgm:prSet/>
      <dgm:spPr/>
      <dgm:t>
        <a:bodyPr/>
        <a:lstStyle/>
        <a:p>
          <a:pPr rtl="0"/>
          <a:r>
            <a:rPr lang="en-US" dirty="0" smtClean="0">
              <a:latin typeface="Calibri Light" panose="020F0302020204030204"/>
            </a:rPr>
            <a:t>Where does the </a:t>
          </a:r>
          <a:r>
            <a:rPr lang="en-US" dirty="0" err="1" smtClean="0">
              <a:latin typeface="Calibri Light" panose="020F0302020204030204"/>
            </a:rPr>
            <a:t>colour</a:t>
          </a:r>
          <a:r>
            <a:rPr lang="en-US" dirty="0" smtClean="0">
              <a:latin typeface="Calibri Light" panose="020F0302020204030204"/>
            </a:rPr>
            <a:t> of objects come from? [addition/mixing, complementary, subtraction]</a:t>
          </a:r>
          <a:endParaRPr lang="en-US" dirty="0">
            <a:latin typeface="Calibri Light" panose="020F0302020204030204"/>
          </a:endParaRPr>
        </a:p>
      </dgm:t>
    </dgm:pt>
    <dgm:pt modelId="{76401437-CE26-4B41-9C88-06E4B2C0A2C9}" type="parTrans" cxnId="{E4217597-AE02-47B9-A594-B63B15D51005}">
      <dgm:prSet/>
      <dgm:spPr/>
      <dgm:t>
        <a:bodyPr/>
        <a:lstStyle/>
        <a:p>
          <a:endParaRPr lang="en-IE"/>
        </a:p>
      </dgm:t>
    </dgm:pt>
    <dgm:pt modelId="{283FEDE9-970E-4314-B9B5-EFC547FE13E2}" type="sibTrans" cxnId="{E4217597-AE02-47B9-A594-B63B15D51005}">
      <dgm:prSet/>
      <dgm:spPr/>
      <dgm:t>
        <a:bodyPr/>
        <a:lstStyle/>
        <a:p>
          <a:endParaRPr lang="en-IE"/>
        </a:p>
      </dgm:t>
    </dgm:pt>
    <dgm:pt modelId="{7840D36C-3F1B-4FB5-AFF8-9154FEBB91FF}">
      <dgm:prSet/>
      <dgm:spPr/>
      <dgm:t>
        <a:bodyPr/>
        <a:lstStyle/>
        <a:p>
          <a:pPr rtl="0"/>
          <a:r>
            <a:rPr lang="en-US" dirty="0" smtClean="0">
              <a:latin typeface="Calibri Light" panose="020F0302020204030204"/>
            </a:rPr>
            <a:t>Art Application: PIGMENTS &amp; Subtraction </a:t>
          </a:r>
          <a:r>
            <a:rPr lang="en-US" smtClean="0">
              <a:latin typeface="Calibri Light" panose="020F0302020204030204"/>
            </a:rPr>
            <a:t>&amp; Filters</a:t>
          </a:r>
          <a:endParaRPr lang="en-US" dirty="0">
            <a:latin typeface="Calibri Light" panose="020F0302020204030204"/>
          </a:endParaRPr>
        </a:p>
      </dgm:t>
    </dgm:pt>
    <dgm:pt modelId="{250A3A96-A6B7-43BE-ADD4-83E5A3779CBB}" type="parTrans" cxnId="{7D4A3123-9D48-4BD3-8AD3-0B5AAB46576F}">
      <dgm:prSet/>
      <dgm:spPr/>
      <dgm:t>
        <a:bodyPr/>
        <a:lstStyle/>
        <a:p>
          <a:endParaRPr lang="en-IE"/>
        </a:p>
      </dgm:t>
    </dgm:pt>
    <dgm:pt modelId="{F4608403-4479-4940-B47F-F6DBDA2FEA05}" type="sibTrans" cxnId="{7D4A3123-9D48-4BD3-8AD3-0B5AAB46576F}">
      <dgm:prSet/>
      <dgm:spPr/>
      <dgm:t>
        <a:bodyPr/>
        <a:lstStyle/>
        <a:p>
          <a:endParaRPr lang="en-IE"/>
        </a:p>
      </dgm:t>
    </dgm:pt>
    <dgm:pt modelId="{E69A58A8-8EA9-4E3B-A817-EE2CED365A46}">
      <dgm:prSet/>
      <dgm:spPr/>
      <dgm:t>
        <a:bodyPr/>
        <a:lstStyle/>
        <a:p>
          <a:pPr rtl="0"/>
          <a:r>
            <a:rPr lang="en-US" dirty="0" smtClean="0">
              <a:latin typeface="Calibri Light" panose="020F0302020204030204"/>
            </a:rPr>
            <a:t>Art Application: PRIMARY COLOURS OF PAINT</a:t>
          </a:r>
          <a:endParaRPr lang="en-US" dirty="0">
            <a:latin typeface="Calibri Light" panose="020F0302020204030204"/>
          </a:endParaRPr>
        </a:p>
      </dgm:t>
    </dgm:pt>
    <dgm:pt modelId="{FB393864-C261-4613-90EE-AEE5B6936167}" type="parTrans" cxnId="{23484E03-4F04-4723-8DB4-A2E3D03283D6}">
      <dgm:prSet/>
      <dgm:spPr/>
      <dgm:t>
        <a:bodyPr/>
        <a:lstStyle/>
        <a:p>
          <a:endParaRPr lang="en-IE"/>
        </a:p>
      </dgm:t>
    </dgm:pt>
    <dgm:pt modelId="{8F9205C3-BA62-4B3E-8357-5B0B8D55B46B}" type="sibTrans" cxnId="{23484E03-4F04-4723-8DB4-A2E3D03283D6}">
      <dgm:prSet/>
      <dgm:spPr/>
      <dgm:t>
        <a:bodyPr/>
        <a:lstStyle/>
        <a:p>
          <a:endParaRPr lang="en-IE"/>
        </a:p>
      </dgm:t>
    </dgm:pt>
    <dgm:pt modelId="{17C51E52-3702-4068-8A3C-5261E9FC5692}">
      <dgm:prSet/>
      <dgm:spPr/>
      <dgm:t>
        <a:bodyPr/>
        <a:lstStyle/>
        <a:p>
          <a:pPr rtl="0"/>
          <a:r>
            <a:rPr lang="en-US" dirty="0" smtClean="0">
              <a:latin typeface="Calibri Light" panose="020F0302020204030204"/>
            </a:rPr>
            <a:t>Art Application: STAGE LIGHTING </a:t>
          </a:r>
          <a:endParaRPr lang="en-US" dirty="0">
            <a:latin typeface="Calibri Light" panose="020F0302020204030204"/>
          </a:endParaRPr>
        </a:p>
      </dgm:t>
    </dgm:pt>
    <dgm:pt modelId="{3207A6E8-AA68-424A-B915-165F0BF5B31D}" type="parTrans" cxnId="{0C680202-0EE1-4676-AE64-98B225652967}">
      <dgm:prSet/>
      <dgm:spPr/>
      <dgm:t>
        <a:bodyPr/>
        <a:lstStyle/>
        <a:p>
          <a:endParaRPr lang="en-IE"/>
        </a:p>
      </dgm:t>
    </dgm:pt>
    <dgm:pt modelId="{57C180AF-D1EE-4585-9F06-CFD5BEEE6135}" type="sibTrans" cxnId="{0C680202-0EE1-4676-AE64-98B225652967}">
      <dgm:prSet/>
      <dgm:spPr/>
      <dgm:t>
        <a:bodyPr/>
        <a:lstStyle/>
        <a:p>
          <a:endParaRPr lang="en-IE"/>
        </a:p>
      </dgm:t>
    </dgm:pt>
    <dgm:pt modelId="{76C2AF06-6F6B-4EF4-A1C1-CE9DF73D49DF}" type="pres">
      <dgm:prSet presAssocID="{17874377-7113-41F1-A117-06D8074B9B17}" presName="linear" presStyleCnt="0">
        <dgm:presLayoutVars>
          <dgm:animLvl val="lvl"/>
          <dgm:resizeHandles val="exact"/>
        </dgm:presLayoutVars>
      </dgm:prSet>
      <dgm:spPr/>
      <dgm:t>
        <a:bodyPr/>
        <a:lstStyle/>
        <a:p>
          <a:endParaRPr lang="en-US"/>
        </a:p>
      </dgm:t>
    </dgm:pt>
    <dgm:pt modelId="{7134C554-0A69-412C-8714-25DD9A3E8443}" type="pres">
      <dgm:prSet presAssocID="{EAAB1C0E-C731-42D6-9167-B99B7E006897}" presName="parentText" presStyleLbl="node1" presStyleIdx="0" presStyleCnt="5">
        <dgm:presLayoutVars>
          <dgm:chMax val="0"/>
          <dgm:bulletEnabled val="1"/>
        </dgm:presLayoutVars>
      </dgm:prSet>
      <dgm:spPr/>
      <dgm:t>
        <a:bodyPr/>
        <a:lstStyle/>
        <a:p>
          <a:endParaRPr lang="en-US"/>
        </a:p>
      </dgm:t>
    </dgm:pt>
    <dgm:pt modelId="{6D9FB4EF-E513-4872-9543-9F480C0C2CDA}" type="pres">
      <dgm:prSet presAssocID="{C1C44741-572C-4548-88DD-E33B2442F5B5}" presName="spacer" presStyleCnt="0"/>
      <dgm:spPr/>
    </dgm:pt>
    <dgm:pt modelId="{01FC0459-E708-40C3-8D55-A756E02F7468}" type="pres">
      <dgm:prSet presAssocID="{4ADED6C7-8A25-4BF6-84B7-6F4926A79658}" presName="parentText" presStyleLbl="node1" presStyleIdx="1" presStyleCnt="5">
        <dgm:presLayoutVars>
          <dgm:chMax val="0"/>
          <dgm:bulletEnabled val="1"/>
        </dgm:presLayoutVars>
      </dgm:prSet>
      <dgm:spPr/>
      <dgm:t>
        <a:bodyPr/>
        <a:lstStyle/>
        <a:p>
          <a:endParaRPr lang="en-US"/>
        </a:p>
      </dgm:t>
    </dgm:pt>
    <dgm:pt modelId="{85A9B404-1FE1-4673-8177-D5D85E67CC20}" type="pres">
      <dgm:prSet presAssocID="{283FEDE9-970E-4314-B9B5-EFC547FE13E2}" presName="spacer" presStyleCnt="0"/>
      <dgm:spPr/>
    </dgm:pt>
    <dgm:pt modelId="{371E3504-4296-4BDE-AE4E-6FBDCEC3C799}" type="pres">
      <dgm:prSet presAssocID="{7840D36C-3F1B-4FB5-AFF8-9154FEBB91FF}" presName="parentText" presStyleLbl="node1" presStyleIdx="2" presStyleCnt="5">
        <dgm:presLayoutVars>
          <dgm:chMax val="0"/>
          <dgm:bulletEnabled val="1"/>
        </dgm:presLayoutVars>
      </dgm:prSet>
      <dgm:spPr/>
      <dgm:t>
        <a:bodyPr/>
        <a:lstStyle/>
        <a:p>
          <a:endParaRPr lang="en-US"/>
        </a:p>
      </dgm:t>
    </dgm:pt>
    <dgm:pt modelId="{7E2A772E-1023-4868-B5B9-1D158CD4913C}" type="pres">
      <dgm:prSet presAssocID="{F4608403-4479-4940-B47F-F6DBDA2FEA05}" presName="spacer" presStyleCnt="0"/>
      <dgm:spPr/>
    </dgm:pt>
    <dgm:pt modelId="{67BF9095-BB6B-418D-8888-31ABB0CFAF62}" type="pres">
      <dgm:prSet presAssocID="{E69A58A8-8EA9-4E3B-A817-EE2CED365A46}" presName="parentText" presStyleLbl="node1" presStyleIdx="3" presStyleCnt="5">
        <dgm:presLayoutVars>
          <dgm:chMax val="0"/>
          <dgm:bulletEnabled val="1"/>
        </dgm:presLayoutVars>
      </dgm:prSet>
      <dgm:spPr/>
      <dgm:t>
        <a:bodyPr/>
        <a:lstStyle/>
        <a:p>
          <a:endParaRPr lang="en-US"/>
        </a:p>
      </dgm:t>
    </dgm:pt>
    <dgm:pt modelId="{F34476BA-AA5E-4573-B6AB-C84CB08107B5}" type="pres">
      <dgm:prSet presAssocID="{8F9205C3-BA62-4B3E-8357-5B0B8D55B46B}" presName="spacer" presStyleCnt="0"/>
      <dgm:spPr/>
    </dgm:pt>
    <dgm:pt modelId="{66A4A422-9FDD-4726-859C-4B766BCE5DD8}" type="pres">
      <dgm:prSet presAssocID="{17C51E52-3702-4068-8A3C-5261E9FC5692}" presName="parentText" presStyleLbl="node1" presStyleIdx="4" presStyleCnt="5">
        <dgm:presLayoutVars>
          <dgm:chMax val="0"/>
          <dgm:bulletEnabled val="1"/>
        </dgm:presLayoutVars>
      </dgm:prSet>
      <dgm:spPr/>
      <dgm:t>
        <a:bodyPr/>
        <a:lstStyle/>
        <a:p>
          <a:endParaRPr lang="en-US"/>
        </a:p>
      </dgm:t>
    </dgm:pt>
  </dgm:ptLst>
  <dgm:cxnLst>
    <dgm:cxn modelId="{7D4A3123-9D48-4BD3-8AD3-0B5AAB46576F}" srcId="{17874377-7113-41F1-A117-06D8074B9B17}" destId="{7840D36C-3F1B-4FB5-AFF8-9154FEBB91FF}" srcOrd="2" destOrd="0" parTransId="{250A3A96-A6B7-43BE-ADD4-83E5A3779CBB}" sibTransId="{F4608403-4479-4940-B47F-F6DBDA2FEA05}"/>
    <dgm:cxn modelId="{7F362091-83BB-4930-94BD-02AE1D39EFB1}" type="presOf" srcId="{EAAB1C0E-C731-42D6-9167-B99B7E006897}" destId="{7134C554-0A69-412C-8714-25DD9A3E8443}" srcOrd="0" destOrd="0" presId="urn:microsoft.com/office/officeart/2005/8/layout/vList2"/>
    <dgm:cxn modelId="{F3641BC3-E582-45F1-8145-57D963BD4986}" type="presOf" srcId="{4ADED6C7-8A25-4BF6-84B7-6F4926A79658}" destId="{01FC0459-E708-40C3-8D55-A756E02F7468}" srcOrd="0" destOrd="0" presId="urn:microsoft.com/office/officeart/2005/8/layout/vList2"/>
    <dgm:cxn modelId="{0C680202-0EE1-4676-AE64-98B225652967}" srcId="{17874377-7113-41F1-A117-06D8074B9B17}" destId="{17C51E52-3702-4068-8A3C-5261E9FC5692}" srcOrd="4" destOrd="0" parTransId="{3207A6E8-AA68-424A-B915-165F0BF5B31D}" sibTransId="{57C180AF-D1EE-4585-9F06-CFD5BEEE6135}"/>
    <dgm:cxn modelId="{B62E3C79-E701-425E-9A00-4E0A170EE0DB}" type="presOf" srcId="{17874377-7113-41F1-A117-06D8074B9B17}" destId="{76C2AF06-6F6B-4EF4-A1C1-CE9DF73D49DF}" srcOrd="0" destOrd="0" presId="urn:microsoft.com/office/officeart/2005/8/layout/vList2"/>
    <dgm:cxn modelId="{C65AA1E8-895D-4249-ABF2-C2D8B30E766C}" srcId="{17874377-7113-41F1-A117-06D8074B9B17}" destId="{EAAB1C0E-C731-42D6-9167-B99B7E006897}" srcOrd="0" destOrd="0" parTransId="{66B02FAD-2798-454A-9AA5-A15D6CA90A4F}" sibTransId="{C1C44741-572C-4548-88DD-E33B2442F5B5}"/>
    <dgm:cxn modelId="{712EE19D-FDAE-43D3-8A97-080548F1A23E}" type="presOf" srcId="{7840D36C-3F1B-4FB5-AFF8-9154FEBB91FF}" destId="{371E3504-4296-4BDE-AE4E-6FBDCEC3C799}" srcOrd="0" destOrd="0" presId="urn:microsoft.com/office/officeart/2005/8/layout/vList2"/>
    <dgm:cxn modelId="{951C8955-DE62-4E46-8303-40DFFA0FE4CA}" type="presOf" srcId="{17C51E52-3702-4068-8A3C-5261E9FC5692}" destId="{66A4A422-9FDD-4726-859C-4B766BCE5DD8}" srcOrd="0" destOrd="0" presId="urn:microsoft.com/office/officeart/2005/8/layout/vList2"/>
    <dgm:cxn modelId="{181E125C-67F9-4C4F-A8B1-13B5FD8B2D8B}" type="presOf" srcId="{E69A58A8-8EA9-4E3B-A817-EE2CED365A46}" destId="{67BF9095-BB6B-418D-8888-31ABB0CFAF62}" srcOrd="0" destOrd="0" presId="urn:microsoft.com/office/officeart/2005/8/layout/vList2"/>
    <dgm:cxn modelId="{23484E03-4F04-4723-8DB4-A2E3D03283D6}" srcId="{17874377-7113-41F1-A117-06D8074B9B17}" destId="{E69A58A8-8EA9-4E3B-A817-EE2CED365A46}" srcOrd="3" destOrd="0" parTransId="{FB393864-C261-4613-90EE-AEE5B6936167}" sibTransId="{8F9205C3-BA62-4B3E-8357-5B0B8D55B46B}"/>
    <dgm:cxn modelId="{E4217597-AE02-47B9-A594-B63B15D51005}" srcId="{17874377-7113-41F1-A117-06D8074B9B17}" destId="{4ADED6C7-8A25-4BF6-84B7-6F4926A79658}" srcOrd="1" destOrd="0" parTransId="{76401437-CE26-4B41-9C88-06E4B2C0A2C9}" sibTransId="{283FEDE9-970E-4314-B9B5-EFC547FE13E2}"/>
    <dgm:cxn modelId="{39ECFF37-A259-4021-AE7C-E7B1553615C7}" type="presParOf" srcId="{76C2AF06-6F6B-4EF4-A1C1-CE9DF73D49DF}" destId="{7134C554-0A69-412C-8714-25DD9A3E8443}" srcOrd="0" destOrd="0" presId="urn:microsoft.com/office/officeart/2005/8/layout/vList2"/>
    <dgm:cxn modelId="{6B42A91F-4EF8-4BE9-A1DA-EFA122D60CAC}" type="presParOf" srcId="{76C2AF06-6F6B-4EF4-A1C1-CE9DF73D49DF}" destId="{6D9FB4EF-E513-4872-9543-9F480C0C2CDA}" srcOrd="1" destOrd="0" presId="urn:microsoft.com/office/officeart/2005/8/layout/vList2"/>
    <dgm:cxn modelId="{2B8AE32C-5D81-4225-8A9C-66D551EC2E06}" type="presParOf" srcId="{76C2AF06-6F6B-4EF4-A1C1-CE9DF73D49DF}" destId="{01FC0459-E708-40C3-8D55-A756E02F7468}" srcOrd="2" destOrd="0" presId="urn:microsoft.com/office/officeart/2005/8/layout/vList2"/>
    <dgm:cxn modelId="{83D83D0A-8875-4B35-8723-945BB69E17A2}" type="presParOf" srcId="{76C2AF06-6F6B-4EF4-A1C1-CE9DF73D49DF}" destId="{85A9B404-1FE1-4673-8177-D5D85E67CC20}" srcOrd="3" destOrd="0" presId="urn:microsoft.com/office/officeart/2005/8/layout/vList2"/>
    <dgm:cxn modelId="{25F8CB1A-5BB6-42EA-9237-EB1D1E248C89}" type="presParOf" srcId="{76C2AF06-6F6B-4EF4-A1C1-CE9DF73D49DF}" destId="{371E3504-4296-4BDE-AE4E-6FBDCEC3C799}" srcOrd="4" destOrd="0" presId="urn:microsoft.com/office/officeart/2005/8/layout/vList2"/>
    <dgm:cxn modelId="{04C06978-C123-4D5C-8EC5-1AB6B0D4912A}" type="presParOf" srcId="{76C2AF06-6F6B-4EF4-A1C1-CE9DF73D49DF}" destId="{7E2A772E-1023-4868-B5B9-1D158CD4913C}" srcOrd="5" destOrd="0" presId="urn:microsoft.com/office/officeart/2005/8/layout/vList2"/>
    <dgm:cxn modelId="{CC27F449-CBF8-4306-9DA1-8FE802B63C20}" type="presParOf" srcId="{76C2AF06-6F6B-4EF4-A1C1-CE9DF73D49DF}" destId="{67BF9095-BB6B-418D-8888-31ABB0CFAF62}" srcOrd="6" destOrd="0" presId="urn:microsoft.com/office/officeart/2005/8/layout/vList2"/>
    <dgm:cxn modelId="{3243855B-BBEA-41A9-8507-83C83B4C0AD8}" type="presParOf" srcId="{76C2AF06-6F6B-4EF4-A1C1-CE9DF73D49DF}" destId="{F34476BA-AA5E-4573-B6AB-C84CB08107B5}" srcOrd="7" destOrd="0" presId="urn:microsoft.com/office/officeart/2005/8/layout/vList2"/>
    <dgm:cxn modelId="{E4F9E5F9-B0FD-4492-8FA6-015878FE1DEF}" type="presParOf" srcId="{76C2AF06-6F6B-4EF4-A1C1-CE9DF73D49DF}" destId="{66A4A422-9FDD-4726-859C-4B766BCE5DD8}"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34C554-0A69-412C-8714-25DD9A3E8443}">
      <dsp:nvSpPr>
        <dsp:cNvPr id="0" name=""/>
        <dsp:cNvSpPr/>
      </dsp:nvSpPr>
      <dsp:spPr>
        <a:xfrm>
          <a:off x="0" y="32218"/>
          <a:ext cx="5858737" cy="7558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kern="1200" dirty="0" smtClean="0">
              <a:latin typeface="Calibri Light" panose="020F0302020204030204"/>
            </a:rPr>
            <a:t>When Light Strikes an Object [absorption, reflection &amp; transmission]</a:t>
          </a:r>
          <a:endParaRPr lang="en-US" sz="1900" kern="1200" dirty="0">
            <a:latin typeface="Calibri Light" panose="020F0302020204030204"/>
          </a:endParaRPr>
        </a:p>
      </dsp:txBody>
      <dsp:txXfrm>
        <a:off x="36896" y="69114"/>
        <a:ext cx="5784945" cy="682028"/>
      </dsp:txXfrm>
    </dsp:sp>
    <dsp:sp modelId="{01FC0459-E708-40C3-8D55-A756E02F7468}">
      <dsp:nvSpPr>
        <dsp:cNvPr id="0" name=""/>
        <dsp:cNvSpPr/>
      </dsp:nvSpPr>
      <dsp:spPr>
        <a:xfrm>
          <a:off x="0" y="842759"/>
          <a:ext cx="5858737" cy="75582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kern="1200" dirty="0" smtClean="0">
              <a:latin typeface="Calibri Light" panose="020F0302020204030204"/>
            </a:rPr>
            <a:t>Where does the </a:t>
          </a:r>
          <a:r>
            <a:rPr lang="en-US" sz="1900" kern="1200" dirty="0" err="1" smtClean="0">
              <a:latin typeface="Calibri Light" panose="020F0302020204030204"/>
            </a:rPr>
            <a:t>colour</a:t>
          </a:r>
          <a:r>
            <a:rPr lang="en-US" sz="1900" kern="1200" dirty="0" smtClean="0">
              <a:latin typeface="Calibri Light" panose="020F0302020204030204"/>
            </a:rPr>
            <a:t> of objects come from? [addition/mixing, complementary, subtraction]</a:t>
          </a:r>
          <a:endParaRPr lang="en-US" sz="1900" kern="1200" dirty="0">
            <a:latin typeface="Calibri Light" panose="020F0302020204030204"/>
          </a:endParaRPr>
        </a:p>
      </dsp:txBody>
      <dsp:txXfrm>
        <a:off x="36896" y="879655"/>
        <a:ext cx="5784945" cy="682028"/>
      </dsp:txXfrm>
    </dsp:sp>
    <dsp:sp modelId="{371E3504-4296-4BDE-AE4E-6FBDCEC3C799}">
      <dsp:nvSpPr>
        <dsp:cNvPr id="0" name=""/>
        <dsp:cNvSpPr/>
      </dsp:nvSpPr>
      <dsp:spPr>
        <a:xfrm>
          <a:off x="0" y="1653299"/>
          <a:ext cx="5858737" cy="75582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kern="1200" dirty="0" smtClean="0">
              <a:latin typeface="Calibri Light" panose="020F0302020204030204"/>
            </a:rPr>
            <a:t>Art Application: PIGMENTS &amp; Subtraction </a:t>
          </a:r>
          <a:r>
            <a:rPr lang="en-US" sz="1900" kern="1200" smtClean="0">
              <a:latin typeface="Calibri Light" panose="020F0302020204030204"/>
            </a:rPr>
            <a:t>&amp; Filters</a:t>
          </a:r>
          <a:endParaRPr lang="en-US" sz="1900" kern="1200" dirty="0">
            <a:latin typeface="Calibri Light" panose="020F0302020204030204"/>
          </a:endParaRPr>
        </a:p>
      </dsp:txBody>
      <dsp:txXfrm>
        <a:off x="36896" y="1690195"/>
        <a:ext cx="5784945" cy="682028"/>
      </dsp:txXfrm>
    </dsp:sp>
    <dsp:sp modelId="{67BF9095-BB6B-418D-8888-31ABB0CFAF62}">
      <dsp:nvSpPr>
        <dsp:cNvPr id="0" name=""/>
        <dsp:cNvSpPr/>
      </dsp:nvSpPr>
      <dsp:spPr>
        <a:xfrm>
          <a:off x="0" y="2463839"/>
          <a:ext cx="5858737" cy="75582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kern="1200" dirty="0" smtClean="0">
              <a:latin typeface="Calibri Light" panose="020F0302020204030204"/>
            </a:rPr>
            <a:t>Art Application: PRIMARY COLOURS OF PAINT</a:t>
          </a:r>
          <a:endParaRPr lang="en-US" sz="1900" kern="1200" dirty="0">
            <a:latin typeface="Calibri Light" panose="020F0302020204030204"/>
          </a:endParaRPr>
        </a:p>
      </dsp:txBody>
      <dsp:txXfrm>
        <a:off x="36896" y="2500735"/>
        <a:ext cx="5784945" cy="682028"/>
      </dsp:txXfrm>
    </dsp:sp>
    <dsp:sp modelId="{66A4A422-9FDD-4726-859C-4B766BCE5DD8}">
      <dsp:nvSpPr>
        <dsp:cNvPr id="0" name=""/>
        <dsp:cNvSpPr/>
      </dsp:nvSpPr>
      <dsp:spPr>
        <a:xfrm>
          <a:off x="0" y="3274379"/>
          <a:ext cx="5858737" cy="7558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kern="1200" dirty="0" smtClean="0">
              <a:latin typeface="Calibri Light" panose="020F0302020204030204"/>
            </a:rPr>
            <a:t>Art Application: STAGE LIGHTING </a:t>
          </a:r>
          <a:endParaRPr lang="en-US" sz="1900" kern="1200" dirty="0">
            <a:latin typeface="Calibri Light" panose="020F0302020204030204"/>
          </a:endParaRPr>
        </a:p>
      </dsp:txBody>
      <dsp:txXfrm>
        <a:off x="36896" y="3311275"/>
        <a:ext cx="5784945" cy="6820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5DB7EE-7FFC-4C0E-9673-C4DC9B30AF7E}" type="datetimeFigureOut">
              <a:rPr lang="en-IE" smtClean="0"/>
              <a:t>16/11/2022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B49FC8-CD77-4161-A4F3-100A33D62674}" type="slidenum">
              <a:rPr lang="en-IE" smtClean="0"/>
              <a:t>‹#›</a:t>
            </a:fld>
            <a:endParaRPr lang="en-IE"/>
          </a:p>
        </p:txBody>
      </p:sp>
    </p:spTree>
    <p:extLst>
      <p:ext uri="{BB962C8B-B14F-4D97-AF65-F5344CB8AC3E}">
        <p14:creationId xmlns:p14="http://schemas.microsoft.com/office/powerpoint/2010/main" val="527878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6AB49FC8-CD77-4161-A4F3-100A33D62674}" type="slidenum">
              <a:rPr lang="en-IE" smtClean="0"/>
              <a:t>1</a:t>
            </a:fld>
            <a:endParaRPr lang="en-IE"/>
          </a:p>
        </p:txBody>
      </p:sp>
    </p:spTree>
    <p:extLst>
      <p:ext uri="{BB962C8B-B14F-4D97-AF65-F5344CB8AC3E}">
        <p14:creationId xmlns:p14="http://schemas.microsoft.com/office/powerpoint/2010/main" val="1850411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6AB49FC8-CD77-4161-A4F3-100A33D62674}" type="slidenum">
              <a:rPr lang="en-IE" smtClean="0"/>
              <a:t>11</a:t>
            </a:fld>
            <a:endParaRPr lang="en-IE"/>
          </a:p>
        </p:txBody>
      </p:sp>
    </p:spTree>
    <p:extLst>
      <p:ext uri="{BB962C8B-B14F-4D97-AF65-F5344CB8AC3E}">
        <p14:creationId xmlns:p14="http://schemas.microsoft.com/office/powerpoint/2010/main" val="2360142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6AB49FC8-CD77-4161-A4F3-100A33D62674}" type="slidenum">
              <a:rPr lang="en-IE" smtClean="0"/>
              <a:t>12</a:t>
            </a:fld>
            <a:endParaRPr lang="en-IE"/>
          </a:p>
        </p:txBody>
      </p:sp>
    </p:spTree>
    <p:extLst>
      <p:ext uri="{BB962C8B-B14F-4D97-AF65-F5344CB8AC3E}">
        <p14:creationId xmlns:p14="http://schemas.microsoft.com/office/powerpoint/2010/main" val="2957126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6AB49FC8-CD77-4161-A4F3-100A33D62674}" type="slidenum">
              <a:rPr lang="en-IE" smtClean="0"/>
              <a:t>13</a:t>
            </a:fld>
            <a:endParaRPr lang="en-IE"/>
          </a:p>
        </p:txBody>
      </p:sp>
    </p:spTree>
    <p:extLst>
      <p:ext uri="{BB962C8B-B14F-4D97-AF65-F5344CB8AC3E}">
        <p14:creationId xmlns:p14="http://schemas.microsoft.com/office/powerpoint/2010/main" val="4065295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6AB49FC8-CD77-4161-A4F3-100A33D62674}" type="slidenum">
              <a:rPr lang="en-IE" smtClean="0"/>
              <a:t>14</a:t>
            </a:fld>
            <a:endParaRPr lang="en-IE"/>
          </a:p>
        </p:txBody>
      </p:sp>
    </p:spTree>
    <p:extLst>
      <p:ext uri="{BB962C8B-B14F-4D97-AF65-F5344CB8AC3E}">
        <p14:creationId xmlns:p14="http://schemas.microsoft.com/office/powerpoint/2010/main" val="2460048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6AB49FC8-CD77-4161-A4F3-100A33D62674}" type="slidenum">
              <a:rPr lang="en-IE" smtClean="0"/>
              <a:t>15</a:t>
            </a:fld>
            <a:endParaRPr lang="en-IE"/>
          </a:p>
        </p:txBody>
      </p:sp>
    </p:spTree>
    <p:extLst>
      <p:ext uri="{BB962C8B-B14F-4D97-AF65-F5344CB8AC3E}">
        <p14:creationId xmlns:p14="http://schemas.microsoft.com/office/powerpoint/2010/main" val="118177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6AB49FC8-CD77-4161-A4F3-100A33D62674}" type="slidenum">
              <a:rPr lang="en-IE" smtClean="0"/>
              <a:t>16</a:t>
            </a:fld>
            <a:endParaRPr lang="en-IE"/>
          </a:p>
        </p:txBody>
      </p:sp>
    </p:spTree>
    <p:extLst>
      <p:ext uri="{BB962C8B-B14F-4D97-AF65-F5344CB8AC3E}">
        <p14:creationId xmlns:p14="http://schemas.microsoft.com/office/powerpoint/2010/main" val="1179805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6AB49FC8-CD77-4161-A4F3-100A33D62674}" type="slidenum">
              <a:rPr lang="en-IE" smtClean="0"/>
              <a:t>17</a:t>
            </a:fld>
            <a:endParaRPr lang="en-IE"/>
          </a:p>
        </p:txBody>
      </p:sp>
    </p:spTree>
    <p:extLst>
      <p:ext uri="{BB962C8B-B14F-4D97-AF65-F5344CB8AC3E}">
        <p14:creationId xmlns:p14="http://schemas.microsoft.com/office/powerpoint/2010/main" val="2328405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6AB49FC8-CD77-4161-A4F3-100A33D62674}" type="slidenum">
              <a:rPr lang="en-IE" smtClean="0"/>
              <a:t>18</a:t>
            </a:fld>
            <a:endParaRPr lang="en-IE"/>
          </a:p>
        </p:txBody>
      </p:sp>
    </p:spTree>
    <p:extLst>
      <p:ext uri="{BB962C8B-B14F-4D97-AF65-F5344CB8AC3E}">
        <p14:creationId xmlns:p14="http://schemas.microsoft.com/office/powerpoint/2010/main" val="1974404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6AB49FC8-CD77-4161-A4F3-100A33D62674}" type="slidenum">
              <a:rPr lang="en-IE" smtClean="0"/>
              <a:t>3</a:t>
            </a:fld>
            <a:endParaRPr lang="en-IE"/>
          </a:p>
        </p:txBody>
      </p:sp>
    </p:spTree>
    <p:extLst>
      <p:ext uri="{BB962C8B-B14F-4D97-AF65-F5344CB8AC3E}">
        <p14:creationId xmlns:p14="http://schemas.microsoft.com/office/powerpoint/2010/main" val="3628345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6AB49FC8-CD77-4161-A4F3-100A33D62674}" type="slidenum">
              <a:rPr lang="en-IE" smtClean="0"/>
              <a:t>4</a:t>
            </a:fld>
            <a:endParaRPr lang="en-IE"/>
          </a:p>
        </p:txBody>
      </p:sp>
    </p:spTree>
    <p:extLst>
      <p:ext uri="{BB962C8B-B14F-4D97-AF65-F5344CB8AC3E}">
        <p14:creationId xmlns:p14="http://schemas.microsoft.com/office/powerpoint/2010/main" val="3690662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6AB49FC8-CD77-4161-A4F3-100A33D62674}" type="slidenum">
              <a:rPr lang="en-IE" smtClean="0"/>
              <a:t>5</a:t>
            </a:fld>
            <a:endParaRPr lang="en-IE"/>
          </a:p>
        </p:txBody>
      </p:sp>
    </p:spTree>
    <p:extLst>
      <p:ext uri="{BB962C8B-B14F-4D97-AF65-F5344CB8AC3E}">
        <p14:creationId xmlns:p14="http://schemas.microsoft.com/office/powerpoint/2010/main" val="3476370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i="0">
                <a:solidFill>
                  <a:srgbClr val="000000"/>
                </a:solidFill>
                <a:effectLst/>
                <a:latin typeface="lato" panose="020F0502020204030203" pitchFamily="34" charset="0"/>
              </a:rPr>
              <a:t>Many people have used the mnemonic ROYGBIV.  This was a great way to remember the light </a:t>
            </a:r>
            <a:r>
              <a:rPr lang="en-IE" b="0" i="0" err="1">
                <a:solidFill>
                  <a:srgbClr val="000000"/>
                </a:solidFill>
                <a:effectLst/>
                <a:latin typeface="lato" panose="020F0502020204030203" pitchFamily="34" charset="0"/>
              </a:rPr>
              <a:t>color</a:t>
            </a:r>
            <a:r>
              <a:rPr lang="en-IE" b="0" i="0">
                <a:solidFill>
                  <a:srgbClr val="000000"/>
                </a:solidFill>
                <a:effectLst/>
                <a:latin typeface="lato" panose="020F0502020204030203" pitchFamily="34" charset="0"/>
              </a:rPr>
              <a:t> spectrum until it was changed.  Not the actual </a:t>
            </a:r>
            <a:r>
              <a:rPr lang="en-IE" b="0" i="0" err="1">
                <a:solidFill>
                  <a:srgbClr val="000000"/>
                </a:solidFill>
                <a:effectLst/>
                <a:latin typeface="lato" panose="020F0502020204030203" pitchFamily="34" charset="0"/>
              </a:rPr>
              <a:t>colors</a:t>
            </a:r>
            <a:r>
              <a:rPr lang="en-IE" b="0" i="0">
                <a:solidFill>
                  <a:srgbClr val="000000"/>
                </a:solidFill>
                <a:effectLst/>
                <a:latin typeface="lato" panose="020F0502020204030203" pitchFamily="34" charset="0"/>
              </a:rPr>
              <a:t> of light in a rainbow but what we name as the </a:t>
            </a:r>
            <a:r>
              <a:rPr lang="en-IE" b="0" i="0" err="1">
                <a:solidFill>
                  <a:srgbClr val="000000"/>
                </a:solidFill>
                <a:effectLst/>
                <a:latin typeface="lato" panose="020F0502020204030203" pitchFamily="34" charset="0"/>
              </a:rPr>
              <a:t>colors</a:t>
            </a:r>
            <a:r>
              <a:rPr lang="en-IE" b="0" i="0">
                <a:solidFill>
                  <a:srgbClr val="000000"/>
                </a:solidFill>
                <a:effectLst/>
                <a:latin typeface="lato" panose="020F0502020204030203" pitchFamily="34" charset="0"/>
              </a:rPr>
              <a:t> of light.  Indigo in no longer included and cyan was added between green and blue.  The new less catchy mnemonic is </a:t>
            </a:r>
            <a:r>
              <a:rPr lang="en-IE" b="1" i="0">
                <a:solidFill>
                  <a:srgbClr val="000000"/>
                </a:solidFill>
                <a:effectLst/>
                <a:latin typeface="lato" panose="020F0502020204030203" pitchFamily="34" charset="0"/>
              </a:rPr>
              <a:t>ROYGCBV</a:t>
            </a:r>
            <a:r>
              <a:rPr lang="en-IE" b="0" i="0">
                <a:solidFill>
                  <a:srgbClr val="000000"/>
                </a:solidFill>
                <a:effectLst/>
                <a:latin typeface="lato" panose="020F0502020204030203" pitchFamily="34" charset="0"/>
              </a:rPr>
              <a:t>.  From largest wavelength to shortest the </a:t>
            </a:r>
            <a:r>
              <a:rPr lang="en-IE" b="0" i="0" err="1">
                <a:solidFill>
                  <a:srgbClr val="000000"/>
                </a:solidFill>
                <a:effectLst/>
                <a:latin typeface="lato" panose="020F0502020204030203" pitchFamily="34" charset="0"/>
              </a:rPr>
              <a:t>colors</a:t>
            </a:r>
            <a:r>
              <a:rPr lang="en-IE" b="0" i="0">
                <a:solidFill>
                  <a:srgbClr val="000000"/>
                </a:solidFill>
                <a:effectLst/>
                <a:latin typeface="lato" panose="020F0502020204030203" pitchFamily="34" charset="0"/>
              </a:rPr>
              <a:t> go </a:t>
            </a:r>
            <a:r>
              <a:rPr lang="en-IE" b="1" i="0">
                <a:solidFill>
                  <a:srgbClr val="000000"/>
                </a:solidFill>
                <a:effectLst/>
                <a:latin typeface="lato" panose="020F0502020204030203" pitchFamily="34" charset="0"/>
              </a:rPr>
              <a:t>Red, Orange, Yellow, Green, Cyan, Blue, and Violet</a:t>
            </a:r>
            <a:r>
              <a:rPr lang="en-IE" b="0" i="0">
                <a:solidFill>
                  <a:srgbClr val="000000"/>
                </a:solidFill>
                <a:effectLst/>
                <a:latin typeface="lato" panose="020F0502020204030203" pitchFamily="34" charset="0"/>
              </a:rPr>
              <a:t>.</a:t>
            </a:r>
            <a:endParaRPr lang="en-IE"/>
          </a:p>
        </p:txBody>
      </p:sp>
      <p:sp>
        <p:nvSpPr>
          <p:cNvPr id="4" name="Slide Number Placeholder 3"/>
          <p:cNvSpPr>
            <a:spLocks noGrp="1"/>
          </p:cNvSpPr>
          <p:nvPr>
            <p:ph type="sldNum" sz="quarter" idx="5"/>
          </p:nvPr>
        </p:nvSpPr>
        <p:spPr/>
        <p:txBody>
          <a:bodyPr/>
          <a:lstStyle/>
          <a:p>
            <a:fld id="{6AB49FC8-CD77-4161-A4F3-100A33D62674}" type="slidenum">
              <a:rPr lang="en-IE" smtClean="0"/>
              <a:t>6</a:t>
            </a:fld>
            <a:endParaRPr lang="en-IE"/>
          </a:p>
        </p:txBody>
      </p:sp>
    </p:spTree>
    <p:extLst>
      <p:ext uri="{BB962C8B-B14F-4D97-AF65-F5344CB8AC3E}">
        <p14:creationId xmlns:p14="http://schemas.microsoft.com/office/powerpoint/2010/main" val="1195118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6AB49FC8-CD77-4161-A4F3-100A33D62674}" type="slidenum">
              <a:rPr lang="en-IE" smtClean="0"/>
              <a:t>7</a:t>
            </a:fld>
            <a:endParaRPr lang="en-IE"/>
          </a:p>
        </p:txBody>
      </p:sp>
    </p:spTree>
    <p:extLst>
      <p:ext uri="{BB962C8B-B14F-4D97-AF65-F5344CB8AC3E}">
        <p14:creationId xmlns:p14="http://schemas.microsoft.com/office/powerpoint/2010/main" val="3969804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6AB49FC8-CD77-4161-A4F3-100A33D62674}" type="slidenum">
              <a:rPr lang="en-IE" smtClean="0"/>
              <a:t>8</a:t>
            </a:fld>
            <a:endParaRPr lang="en-IE"/>
          </a:p>
        </p:txBody>
      </p:sp>
    </p:spTree>
    <p:extLst>
      <p:ext uri="{BB962C8B-B14F-4D97-AF65-F5344CB8AC3E}">
        <p14:creationId xmlns:p14="http://schemas.microsoft.com/office/powerpoint/2010/main" val="1237716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6AB49FC8-CD77-4161-A4F3-100A33D62674}" type="slidenum">
              <a:rPr lang="en-IE" smtClean="0"/>
              <a:t>9</a:t>
            </a:fld>
            <a:endParaRPr lang="en-IE"/>
          </a:p>
        </p:txBody>
      </p:sp>
    </p:spTree>
    <p:extLst>
      <p:ext uri="{BB962C8B-B14F-4D97-AF65-F5344CB8AC3E}">
        <p14:creationId xmlns:p14="http://schemas.microsoft.com/office/powerpoint/2010/main" val="2271384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i="0">
                <a:solidFill>
                  <a:srgbClr val="212529"/>
                </a:solidFill>
                <a:effectLst/>
                <a:latin typeface="latoregular"/>
              </a:rPr>
              <a:t>From these two examples, we can conclude that a shirt that looks yellow when white light shines upon it will look green when cyan light shines upon it. This confuses many students many of whom believe that the colour of the shirt is in the shirt itself. This is where </a:t>
            </a:r>
            <a:r>
              <a:rPr lang="en-IE">
                <a:solidFill>
                  <a:srgbClr val="212529"/>
                </a:solidFill>
                <a:latin typeface="latoregular"/>
              </a:rPr>
              <a:t>a misconception can occur.</a:t>
            </a:r>
            <a:r>
              <a:rPr lang="en-IE" b="0" i="0">
                <a:solidFill>
                  <a:srgbClr val="212529"/>
                </a:solidFill>
                <a:effectLst/>
                <a:latin typeface="latoregular"/>
              </a:rPr>
              <a:t>  visible light interacts with matter to produce colour. In that part of Lesson 2, it was emphasized that the colour of an object does not reside in the object itself. Rather, the colour is in the light that shines upon the object and that ultimately becomes reflected or transmitted to our eyes. Extending this conception of colour to the above two scenarios, we would reason that the shirt appears yellow if there is some red and green light shining upon it. Yellow light is a combination of red and green light. A shirt appears yellow if it reflects red and green light to our eyes. </a:t>
            </a:r>
            <a:r>
              <a:rPr lang="en-IE" b="1" i="0">
                <a:solidFill>
                  <a:srgbClr val="212529"/>
                </a:solidFill>
                <a:effectLst/>
                <a:latin typeface="latoregular"/>
              </a:rPr>
              <a:t>In order to reflect red and green light, these two primary colours of light must be present in the incident light</a:t>
            </a:r>
            <a:r>
              <a:rPr lang="en-IE" b="0" i="0">
                <a:solidFill>
                  <a:srgbClr val="212529"/>
                </a:solidFill>
                <a:effectLst/>
                <a:latin typeface="latoregular"/>
              </a:rPr>
              <a:t>.</a:t>
            </a:r>
          </a:p>
          <a:p>
            <a:endParaRPr lang="en-IE">
              <a:solidFill>
                <a:srgbClr val="212529"/>
              </a:solidFill>
              <a:latin typeface="latoregular"/>
            </a:endParaRPr>
          </a:p>
          <a:p>
            <a:endParaRPr lang="en-IE" b="0" i="0">
              <a:solidFill>
                <a:srgbClr val="212529"/>
              </a:solidFill>
              <a:effectLst/>
              <a:latin typeface="latoregular"/>
            </a:endParaRPr>
          </a:p>
        </p:txBody>
      </p:sp>
      <p:sp>
        <p:nvSpPr>
          <p:cNvPr id="4" name="Slide Number Placeholder 3"/>
          <p:cNvSpPr>
            <a:spLocks noGrp="1"/>
          </p:cNvSpPr>
          <p:nvPr>
            <p:ph type="sldNum" sz="quarter" idx="5"/>
          </p:nvPr>
        </p:nvSpPr>
        <p:spPr/>
        <p:txBody>
          <a:bodyPr/>
          <a:lstStyle/>
          <a:p>
            <a:fld id="{6AB49FC8-CD77-4161-A4F3-100A33D62674}" type="slidenum">
              <a:rPr lang="en-IE" smtClean="0"/>
              <a:t>10</a:t>
            </a:fld>
            <a:endParaRPr lang="en-IE"/>
          </a:p>
        </p:txBody>
      </p:sp>
    </p:spTree>
    <p:extLst>
      <p:ext uri="{BB962C8B-B14F-4D97-AF65-F5344CB8AC3E}">
        <p14:creationId xmlns:p14="http://schemas.microsoft.com/office/powerpoint/2010/main" val="839742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www.physicsclassroom.com/Physics-Interactives/Light-and-Color/Viewed-in-Another-Light/Interactive" TargetMode="External"/><Relationship Id="rId12" Type="http://schemas.openxmlformats.org/officeDocument/2006/relationships/hyperlink" Target="https://www.youtube.com/watch?v=owLKp4SSKKo"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www.physicsclassroom.com/Class/light/u12l2d.cfm" TargetMode="External"/><Relationship Id="rId11" Type="http://schemas.openxmlformats.org/officeDocument/2006/relationships/image" Target="../media/image25.gif"/><Relationship Id="rId5" Type="http://schemas.openxmlformats.org/officeDocument/2006/relationships/image" Target="../media/image5.jpeg"/><Relationship Id="rId10" Type="http://schemas.openxmlformats.org/officeDocument/2006/relationships/image" Target="../media/image24.gif"/><Relationship Id="rId4" Type="http://schemas.openxmlformats.org/officeDocument/2006/relationships/notesSlide" Target="../notesSlides/notesSlide9.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5.jpeg"/><Relationship Id="rId10" Type="http://schemas.openxmlformats.org/officeDocument/2006/relationships/image" Target="../media/image4.png"/><Relationship Id="rId4" Type="http://schemas.openxmlformats.org/officeDocument/2006/relationships/notesSlide" Target="../notesSlides/notesSlide10.xml"/><Relationship Id="rId9" Type="http://schemas.openxmlformats.org/officeDocument/2006/relationships/hyperlink" Target="https://www.physicsclassroom.com/Physics-Interactives/Light-and-Color/Painting-with-CMY/Painting-with-CMY-Interactive"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11.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5.jpeg"/><Relationship Id="rId10" Type="http://schemas.openxmlformats.org/officeDocument/2006/relationships/image" Target="../media/image4.png"/><Relationship Id="rId4" Type="http://schemas.openxmlformats.org/officeDocument/2006/relationships/notesSlide" Target="../notesSlides/notesSlide12.xml"/><Relationship Id="rId9" Type="http://schemas.openxmlformats.org/officeDocument/2006/relationships/hyperlink" Target="https://www.physicsclassroom.com/class/light/Lesson-2/Color-Subtraction"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physicsclassroom.com/Physics-Interactives/Light-and-Color/Color-Filters/Color-Filters-Interactive" TargetMode="External"/><Relationship Id="rId13" Type="http://schemas.openxmlformats.org/officeDocument/2006/relationships/image" Target="../media/image30.jpeg"/><Relationship Id="rId3" Type="http://schemas.openxmlformats.org/officeDocument/2006/relationships/slideLayout" Target="../slideLayouts/slideLayout2.xml"/><Relationship Id="rId7" Type="http://schemas.openxmlformats.org/officeDocument/2006/relationships/hyperlink" Target="https://www.physicsclassroom.com/Physics-Interactives/Light-and-Color/Filtering-Away/Interactive" TargetMode="External"/><Relationship Id="rId12" Type="http://schemas.openxmlformats.org/officeDocument/2006/relationships/image" Target="../media/image29.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www.youtube.com/watch?v=pIJRRG9jhJI" TargetMode="External"/><Relationship Id="rId11" Type="http://schemas.openxmlformats.org/officeDocument/2006/relationships/image" Target="../media/image3.png"/><Relationship Id="rId5" Type="http://schemas.openxmlformats.org/officeDocument/2006/relationships/image" Target="../media/image5.jpeg"/><Relationship Id="rId10" Type="http://schemas.openxmlformats.org/officeDocument/2006/relationships/image" Target="../media/image2.png"/><Relationship Id="rId4" Type="http://schemas.openxmlformats.org/officeDocument/2006/relationships/notesSlide" Target="../notesSlides/notesSlide13.xml"/><Relationship Id="rId9" Type="http://schemas.openxmlformats.org/officeDocument/2006/relationships/hyperlink" Target="https://www.youtube.com/watch?v=vb0JLwGb7Ig" TargetMode="External"/><Relationship Id="rId1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hyperlink" Target="https://www.physicsclassroom.com/Physics-Interactives/Light-and-Color/Viewed-in-Another-Light/Exercise" TargetMode="External"/><Relationship Id="rId13"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hyperlink" Target="https://www.physicsclassroom.com/Physics-Interactives/Light-and-Color/Viewed-in-Another-Light/Interactive" TargetMode="External"/><Relationship Id="rId12" Type="http://schemas.openxmlformats.org/officeDocument/2006/relationships/image" Target="../media/image3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www.physicsclassroom.com/curriculum/light" TargetMode="External"/><Relationship Id="rId11" Type="http://schemas.openxmlformats.org/officeDocument/2006/relationships/image" Target="../media/image3.png"/><Relationship Id="rId5" Type="http://schemas.openxmlformats.org/officeDocument/2006/relationships/image" Target="../media/image5.jpeg"/><Relationship Id="rId10" Type="http://schemas.openxmlformats.org/officeDocument/2006/relationships/image" Target="../media/image2.png"/><Relationship Id="rId4" Type="http://schemas.openxmlformats.org/officeDocument/2006/relationships/notesSlide" Target="../notesSlides/notesSlide14.xml"/><Relationship Id="rId9" Type="http://schemas.openxmlformats.org/officeDocument/2006/relationships/hyperlink" Target="https://www.physicsclassroom.com/Physics-Interactives/Light-and-Color/Viewed-in-Another-Light/Notes" TargetMode="External"/><Relationship Id="rId1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hyperlink" Target="https://www.physicsclassroom.com/Physics-Interactives/Light-and-Color/Stage-Lighting/Stage-Lighting-Exercise" TargetMode="External"/><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www.physicsclassroom.com/Physics-Interactives/Light-and-Color/Stage-Lighting" TargetMode="External"/><Relationship Id="rId12" Type="http://schemas.openxmlformats.org/officeDocument/2006/relationships/image" Target="../media/image3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ww.physicsclassroom.com/curriculum/light" TargetMode="External"/><Relationship Id="rId11" Type="http://schemas.openxmlformats.org/officeDocument/2006/relationships/image" Target="../media/image3.png"/><Relationship Id="rId5" Type="http://schemas.openxmlformats.org/officeDocument/2006/relationships/image" Target="../media/image5.jpeg"/><Relationship Id="rId10" Type="http://schemas.openxmlformats.org/officeDocument/2006/relationships/image" Target="../media/image2.png"/><Relationship Id="rId4" Type="http://schemas.openxmlformats.org/officeDocument/2006/relationships/notesSlide" Target="../notesSlides/notesSlide15.xml"/><Relationship Id="rId9" Type="http://schemas.openxmlformats.org/officeDocument/2006/relationships/hyperlink" Target="https://www.physicsclassroom.com/Concept-Checkers/Interactives/Stage-Lighting/Concept-Checker"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jpe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stickmanphysics.com/stickman-physics-home/electromagnetic-waves/color-of-light/" TargetMode="External"/><Relationship Id="rId5" Type="http://schemas.openxmlformats.org/officeDocument/2006/relationships/hyperlink" Target="https://sites.google.com/a/wyckoffschools.org/urban-heat-island/how-it-works/behavior-of-light/absorption-reflection-transmission?tmpl=%2Fsystem%2Fapp%2Ftemplates%2Fprint%2F&amp;showPrintDialog=1" TargetMode="External"/><Relationship Id="rId4" Type="http://schemas.openxmlformats.org/officeDocument/2006/relationships/hyperlink" Target="http://stickmanphysics.com/stickman-physics-home/electromagnetic-waves/waves-of-the-electromagnetic-spectrum/"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jpeg"/><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mailto:helen.fitzgerald@ul.ie" TargetMode="External"/><Relationship Id="rId5" Type="http://schemas.openxmlformats.org/officeDocument/2006/relationships/hyperlink" Target="https://epistem.ie/hea-resources/" TargetMode="External"/><Relationship Id="rId4" Type="http://schemas.openxmlformats.org/officeDocument/2006/relationships/hyperlink" Target="https://epistem.ie/" TargetMode="Externa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7.png"/><Relationship Id="rId18" Type="http://schemas.openxmlformats.org/officeDocument/2006/relationships/image" Target="NULL"/><Relationship Id="rId3" Type="http://schemas.openxmlformats.org/officeDocument/2006/relationships/image" Target="../media/image2.png"/><Relationship Id="rId21" Type="http://schemas.openxmlformats.org/officeDocument/2006/relationships/image" Target="../media/image11.png"/><Relationship Id="rId7" Type="http://schemas.openxmlformats.org/officeDocument/2006/relationships/diagramColors" Target="../diagrams/colors1.xml"/><Relationship Id="rId12" Type="http://schemas.openxmlformats.org/officeDocument/2006/relationships/image" Target="NULL"/><Relationship Id="rId17" Type="http://schemas.openxmlformats.org/officeDocument/2006/relationships/image" Target="../media/image9.png"/><Relationship Id="rId2" Type="http://schemas.openxmlformats.org/officeDocument/2006/relationships/image" Target="../media/image5.jpeg"/><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5" Type="http://schemas.openxmlformats.org/officeDocument/2006/relationships/image" Target="../media/image8.png"/><Relationship Id="rId23" Type="http://schemas.openxmlformats.org/officeDocument/2006/relationships/image" Target="../media/image12.jpeg"/><Relationship Id="rId19" Type="http://schemas.openxmlformats.org/officeDocument/2006/relationships/image" Target="../media/image10.png"/><Relationship Id="rId4" Type="http://schemas.openxmlformats.org/officeDocument/2006/relationships/diagramData" Target="../diagrams/data1.xml"/><Relationship Id="rId9" Type="http://schemas.openxmlformats.org/officeDocument/2006/relationships/image" Target="../media/image6.png"/><Relationship Id="rId14" Type="http://schemas.openxmlformats.org/officeDocument/2006/relationships/image" Target="NULL"/><Relationship Id="rId22" Type="http://schemas.openxmlformats.org/officeDocument/2006/relationships/image" Target="NUL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png"/><Relationship Id="rId12"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www.physicsclassroom.com/Class/light/u12l2a.cfm#visspec" TargetMode="External"/><Relationship Id="rId11" Type="http://schemas.openxmlformats.org/officeDocument/2006/relationships/hyperlink" Target="http://stickmanphysics.com/stickman-physics-home/electromagnetic-waves/waves-of-the-electromagnetic-spectrum/" TargetMode="External"/><Relationship Id="rId5" Type="http://schemas.openxmlformats.org/officeDocument/2006/relationships/image" Target="../media/image5.jpeg"/><Relationship Id="rId10" Type="http://schemas.openxmlformats.org/officeDocument/2006/relationships/hyperlink" Target="https://www.youtube.com/watch?v=lwfJPc-rSXw&amp;t=174s" TargetMode="External"/><Relationship Id="rId4" Type="http://schemas.openxmlformats.org/officeDocument/2006/relationships/notesSlide" Target="../notesSlides/notesSlide2.xml"/><Relationship Id="rId9"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www.physicsclassroom.com/Class/sound/u11l4b.cfm"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www.physicsclassroom.com/Class/sound/u11l4a.cfm" TargetMode="External"/><Relationship Id="rId11" Type="http://schemas.openxmlformats.org/officeDocument/2006/relationships/image" Target="../media/image4.png"/><Relationship Id="rId5" Type="http://schemas.openxmlformats.org/officeDocument/2006/relationships/image" Target="../media/image5.jpeg"/><Relationship Id="rId10" Type="http://schemas.openxmlformats.org/officeDocument/2006/relationships/image" Target="../media/image14.jpeg"/><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hyperlink" Target="https://www.youtube.com/watch?v=DOsro2kGjGc" TargetMode="External"/><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jpeg"/><Relationship Id="rId10" Type="http://schemas.openxmlformats.org/officeDocument/2006/relationships/image" Target="../media/image4.png"/><Relationship Id="rId4" Type="http://schemas.openxmlformats.org/officeDocument/2006/relationships/notesSlide" Target="../notesSlides/notesSlide4.xml"/><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www.physicsclassroom.com/Class/light/u12l2a.cfm#p3" TargetMode="External"/><Relationship Id="rId11" Type="http://schemas.openxmlformats.org/officeDocument/2006/relationships/image" Target="../media/image4.png"/><Relationship Id="rId5" Type="http://schemas.openxmlformats.org/officeDocument/2006/relationships/image" Target="../media/image5.jpeg"/><Relationship Id="rId10" Type="http://schemas.openxmlformats.org/officeDocument/2006/relationships/image" Target="../media/image17.jpeg"/><Relationship Id="rId4" Type="http://schemas.openxmlformats.org/officeDocument/2006/relationships/notesSlide" Target="../notesSlides/notesSlide5.xml"/><Relationship Id="rId9" Type="http://schemas.openxmlformats.org/officeDocument/2006/relationships/image" Target="../media/image16.gif"/></Relationships>
</file>

<file path=ppt/slides/_rels/slide7.xml.rels><?xml version="1.0" encoding="UTF-8" standalone="yes"?>
<Relationships xmlns="http://schemas.openxmlformats.org/package/2006/relationships"><Relationship Id="rId8" Type="http://schemas.openxmlformats.org/officeDocument/2006/relationships/hyperlink" Target="https://www.physicsclassroom.com/class/light/Lesson-2/Light-Absorption,-Reflection,-and-Transmission" TargetMode="External"/><Relationship Id="rId3" Type="http://schemas.openxmlformats.org/officeDocument/2006/relationships/slideLayout" Target="../slideLayouts/slideLayout2.xml"/><Relationship Id="rId7" Type="http://schemas.openxmlformats.org/officeDocument/2006/relationships/hyperlink" Target="https://phet.colorado.edu/en/simulations/color-vision" TargetMode="External"/><Relationship Id="rId12"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www.physicsclassroom.com/Class/light/u12l2a.cfm#white" TargetMode="External"/><Relationship Id="rId11" Type="http://schemas.openxmlformats.org/officeDocument/2006/relationships/image" Target="../media/image18.gif"/><Relationship Id="rId5" Type="http://schemas.openxmlformats.org/officeDocument/2006/relationships/image" Target="../media/image5.jpeg"/><Relationship Id="rId10" Type="http://schemas.openxmlformats.org/officeDocument/2006/relationships/image" Target="../media/image3.pn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hyperlink" Target="https://www.physicsclassroom.com/Concept-Checkers/Interactives/Color-Addition/Concept-Checker" TargetMode="External"/><Relationship Id="rId13"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hyperlink" Target="https://www.physicsclassroom.com/Physics-Interactives/Light-and-Color/RGB-Color-Addition/RGB-Color-Addition-Exercise" TargetMode="External"/><Relationship Id="rId12" Type="http://schemas.openxmlformats.org/officeDocument/2006/relationships/image" Target="../media/image2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physicsclassroom.com/Physics-Interactives/Light-and-Color/RGB-Color-Addition/RGB-Color-Addition-Interactive" TargetMode="External"/><Relationship Id="rId11" Type="http://schemas.openxmlformats.org/officeDocument/2006/relationships/image" Target="../media/image19.png"/><Relationship Id="rId5" Type="http://schemas.openxmlformats.org/officeDocument/2006/relationships/image" Target="../media/image5.jpeg"/><Relationship Id="rId15" Type="http://schemas.openxmlformats.org/officeDocument/2006/relationships/image" Target="../media/image4.png"/><Relationship Id="rId10" Type="http://schemas.openxmlformats.org/officeDocument/2006/relationships/image" Target="../media/image3.png"/><Relationship Id="rId4" Type="http://schemas.openxmlformats.org/officeDocument/2006/relationships/notesSlide" Target="../notesSlides/notesSlide7.xml"/><Relationship Id="rId9" Type="http://schemas.openxmlformats.org/officeDocument/2006/relationships/image" Target="../media/image2.png"/><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8.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rrow&#10;&#10;Description automatically generated with medium confidence">
            <a:extLst>
              <a:ext uri="{FF2B5EF4-FFF2-40B4-BE49-F238E27FC236}">
                <a16:creationId xmlns:a16="http://schemas.microsoft.com/office/drawing/2014/main" id="{F6F17478-E27F-1678-9B28-BC93CBC77D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
            <a:ext cx="12192000" cy="6857999"/>
          </a:xfrm>
          <a:prstGeom prst="rect">
            <a:avLst/>
          </a:prstGeom>
        </p:spPr>
      </p:pic>
      <p:sp>
        <p:nvSpPr>
          <p:cNvPr id="2" name="Title 1"/>
          <p:cNvSpPr>
            <a:spLocks noGrp="1"/>
          </p:cNvSpPr>
          <p:nvPr>
            <p:ph type="ctrTitle"/>
          </p:nvPr>
        </p:nvSpPr>
        <p:spPr>
          <a:xfrm>
            <a:off x="159678" y="4249941"/>
            <a:ext cx="7815419" cy="911774"/>
          </a:xfrm>
        </p:spPr>
        <p:txBody>
          <a:bodyPr vert="horz" lIns="91440" tIns="45720" rIns="91440" bIns="45720" rtlCol="0" anchor="b">
            <a:noAutofit/>
          </a:bodyPr>
          <a:lstStyle/>
          <a:p>
            <a:r>
              <a:rPr lang="en-IE" sz="5000" b="1">
                <a:cs typeface="Calibri Light"/>
              </a:rPr>
              <a:t>Physics: Light and Colour</a:t>
            </a:r>
            <a:br>
              <a:rPr lang="en-IE" sz="5000" b="1">
                <a:cs typeface="Calibri Light"/>
              </a:rPr>
            </a:br>
            <a:r>
              <a:rPr lang="en-IE" sz="4000" b="1">
                <a:cs typeface="Calibri Light"/>
              </a:rPr>
              <a:t>Suggested Use: Transition Year</a:t>
            </a:r>
            <a:r>
              <a:rPr lang="en-IE" sz="2150" b="1"/>
              <a:t/>
            </a:r>
            <a:br>
              <a:rPr lang="en-IE" sz="2150" b="1"/>
            </a:br>
            <a:endParaRPr lang="en-IE" sz="2150">
              <a:ea typeface="Calibri Light"/>
              <a:cs typeface="Calibri Light"/>
            </a:endParaRPr>
          </a:p>
        </p:txBody>
      </p:sp>
      <p:sp>
        <p:nvSpPr>
          <p:cNvPr id="3" name="Subtitle 2"/>
          <p:cNvSpPr>
            <a:spLocks noGrp="1"/>
          </p:cNvSpPr>
          <p:nvPr>
            <p:ph type="subTitle" idx="1"/>
          </p:nvPr>
        </p:nvSpPr>
        <p:spPr>
          <a:xfrm>
            <a:off x="596671" y="4824369"/>
            <a:ext cx="7446727" cy="679221"/>
          </a:xfrm>
        </p:spPr>
        <p:txBody>
          <a:bodyPr vert="horz" lIns="91440" tIns="45720" rIns="91440" bIns="45720" rtlCol="0" anchor="t">
            <a:normAutofit fontScale="25000" lnSpcReduction="20000"/>
          </a:bodyPr>
          <a:lstStyle/>
          <a:p>
            <a:endParaRPr lang="en-IE" sz="1944" b="1"/>
          </a:p>
          <a:p>
            <a:endParaRPr lang="en-IE" sz="4050" b="1">
              <a:cs typeface="Calibri"/>
            </a:endParaRPr>
          </a:p>
          <a:p>
            <a:r>
              <a:rPr lang="en-IE" sz="14400" b="1">
                <a:cs typeface="Calibri"/>
              </a:rPr>
              <a:t>NARRATOR: </a:t>
            </a:r>
            <a:r>
              <a:rPr lang="en-IE" sz="14400" b="1" err="1">
                <a:cs typeface="Calibri"/>
              </a:rPr>
              <a:t>Céren</a:t>
            </a:r>
            <a:r>
              <a:rPr lang="en-IE" sz="14400" b="1">
                <a:cs typeface="Calibri"/>
              </a:rPr>
              <a:t> O’Connell</a:t>
            </a:r>
          </a:p>
          <a:p>
            <a:r>
              <a:rPr lang="en-IE" sz="7750" b="1">
                <a:cs typeface="Calibri"/>
              </a:rPr>
              <a:t>THIS IS A HEA FUNDED CPD PROJECT WITH EPI</a:t>
            </a:r>
            <a:r>
              <a:rPr lang="en-IE" sz="7750" b="1">
                <a:latin typeface="DengXian" panose="020B0503020204020204" pitchFamily="2" charset="-122"/>
                <a:ea typeface="DengXian" panose="020B0503020204020204" pitchFamily="2" charset="-122"/>
                <a:cs typeface="Calibri"/>
              </a:rPr>
              <a:t>•STEM: </a:t>
            </a:r>
            <a:endParaRPr lang="en-IE" sz="7750" b="1">
              <a:cs typeface="Calibri"/>
            </a:endParaRPr>
          </a:p>
          <a:p>
            <a:endParaRPr lang="en-IE" sz="1944" b="1"/>
          </a:p>
          <a:p>
            <a:endParaRPr lang="en-IE" sz="1944" b="1"/>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0" y="82370"/>
            <a:ext cx="2632055" cy="1304057"/>
          </a:xfrm>
          <a:prstGeom prst="rect">
            <a:avLst/>
          </a:prstGeom>
        </p:spPr>
      </p:pic>
      <p:pic>
        <p:nvPicPr>
          <p:cNvPr id="5" name="Picture 6" descr="A picture containing graphical user interface&#10;&#10;Description automatically generated">
            <a:extLst>
              <a:ext uri="{FF2B5EF4-FFF2-40B4-BE49-F238E27FC236}">
                <a16:creationId xmlns:a16="http://schemas.microsoft.com/office/drawing/2014/main" id="{A0A3F5AC-A3DD-6316-DFC4-D81C8C3C943D}"/>
              </a:ext>
            </a:extLst>
          </p:cNvPr>
          <p:cNvPicPr>
            <a:picLocks noChangeAspect="1"/>
          </p:cNvPicPr>
          <p:nvPr/>
        </p:nvPicPr>
        <p:blipFill rotWithShape="1">
          <a:blip r:embed="rId7"/>
          <a:srcRect t="34737" r="523" b="38421"/>
          <a:stretch/>
        </p:blipFill>
        <p:spPr>
          <a:xfrm>
            <a:off x="8476891" y="5853022"/>
            <a:ext cx="3720878" cy="1009507"/>
          </a:xfrm>
          <a:prstGeom prst="rect">
            <a:avLst/>
          </a:prstGeom>
        </p:spPr>
      </p:pic>
      <p:pic>
        <p:nvPicPr>
          <p:cNvPr id="28" name="Audio 27">
            <a:hlinkClick r:id="" action="ppaction://media"/>
            <a:extLst>
              <a:ext uri="{FF2B5EF4-FFF2-40B4-BE49-F238E27FC236}">
                <a16:creationId xmlns:a16="http://schemas.microsoft.com/office/drawing/2014/main" id="{179263F7-FFE4-86DC-01F4-C9C4DA4E39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20981288"/>
      </p:ext>
    </p:extLst>
  </p:cSld>
  <p:clrMapOvr>
    <a:masterClrMapping/>
  </p:clrMapOvr>
  <mc:AlternateContent xmlns:mc="http://schemas.openxmlformats.org/markup-compatibility/2006" xmlns:p14="http://schemas.microsoft.com/office/powerpoint/2010/main">
    <mc:Choice Requires="p14">
      <p:transition spd="slow" p14:dur="2000" advTm="23839"/>
    </mc:Choice>
    <mc:Fallback xmlns="">
      <p:transition spd="slow" advTm="23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 y="-25608"/>
            <a:ext cx="12192000" cy="6858000"/>
          </a:xfrm>
          <a:prstGeom prst="rect">
            <a:avLst/>
          </a:prstGeom>
        </p:spPr>
      </p:pic>
      <p:sp>
        <p:nvSpPr>
          <p:cNvPr id="2" name="Title 1"/>
          <p:cNvSpPr>
            <a:spLocks noGrp="1"/>
          </p:cNvSpPr>
          <p:nvPr>
            <p:ph type="title"/>
          </p:nvPr>
        </p:nvSpPr>
        <p:spPr>
          <a:xfrm>
            <a:off x="838199" y="-25608"/>
            <a:ext cx="6347691" cy="1325563"/>
          </a:xfrm>
        </p:spPr>
        <p:txBody>
          <a:bodyPr/>
          <a:lstStyle/>
          <a:p>
            <a:pPr algn="ctr"/>
            <a:r>
              <a:rPr lang="en-IE" b="1" dirty="0"/>
              <a:t>Colour </a:t>
            </a:r>
            <a:r>
              <a:rPr lang="en-IE" b="1" dirty="0" smtClean="0"/>
              <a:t>Light Subtraction</a:t>
            </a:r>
            <a:endParaRPr lang="en-IE" b="1" dirty="0"/>
          </a:p>
        </p:txBody>
      </p:sp>
      <p:sp>
        <p:nvSpPr>
          <p:cNvPr id="3" name="Content Placeholder 2"/>
          <p:cNvSpPr>
            <a:spLocks noGrp="1"/>
          </p:cNvSpPr>
          <p:nvPr>
            <p:ph idx="1"/>
          </p:nvPr>
        </p:nvSpPr>
        <p:spPr>
          <a:xfrm>
            <a:off x="185530" y="1073426"/>
            <a:ext cx="8560905" cy="4543671"/>
          </a:xfrm>
        </p:spPr>
        <p:txBody>
          <a:bodyPr vert="horz" lIns="91440" tIns="45720" rIns="91440" bIns="45720" rtlCol="0" anchor="t">
            <a:normAutofit fontScale="92500" lnSpcReduction="20000"/>
          </a:bodyPr>
          <a:lstStyle/>
          <a:p>
            <a:pPr marL="0" indent="0">
              <a:buNone/>
            </a:pPr>
            <a:r>
              <a:rPr lang="en-IE" sz="2000" dirty="0">
                <a:solidFill>
                  <a:srgbClr val="212529"/>
                </a:solidFill>
              </a:rPr>
              <a:t>To</a:t>
            </a:r>
            <a:r>
              <a:rPr lang="en-IE" sz="2000" b="0" i="0" dirty="0">
                <a:solidFill>
                  <a:srgbClr val="212529"/>
                </a:solidFill>
                <a:effectLst/>
              </a:rPr>
              <a:t> begin, consider white light to consist of the three primary colours of light - red, green and blue. If white light is shining on a shirt, then red, green and blue light is shining on the shirt. If the shirt absorbs blue light, then only red and green light will be reflected from the shirt. So while red, green and blue light shine upon the shirt, only red and green light will reflect from it. Red and green light striking your eye always gives the appearance of yellow; for this reason, the shirt will appear yellow. </a:t>
            </a:r>
            <a:r>
              <a:rPr lang="en-IE" sz="2000" b="0" i="0" dirty="0" smtClean="0">
                <a:solidFill>
                  <a:srgbClr val="212529"/>
                </a:solidFill>
                <a:effectLst/>
              </a:rPr>
              <a:t>This </a:t>
            </a:r>
            <a:r>
              <a:rPr lang="en-IE" sz="2000" b="0" i="0" dirty="0">
                <a:solidFill>
                  <a:srgbClr val="212529"/>
                </a:solidFill>
                <a:effectLst/>
              </a:rPr>
              <a:t>illustrates </a:t>
            </a:r>
            <a:r>
              <a:rPr lang="en-IE" sz="2000" b="1" i="0" dirty="0">
                <a:effectLst/>
              </a:rPr>
              <a:t>the process of colour subtraction</a:t>
            </a:r>
            <a:r>
              <a:rPr lang="en-IE" sz="2000" b="0" i="0" dirty="0">
                <a:solidFill>
                  <a:srgbClr val="212529"/>
                </a:solidFill>
                <a:effectLst/>
              </a:rPr>
              <a:t>. In this process, the ultimate colour appearance of an object is determined by beginning with a single colour or mixture of colours and identifying which colour or colours of light are subtracted from the original set.  </a:t>
            </a:r>
            <a:r>
              <a:rPr lang="en-IE" sz="2000" dirty="0">
                <a:solidFill>
                  <a:srgbClr val="212529"/>
                </a:solidFill>
              </a:rPr>
              <a:t>T</a:t>
            </a:r>
            <a:r>
              <a:rPr lang="en-IE" sz="2000" b="0" i="0" dirty="0">
                <a:solidFill>
                  <a:srgbClr val="212529"/>
                </a:solidFill>
                <a:effectLst/>
              </a:rPr>
              <a:t>he process is depicted in terms of an equation below.</a:t>
            </a:r>
            <a:endParaRPr lang="en-IE" sz="2000" dirty="0"/>
          </a:p>
          <a:p>
            <a:r>
              <a:rPr kumimoji="0" lang="en-US" altLang="en-US" sz="2000" b="1" i="0" u="none" strike="noStrike" cap="none" normalizeH="0" baseline="0" dirty="0">
                <a:ln>
                  <a:noFill/>
                </a:ln>
                <a:solidFill>
                  <a:srgbClr val="FF0000"/>
                </a:solidFill>
                <a:effectLst/>
                <a:ea typeface="latoregular"/>
              </a:rPr>
              <a:t>W - B = (R + G + B) - B = R + G = Y</a:t>
            </a:r>
          </a:p>
          <a:p>
            <a:endParaRPr kumimoji="0" lang="en-US" altLang="en-US" sz="2000" b="1" i="0" u="none" strike="noStrike" cap="none" normalizeH="0" baseline="0" dirty="0">
              <a:ln>
                <a:noFill/>
              </a:ln>
              <a:solidFill>
                <a:srgbClr val="FF0000"/>
              </a:solidFill>
              <a:effectLst/>
              <a:ea typeface="latoregular"/>
            </a:endParaRPr>
          </a:p>
          <a:p>
            <a:r>
              <a:rPr lang="en-IE" sz="2000" b="0" i="0" dirty="0">
                <a:solidFill>
                  <a:srgbClr val="212529"/>
                </a:solidFill>
                <a:effectLst/>
              </a:rPr>
              <a:t>What happens when a cyan light is shining on the same shirt - (recall that </a:t>
            </a:r>
            <a:r>
              <a:rPr lang="en-IE" sz="2000" b="0" i="0" u="sng" dirty="0">
                <a:solidFill>
                  <a:srgbClr val="FF3330"/>
                </a:solidFill>
                <a:effectLst/>
                <a:hlinkClick r:id="rId6"/>
              </a:rPr>
              <a:t>cyan light consists of blue and green light</a:t>
            </a:r>
            <a:r>
              <a:rPr lang="en-IE" sz="2000" b="0" i="0" dirty="0">
                <a:solidFill>
                  <a:srgbClr val="212529"/>
                </a:solidFill>
                <a:effectLst/>
              </a:rPr>
              <a:t>) ?</a:t>
            </a:r>
          </a:p>
          <a:p>
            <a:r>
              <a:rPr lang="en-IE" sz="2000" b="1" i="0" dirty="0">
                <a:solidFill>
                  <a:srgbClr val="FF0000"/>
                </a:solidFill>
                <a:effectLst/>
              </a:rPr>
              <a:t>C - B = (G + B) - B = G</a:t>
            </a:r>
          </a:p>
          <a:p>
            <a:endParaRPr lang="en-IE" sz="2000" b="1" i="0" dirty="0">
              <a:solidFill>
                <a:srgbClr val="FF0000"/>
              </a:solidFill>
              <a:effectLst/>
            </a:endParaRPr>
          </a:p>
          <a:p>
            <a:r>
              <a:rPr kumimoji="0" lang="en-IE" altLang="en-US" sz="2000" u="none" strike="noStrike" cap="none" normalizeH="0" baseline="0" dirty="0">
                <a:ln>
                  <a:noFill/>
                </a:ln>
                <a:ea typeface="latoregular"/>
                <a:hlinkClick r:id="rId7"/>
              </a:rPr>
              <a:t>Click here </a:t>
            </a:r>
            <a:r>
              <a:rPr kumimoji="0" lang="en-IE" altLang="en-US" sz="2000" u="none" strike="noStrike" cap="none" normalizeH="0" baseline="0" dirty="0">
                <a:ln>
                  <a:noFill/>
                </a:ln>
                <a:ea typeface="latoregular"/>
              </a:rPr>
              <a:t>for interactive featuring M&amp;M ’s with teacher notes and student activity sheet</a:t>
            </a:r>
            <a:endParaRPr kumimoji="0" lang="en-US" altLang="en-US" sz="2000" i="0" u="none" strike="noStrike" cap="none" normalizeH="0" baseline="0" dirty="0">
              <a:ln>
                <a:noFill/>
              </a:ln>
              <a:effectLst/>
              <a:ea typeface="latoregular"/>
            </a:endParaRPr>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8"/>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E774C029-84EB-7493-39A3-B1DDA8E3E04B}"/>
              </a:ext>
            </a:extLst>
          </p:cNvPr>
          <p:cNvPicPr>
            <a:picLocks noChangeAspect="1"/>
          </p:cNvPicPr>
          <p:nvPr/>
        </p:nvPicPr>
        <p:blipFill rotWithShape="1">
          <a:blip r:embed="rId9"/>
          <a:srcRect t="34737" r="523" b="38421"/>
          <a:stretch/>
        </p:blipFill>
        <p:spPr>
          <a:xfrm>
            <a:off x="4235561" y="5874101"/>
            <a:ext cx="3720878" cy="1009507"/>
          </a:xfrm>
          <a:prstGeom prst="rect">
            <a:avLst/>
          </a:prstGeom>
        </p:spPr>
      </p:pic>
      <p:pic>
        <p:nvPicPr>
          <p:cNvPr id="7174" name="Picture 6">
            <a:extLst>
              <a:ext uri="{FF2B5EF4-FFF2-40B4-BE49-F238E27FC236}">
                <a16:creationId xmlns:a16="http://schemas.microsoft.com/office/drawing/2014/main" id="{FA406A93-4969-367F-273F-C8FF5A640C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25385" y="1463888"/>
            <a:ext cx="3182314" cy="209024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68B16E88-1CCC-0FB0-EBDA-0A6425DAAD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39419" y="3837483"/>
            <a:ext cx="3167051" cy="189467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3FFA8B5-C8D7-7F6E-077E-348C7042B43C}"/>
              </a:ext>
            </a:extLst>
          </p:cNvPr>
          <p:cNvSpPr txBox="1"/>
          <p:nvPr/>
        </p:nvSpPr>
        <p:spPr>
          <a:xfrm>
            <a:off x="6417733" y="5617097"/>
            <a:ext cx="2421686" cy="369332"/>
          </a:xfrm>
          <a:prstGeom prst="rect">
            <a:avLst/>
          </a:prstGeom>
          <a:noFill/>
        </p:spPr>
        <p:txBody>
          <a:bodyPr wrap="square" rtlCol="0">
            <a:spAutoFit/>
          </a:bodyPr>
          <a:lstStyle/>
          <a:p>
            <a:r>
              <a:rPr lang="en-IE">
                <a:hlinkClick r:id="rId12"/>
              </a:rPr>
              <a:t>Video</a:t>
            </a:r>
            <a:r>
              <a:rPr lang="en-IE"/>
              <a:t> available here</a:t>
            </a:r>
          </a:p>
        </p:txBody>
      </p:sp>
      <p:pic>
        <p:nvPicPr>
          <p:cNvPr id="53" name="Audio 52">
            <a:hlinkClick r:id="" action="ppaction://media"/>
            <a:extLst>
              <a:ext uri="{FF2B5EF4-FFF2-40B4-BE49-F238E27FC236}">
                <a16:creationId xmlns:a16="http://schemas.microsoft.com/office/drawing/2014/main" id="{A0730490-56C1-07DB-CCC7-7CC3E41D435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93861897"/>
      </p:ext>
    </p:extLst>
  </p:cSld>
  <p:clrMapOvr>
    <a:masterClrMapping/>
  </p:clrMapOvr>
  <mc:AlternateContent xmlns:mc="http://schemas.openxmlformats.org/markup-compatibility/2006" xmlns:p14="http://schemas.microsoft.com/office/powerpoint/2010/main">
    <mc:Choice Requires="p14">
      <p:transition spd="slow" p14:dur="2000" advTm="18871"/>
    </mc:Choice>
    <mc:Fallback xmlns="">
      <p:transition spd="slow" advTm="18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9843"/>
            <a:ext cx="12192000" cy="6858000"/>
          </a:xfrm>
          <a:prstGeom prst="rect">
            <a:avLst/>
          </a:prstGeom>
        </p:spPr>
      </p:pic>
      <p:sp>
        <p:nvSpPr>
          <p:cNvPr id="2" name="Title 1"/>
          <p:cNvSpPr>
            <a:spLocks noGrp="1"/>
          </p:cNvSpPr>
          <p:nvPr>
            <p:ph type="title"/>
          </p:nvPr>
        </p:nvSpPr>
        <p:spPr>
          <a:xfrm>
            <a:off x="838200" y="516835"/>
            <a:ext cx="4873487" cy="292634"/>
          </a:xfrm>
        </p:spPr>
        <p:txBody>
          <a:bodyPr>
            <a:noAutofit/>
          </a:bodyPr>
          <a:lstStyle/>
          <a:p>
            <a:pPr algn="ctr"/>
            <a:r>
              <a:rPr lang="en-IE" sz="3600" b="1" i="0" dirty="0">
                <a:solidFill>
                  <a:srgbClr val="222222"/>
                </a:solidFill>
                <a:effectLst/>
                <a:latin typeface="Merriweather" panose="00000500000000000000" pitchFamily="2" charset="0"/>
              </a:rPr>
              <a:t>Primary Pigments</a:t>
            </a:r>
            <a:br>
              <a:rPr lang="en-IE" sz="3600" b="1" i="0" dirty="0">
                <a:solidFill>
                  <a:srgbClr val="222222"/>
                </a:solidFill>
                <a:effectLst/>
                <a:latin typeface="Merriweather" panose="00000500000000000000" pitchFamily="2" charset="0"/>
              </a:rPr>
            </a:br>
            <a:endParaRPr lang="en-IE" sz="3600" b="1" dirty="0"/>
          </a:p>
        </p:txBody>
      </p:sp>
      <p:sp>
        <p:nvSpPr>
          <p:cNvPr id="3" name="Content Placeholder 2"/>
          <p:cNvSpPr>
            <a:spLocks noGrp="1"/>
          </p:cNvSpPr>
          <p:nvPr>
            <p:ph idx="1"/>
          </p:nvPr>
        </p:nvSpPr>
        <p:spPr>
          <a:xfrm>
            <a:off x="838200" y="1265759"/>
            <a:ext cx="10515600" cy="4351338"/>
          </a:xfrm>
        </p:spPr>
        <p:txBody>
          <a:bodyPr vert="horz" lIns="91440" tIns="45720" rIns="91440" bIns="45720" rtlCol="0" anchor="t">
            <a:normAutofit/>
          </a:bodyPr>
          <a:lstStyle/>
          <a:p>
            <a:pPr marL="0" indent="0" algn="ctr">
              <a:buNone/>
            </a:pPr>
            <a:r>
              <a:rPr lang="en-IE" sz="2000"/>
              <a:t>.</a:t>
            </a:r>
          </a:p>
          <a:p>
            <a:endParaRPr lang="en-IE" sz="2700" b="1"/>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E774C029-84EB-7493-39A3-B1DDA8E3E04B}"/>
              </a:ext>
            </a:extLst>
          </p:cNvPr>
          <p:cNvPicPr>
            <a:picLocks noChangeAspect="1"/>
          </p:cNvPicPr>
          <p:nvPr/>
        </p:nvPicPr>
        <p:blipFill rotWithShape="1">
          <a:blip r:embed="rId7"/>
          <a:srcRect t="34737" r="523" b="38421"/>
          <a:stretch/>
        </p:blipFill>
        <p:spPr>
          <a:xfrm>
            <a:off x="4235561" y="5874101"/>
            <a:ext cx="3720878" cy="1009507"/>
          </a:xfrm>
          <a:prstGeom prst="rect">
            <a:avLst/>
          </a:prstGeom>
        </p:spPr>
      </p:pic>
      <p:graphicFrame>
        <p:nvGraphicFramePr>
          <p:cNvPr id="7" name="Table 6">
            <a:extLst>
              <a:ext uri="{FF2B5EF4-FFF2-40B4-BE49-F238E27FC236}">
                <a16:creationId xmlns:a16="http://schemas.microsoft.com/office/drawing/2014/main" id="{65BAA821-7A1F-D345-3DF0-0E3CB1B9F6B7}"/>
              </a:ext>
            </a:extLst>
          </p:cNvPr>
          <p:cNvGraphicFramePr>
            <a:graphicFrameLocks noGrp="1"/>
          </p:cNvGraphicFramePr>
          <p:nvPr>
            <p:extLst>
              <p:ext uri="{D42A27DB-BD31-4B8C-83A1-F6EECF244321}">
                <p14:modId xmlns:p14="http://schemas.microsoft.com/office/powerpoint/2010/main" val="1958265313"/>
              </p:ext>
            </p:extLst>
          </p:nvPr>
        </p:nvGraphicFramePr>
        <p:xfrm>
          <a:off x="1" y="677334"/>
          <a:ext cx="9533466" cy="5384800"/>
        </p:xfrm>
        <a:graphic>
          <a:graphicData uri="http://schemas.openxmlformats.org/drawingml/2006/table">
            <a:tbl>
              <a:tblPr/>
              <a:tblGrid>
                <a:gridCol w="9533466">
                  <a:extLst>
                    <a:ext uri="{9D8B030D-6E8A-4147-A177-3AD203B41FA5}">
                      <a16:colId xmlns:a16="http://schemas.microsoft.com/office/drawing/2014/main" val="2591244336"/>
                    </a:ext>
                  </a:extLst>
                </a:gridCol>
              </a:tblGrid>
              <a:tr h="5384800">
                <a:tc>
                  <a:txBody>
                    <a:bodyPr/>
                    <a:lstStyle/>
                    <a:p>
                      <a:pPr algn="l" fontAlgn="auto"/>
                      <a:r>
                        <a:rPr lang="en-IE" sz="1800" dirty="0">
                          <a:effectLst/>
                        </a:rPr>
                        <a:t>Pigments absorb light. Pure pigments absorb a single frequency or colour of light. The colour of light absorbed by a pigment is merely the complementary colour of that pigment. </a:t>
                      </a:r>
                      <a:r>
                        <a:rPr lang="en-IE" sz="1800" b="0" i="0" kern="1200" dirty="0">
                          <a:solidFill>
                            <a:schemeClr val="tx1"/>
                          </a:solidFill>
                          <a:effectLst/>
                          <a:latin typeface="+mn-lt"/>
                          <a:ea typeface="+mn-ea"/>
                          <a:cs typeface="+mn-cs"/>
                        </a:rPr>
                        <a:t>Pigments are what you are using while drawing or </a:t>
                      </a:r>
                      <a:r>
                        <a:rPr lang="en-IE" sz="1800" b="0" i="0" kern="1200" dirty="0" smtClean="0">
                          <a:solidFill>
                            <a:schemeClr val="tx1"/>
                          </a:solidFill>
                          <a:effectLst/>
                          <a:latin typeface="+mn-lt"/>
                          <a:ea typeface="+mn-ea"/>
                          <a:cs typeface="+mn-cs"/>
                        </a:rPr>
                        <a:t>painting.</a:t>
                      </a:r>
                      <a:r>
                        <a:rPr lang="en-IE" sz="1800" b="1" i="0" kern="1200" baseline="0" dirty="0">
                          <a:solidFill>
                            <a:schemeClr val="tx1"/>
                          </a:solidFill>
                          <a:effectLst/>
                          <a:latin typeface="+mn-lt"/>
                          <a:ea typeface="+mn-ea"/>
                          <a:cs typeface="+mn-cs"/>
                        </a:rPr>
                        <a:t> </a:t>
                      </a:r>
                      <a:r>
                        <a:rPr lang="en-IE" sz="1800" b="1" i="0" kern="1200" dirty="0" smtClean="0">
                          <a:solidFill>
                            <a:schemeClr val="tx1"/>
                          </a:solidFill>
                          <a:effectLst/>
                          <a:latin typeface="+mn-lt"/>
                          <a:ea typeface="+mn-ea"/>
                          <a:cs typeface="+mn-cs"/>
                        </a:rPr>
                        <a:t>Pigments </a:t>
                      </a:r>
                      <a:r>
                        <a:rPr lang="en-IE" sz="1800" b="1" i="0" kern="1200" dirty="0">
                          <a:solidFill>
                            <a:schemeClr val="tx1"/>
                          </a:solidFill>
                          <a:effectLst/>
                          <a:latin typeface="+mn-lt"/>
                          <a:ea typeface="+mn-ea"/>
                          <a:cs typeface="+mn-cs"/>
                        </a:rPr>
                        <a:t>subtract light. </a:t>
                      </a:r>
                      <a:r>
                        <a:rPr lang="en-IE" sz="1800" b="0" i="0" kern="1200" dirty="0">
                          <a:solidFill>
                            <a:schemeClr val="tx1"/>
                          </a:solidFill>
                          <a:effectLst/>
                          <a:latin typeface="+mn-lt"/>
                          <a:ea typeface="+mn-ea"/>
                          <a:cs typeface="+mn-cs"/>
                        </a:rPr>
                        <a:t>When you mix all the pigments together they subtract all colour and form black.</a:t>
                      </a:r>
                    </a:p>
                    <a:p>
                      <a:pPr algn="l" fontAlgn="auto"/>
                      <a:endParaRPr lang="en-IE" sz="1800" b="0" i="0" kern="1200" dirty="0">
                        <a:solidFill>
                          <a:schemeClr val="tx1"/>
                        </a:solidFill>
                        <a:effectLst/>
                        <a:latin typeface="+mn-lt"/>
                        <a:ea typeface="+mn-ea"/>
                        <a:cs typeface="+mn-cs"/>
                      </a:endParaRPr>
                    </a:p>
                    <a:p>
                      <a:r>
                        <a:rPr lang="en-IE" sz="1800" b="1" i="0" kern="1200" dirty="0">
                          <a:solidFill>
                            <a:schemeClr val="tx1"/>
                          </a:solidFill>
                          <a:effectLst/>
                          <a:latin typeface="+mn-lt"/>
                          <a:ea typeface="+mn-ea"/>
                          <a:cs typeface="+mn-cs"/>
                        </a:rPr>
                        <a:t>Colours are additive and add </a:t>
                      </a:r>
                      <a:r>
                        <a:rPr lang="en-IE" sz="1800" b="1" i="0" kern="1200" dirty="0" smtClean="0">
                          <a:solidFill>
                            <a:schemeClr val="tx1"/>
                          </a:solidFill>
                          <a:effectLst/>
                          <a:latin typeface="+mn-lt"/>
                          <a:ea typeface="+mn-ea"/>
                          <a:cs typeface="+mn-cs"/>
                        </a:rPr>
                        <a:t>light;</a:t>
                      </a:r>
                      <a:r>
                        <a:rPr lang="en-IE" sz="1800" b="1" i="0" kern="1200" baseline="0" dirty="0" smtClean="0">
                          <a:solidFill>
                            <a:schemeClr val="tx1"/>
                          </a:solidFill>
                          <a:effectLst/>
                          <a:latin typeface="+mn-lt"/>
                          <a:ea typeface="+mn-ea"/>
                          <a:cs typeface="+mn-cs"/>
                        </a:rPr>
                        <a:t> </a:t>
                      </a:r>
                      <a:r>
                        <a:rPr lang="en-IE" sz="1800" b="1" i="0" kern="1200" dirty="0" smtClean="0">
                          <a:solidFill>
                            <a:schemeClr val="tx1"/>
                          </a:solidFill>
                          <a:effectLst/>
                          <a:latin typeface="+mn-lt"/>
                          <a:ea typeface="+mn-ea"/>
                          <a:cs typeface="+mn-cs"/>
                        </a:rPr>
                        <a:t>while </a:t>
                      </a:r>
                      <a:r>
                        <a:rPr lang="en-IE" sz="1800" b="1" i="0" kern="1200" dirty="0">
                          <a:solidFill>
                            <a:schemeClr val="tx1"/>
                          </a:solidFill>
                          <a:effectLst/>
                          <a:latin typeface="+mn-lt"/>
                          <a:ea typeface="+mn-ea"/>
                          <a:cs typeface="+mn-cs"/>
                        </a:rPr>
                        <a:t>pigments are subtractive and take away light.</a:t>
                      </a:r>
                    </a:p>
                    <a:p>
                      <a:endParaRPr lang="en-IE" sz="1800" b="0" i="0" kern="1200" dirty="0">
                        <a:solidFill>
                          <a:schemeClr val="tx1"/>
                        </a:solidFill>
                        <a:effectLst/>
                        <a:latin typeface="+mn-lt"/>
                        <a:ea typeface="+mn-ea"/>
                        <a:cs typeface="+mn-cs"/>
                      </a:endParaRPr>
                    </a:p>
                    <a:p>
                      <a:r>
                        <a:rPr lang="en-IE" sz="1800" b="0" i="0" kern="1200" dirty="0">
                          <a:solidFill>
                            <a:schemeClr val="tx1"/>
                          </a:solidFill>
                          <a:effectLst/>
                          <a:latin typeface="+mn-lt"/>
                          <a:ea typeface="+mn-ea"/>
                          <a:cs typeface="+mn-cs"/>
                        </a:rPr>
                        <a:t>The primary pigments are the secondary colours.  The secondary pigments are the primary colours.</a:t>
                      </a:r>
                    </a:p>
                    <a:p>
                      <a:pPr algn="l" fontAlgn="auto"/>
                      <a:endParaRPr lang="en-IE" sz="2000" dirty="0">
                        <a:effectLst/>
                      </a:endParaRPr>
                    </a:p>
                    <a:p>
                      <a:r>
                        <a:rPr lang="en-IE" sz="1800" b="0" i="0" kern="1200" dirty="0">
                          <a:solidFill>
                            <a:schemeClr val="tx1"/>
                          </a:solidFill>
                          <a:effectLst/>
                          <a:latin typeface="+mn-lt"/>
                          <a:ea typeface="+mn-ea"/>
                          <a:cs typeface="+mn-cs"/>
                        </a:rPr>
                        <a:t>Between the primary pigments in the pigment wheel diagram are the mixed secondary pigments.</a:t>
                      </a:r>
                    </a:p>
                    <a:p>
                      <a:r>
                        <a:rPr lang="en-IE" sz="1800" b="1" i="0" kern="1200" dirty="0">
                          <a:solidFill>
                            <a:schemeClr val="tx1"/>
                          </a:solidFill>
                          <a:effectLst/>
                          <a:latin typeface="+mn-lt"/>
                          <a:ea typeface="+mn-ea"/>
                          <a:cs typeface="+mn-cs"/>
                        </a:rPr>
                        <a:t>Primary Pigment + Primary Pigment = </a:t>
                      </a:r>
                      <a:r>
                        <a:rPr lang="en-IE" sz="1800" b="0" i="0" kern="1200" dirty="0">
                          <a:solidFill>
                            <a:schemeClr val="tx1"/>
                          </a:solidFill>
                          <a:effectLst/>
                          <a:latin typeface="+mn-lt"/>
                          <a:ea typeface="+mn-ea"/>
                          <a:cs typeface="+mn-cs"/>
                        </a:rPr>
                        <a:t>Secondary Pigment</a:t>
                      </a:r>
                    </a:p>
                    <a:p>
                      <a:r>
                        <a:rPr lang="en-IE" sz="1800" b="1" i="0" kern="1200" dirty="0">
                          <a:solidFill>
                            <a:schemeClr val="tx1"/>
                          </a:solidFill>
                          <a:effectLst/>
                          <a:latin typeface="+mn-lt"/>
                          <a:ea typeface="+mn-ea"/>
                          <a:cs typeface="+mn-cs"/>
                        </a:rPr>
                        <a:t>Magenta + Cyan</a:t>
                      </a:r>
                      <a:r>
                        <a:rPr lang="en-IE" sz="1800" b="0" i="0" kern="1200" dirty="0">
                          <a:solidFill>
                            <a:schemeClr val="tx1"/>
                          </a:solidFill>
                          <a:effectLst/>
                          <a:latin typeface="+mn-lt"/>
                          <a:ea typeface="+mn-ea"/>
                          <a:cs typeface="+mn-cs"/>
                        </a:rPr>
                        <a:t> = Blue</a:t>
                      </a:r>
                    </a:p>
                    <a:p>
                      <a:r>
                        <a:rPr lang="en-IE" sz="1800" b="1" i="0" kern="1200" dirty="0">
                          <a:solidFill>
                            <a:schemeClr val="tx1"/>
                          </a:solidFill>
                          <a:effectLst/>
                          <a:latin typeface="+mn-lt"/>
                          <a:ea typeface="+mn-ea"/>
                          <a:cs typeface="+mn-cs"/>
                        </a:rPr>
                        <a:t>Cyan + Yellow</a:t>
                      </a:r>
                      <a:r>
                        <a:rPr lang="en-IE" sz="1800" b="0" i="0" kern="1200" dirty="0">
                          <a:solidFill>
                            <a:schemeClr val="tx1"/>
                          </a:solidFill>
                          <a:effectLst/>
                          <a:latin typeface="+mn-lt"/>
                          <a:ea typeface="+mn-ea"/>
                          <a:cs typeface="+mn-cs"/>
                        </a:rPr>
                        <a:t> = Green</a:t>
                      </a:r>
                    </a:p>
                    <a:p>
                      <a:r>
                        <a:rPr lang="en-IE" sz="1800" b="1" i="0" kern="1200" dirty="0">
                          <a:solidFill>
                            <a:schemeClr val="tx1"/>
                          </a:solidFill>
                          <a:effectLst/>
                          <a:latin typeface="+mn-lt"/>
                          <a:ea typeface="+mn-ea"/>
                          <a:cs typeface="+mn-cs"/>
                        </a:rPr>
                        <a:t>Yellow + Magenta</a:t>
                      </a:r>
                      <a:r>
                        <a:rPr lang="en-IE" sz="1800" b="0" i="0" kern="1200" dirty="0">
                          <a:solidFill>
                            <a:schemeClr val="tx1"/>
                          </a:solidFill>
                          <a:effectLst/>
                          <a:latin typeface="+mn-lt"/>
                          <a:ea typeface="+mn-ea"/>
                          <a:cs typeface="+mn-cs"/>
                        </a:rPr>
                        <a:t> = Red</a:t>
                      </a:r>
                    </a:p>
                    <a:p>
                      <a:r>
                        <a:rPr lang="en-IE" sz="1800" b="0" i="0" kern="1200" dirty="0">
                          <a:solidFill>
                            <a:schemeClr val="tx1"/>
                          </a:solidFill>
                          <a:effectLst/>
                          <a:latin typeface="+mn-lt"/>
                          <a:ea typeface="+mn-ea"/>
                          <a:cs typeface="+mn-cs"/>
                        </a:rPr>
                        <a:t>All primary pigments mix to form black:</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i="0" kern="1200" dirty="0">
                          <a:solidFill>
                            <a:schemeClr val="tx1"/>
                          </a:solidFill>
                          <a:effectLst/>
                          <a:latin typeface="+mn-lt"/>
                          <a:ea typeface="+mn-ea"/>
                          <a:cs typeface="+mn-cs"/>
                        </a:rPr>
                        <a:t>Magenta + Cyan + Yellow</a:t>
                      </a:r>
                      <a:r>
                        <a:rPr lang="en-IE" sz="1800" b="0" i="0" kern="1200" dirty="0">
                          <a:solidFill>
                            <a:schemeClr val="tx1"/>
                          </a:solidFill>
                          <a:effectLst/>
                          <a:latin typeface="+mn-lt"/>
                          <a:ea typeface="+mn-ea"/>
                          <a:cs typeface="+mn-cs"/>
                        </a:rPr>
                        <a:t> = Black</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i="0" kern="1200" dirty="0">
                          <a:solidFill>
                            <a:schemeClr val="tx1"/>
                          </a:solidFill>
                          <a:effectLst/>
                          <a:latin typeface="+mn-lt"/>
                          <a:ea typeface="+mn-ea"/>
                          <a:cs typeface="+mn-cs"/>
                        </a:rPr>
                        <a:t>Primary Pigment</a:t>
                      </a:r>
                      <a:r>
                        <a:rPr lang="en-IE" sz="1800" b="0" i="0" kern="1200" dirty="0">
                          <a:solidFill>
                            <a:schemeClr val="tx1"/>
                          </a:solidFill>
                          <a:effectLst/>
                          <a:latin typeface="+mn-lt"/>
                          <a:ea typeface="+mn-ea"/>
                          <a:cs typeface="+mn-cs"/>
                        </a:rPr>
                        <a:t> + Secondary Pigment = Black</a:t>
                      </a:r>
                      <a:endParaRPr lang="en-IE" sz="2000" dirty="0">
                        <a:effectLst/>
                      </a:endParaRPr>
                    </a:p>
                  </a:txBody>
                  <a:tcPr marL="57150" marR="57150" marT="57150" marB="57150" anchor="ctr">
                    <a:lnL w="12700" cap="flat" cmpd="sng" algn="ctr">
                      <a:solidFill>
                        <a:srgbClr val="90A699"/>
                      </a:solidFill>
                      <a:prstDash val="solid"/>
                      <a:round/>
                      <a:headEnd type="none" w="med" len="med"/>
                      <a:tailEnd type="none" w="med" len="med"/>
                    </a:lnL>
                    <a:lnR w="12700" cap="flat" cmpd="sng" algn="ctr">
                      <a:solidFill>
                        <a:srgbClr val="90A699"/>
                      </a:solidFill>
                      <a:prstDash val="solid"/>
                      <a:round/>
                      <a:headEnd type="none" w="med" len="med"/>
                      <a:tailEnd type="none" w="med" len="med"/>
                    </a:lnR>
                    <a:lnT w="12700" cap="flat" cmpd="sng" algn="ctr">
                      <a:solidFill>
                        <a:srgbClr val="90A699"/>
                      </a:solidFill>
                      <a:prstDash val="solid"/>
                      <a:round/>
                      <a:headEnd type="none" w="med" len="med"/>
                      <a:tailEnd type="none" w="med" len="med"/>
                    </a:lnT>
                    <a:lnB w="12700" cap="flat" cmpd="sng" algn="ctr">
                      <a:solidFill>
                        <a:srgbClr val="90A699"/>
                      </a:solidFill>
                      <a:prstDash val="solid"/>
                      <a:round/>
                      <a:headEnd type="none" w="med" len="med"/>
                      <a:tailEnd type="none" w="med" len="med"/>
                    </a:lnB>
                  </a:tcPr>
                </a:tc>
                <a:extLst>
                  <a:ext uri="{0D108BD9-81ED-4DB2-BD59-A6C34878D82A}">
                    <a16:rowId xmlns:a16="http://schemas.microsoft.com/office/drawing/2014/main" val="2082054097"/>
                  </a:ext>
                </a:extLst>
              </a:tr>
            </a:tbl>
          </a:graphicData>
        </a:graphic>
      </p:graphicFrame>
      <p:sp>
        <p:nvSpPr>
          <p:cNvPr id="9" name="TextBox 8">
            <a:extLst>
              <a:ext uri="{FF2B5EF4-FFF2-40B4-BE49-F238E27FC236}">
                <a16:creationId xmlns:a16="http://schemas.microsoft.com/office/drawing/2014/main" id="{802A893F-7C07-ABE9-35F9-1C1A7E8272D6}"/>
              </a:ext>
            </a:extLst>
          </p:cNvPr>
          <p:cNvSpPr txBox="1"/>
          <p:nvPr/>
        </p:nvSpPr>
        <p:spPr>
          <a:xfrm>
            <a:off x="15141434" y="1680626"/>
            <a:ext cx="1087796" cy="2827866"/>
          </a:xfrm>
          <a:prstGeom prst="rect">
            <a:avLst/>
          </a:prstGeom>
          <a:noFill/>
        </p:spPr>
        <p:txBody>
          <a:bodyPr wrap="square" rtlCol="0">
            <a:spAutoFit/>
          </a:bodyPr>
          <a:lstStyle/>
          <a:p>
            <a:endParaRPr lang="en-IE"/>
          </a:p>
        </p:txBody>
      </p:sp>
      <p:pic>
        <p:nvPicPr>
          <p:cNvPr id="8197" name="Picture 5" descr="Pigment Mixing Wheel">
            <a:extLst>
              <a:ext uri="{FF2B5EF4-FFF2-40B4-BE49-F238E27FC236}">
                <a16:creationId xmlns:a16="http://schemas.microsoft.com/office/drawing/2014/main" id="{70DBE350-CC24-9568-E9B8-F38DFDAA52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58488" y="1971697"/>
            <a:ext cx="2912533" cy="268987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480B29D-A692-CE56-17A4-92476EA56EF0}"/>
              </a:ext>
            </a:extLst>
          </p:cNvPr>
          <p:cNvSpPr txBox="1"/>
          <p:nvPr/>
        </p:nvSpPr>
        <p:spPr>
          <a:xfrm>
            <a:off x="7551791" y="4741818"/>
            <a:ext cx="4344251" cy="1200329"/>
          </a:xfrm>
          <a:prstGeom prst="rect">
            <a:avLst/>
          </a:prstGeom>
          <a:noFill/>
        </p:spPr>
        <p:txBody>
          <a:bodyPr wrap="square" rtlCol="0">
            <a:spAutoFit/>
          </a:bodyPr>
          <a:lstStyle/>
          <a:p>
            <a:r>
              <a:rPr lang="en-IE" sz="1800" b="0" i="0" kern="1200">
                <a:solidFill>
                  <a:schemeClr val="tx1"/>
                </a:solidFill>
                <a:effectLst/>
                <a:latin typeface="+mn-lt"/>
                <a:ea typeface="+mn-ea"/>
                <a:cs typeface="+mn-cs"/>
                <a:hlinkClick r:id="rId9"/>
              </a:rPr>
              <a:t>Click here </a:t>
            </a:r>
            <a:r>
              <a:rPr lang="en-IE" sz="1800" b="0" i="0" kern="1200">
                <a:solidFill>
                  <a:schemeClr val="tx1"/>
                </a:solidFill>
                <a:effectLst/>
                <a:latin typeface="+mn-lt"/>
                <a:ea typeface="+mn-ea"/>
                <a:cs typeface="+mn-cs"/>
              </a:rPr>
              <a:t>for an interactive painting activity choosing colours for the school  football team with teacher notes and worksheet</a:t>
            </a:r>
          </a:p>
          <a:p>
            <a:endParaRPr lang="en-IE"/>
          </a:p>
        </p:txBody>
      </p:sp>
      <p:pic>
        <p:nvPicPr>
          <p:cNvPr id="45" name="Audio 44">
            <a:hlinkClick r:id="" action="ppaction://media"/>
            <a:extLst>
              <a:ext uri="{FF2B5EF4-FFF2-40B4-BE49-F238E27FC236}">
                <a16:creationId xmlns:a16="http://schemas.microsoft.com/office/drawing/2014/main" id="{159DC449-B129-048A-42BA-493007F61F2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8479674"/>
      </p:ext>
    </p:extLst>
  </p:cSld>
  <p:clrMapOvr>
    <a:masterClrMapping/>
  </p:clrMapOvr>
  <mc:AlternateContent xmlns:mc="http://schemas.openxmlformats.org/markup-compatibility/2006" xmlns:p14="http://schemas.microsoft.com/office/powerpoint/2010/main">
    <mc:Choice Requires="p14">
      <p:transition spd="slow" p14:dur="2000" advTm="34704"/>
    </mc:Choice>
    <mc:Fallback xmlns="">
      <p:transition spd="slow" advTm="34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 y="-334441"/>
            <a:ext cx="12192000" cy="6858000"/>
          </a:xfrm>
          <a:prstGeom prst="rect">
            <a:avLst/>
          </a:prstGeom>
        </p:spPr>
      </p:pic>
      <p:sp>
        <p:nvSpPr>
          <p:cNvPr id="3" name="Content Placeholder 2"/>
          <p:cNvSpPr>
            <a:spLocks noGrp="1"/>
          </p:cNvSpPr>
          <p:nvPr>
            <p:ph idx="1"/>
          </p:nvPr>
        </p:nvSpPr>
        <p:spPr>
          <a:xfrm>
            <a:off x="2860161" y="2414058"/>
            <a:ext cx="21237479" cy="6349541"/>
          </a:xfrm>
        </p:spPr>
        <p:txBody>
          <a:bodyPr vert="horz" lIns="91440" tIns="45720" rIns="91440" bIns="45720" rtlCol="0" anchor="t">
            <a:normAutofit/>
          </a:bodyPr>
          <a:lstStyle/>
          <a:p>
            <a:pPr marL="0" indent="0" algn="ctr">
              <a:buNone/>
            </a:pPr>
            <a:r>
              <a:rPr lang="en-IE" sz="2000"/>
              <a:t>.</a:t>
            </a:r>
          </a:p>
          <a:p>
            <a:endParaRPr lang="en-IE" sz="1800">
              <a:solidFill>
                <a:schemeClr val="accent4"/>
              </a:solidFill>
              <a:highlight>
                <a:srgbClr val="FFFF00"/>
              </a:highlight>
              <a:latin typeface="latoregular"/>
            </a:endParaRPr>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E774C029-84EB-7493-39A3-B1DDA8E3E04B}"/>
              </a:ext>
            </a:extLst>
          </p:cNvPr>
          <p:cNvPicPr>
            <a:picLocks noChangeAspect="1"/>
          </p:cNvPicPr>
          <p:nvPr/>
        </p:nvPicPr>
        <p:blipFill rotWithShape="1">
          <a:blip r:embed="rId7"/>
          <a:srcRect t="34737" r="523" b="38421"/>
          <a:stretch/>
        </p:blipFill>
        <p:spPr>
          <a:xfrm>
            <a:off x="4235561" y="5874101"/>
            <a:ext cx="3720878" cy="1009507"/>
          </a:xfrm>
          <a:prstGeom prst="rect">
            <a:avLst/>
          </a:prstGeom>
        </p:spPr>
      </p:pic>
      <p:sp>
        <p:nvSpPr>
          <p:cNvPr id="9" name="TextBox 8">
            <a:extLst>
              <a:ext uri="{FF2B5EF4-FFF2-40B4-BE49-F238E27FC236}">
                <a16:creationId xmlns:a16="http://schemas.microsoft.com/office/drawing/2014/main" id="{802A893F-7C07-ABE9-35F9-1C1A7E8272D6}"/>
              </a:ext>
            </a:extLst>
          </p:cNvPr>
          <p:cNvSpPr txBox="1"/>
          <p:nvPr/>
        </p:nvSpPr>
        <p:spPr>
          <a:xfrm>
            <a:off x="15141434" y="1680626"/>
            <a:ext cx="1087796" cy="2827866"/>
          </a:xfrm>
          <a:prstGeom prst="rect">
            <a:avLst/>
          </a:prstGeom>
          <a:noFill/>
        </p:spPr>
        <p:txBody>
          <a:bodyPr wrap="square" rtlCol="0">
            <a:spAutoFit/>
          </a:bodyPr>
          <a:lstStyle/>
          <a:p>
            <a:endParaRPr lang="en-IE"/>
          </a:p>
        </p:txBody>
      </p:sp>
      <p:sp>
        <p:nvSpPr>
          <p:cNvPr id="10" name="Title 9">
            <a:extLst>
              <a:ext uri="{FF2B5EF4-FFF2-40B4-BE49-F238E27FC236}">
                <a16:creationId xmlns:a16="http://schemas.microsoft.com/office/drawing/2014/main" id="{57E62FA1-935E-3D64-FC86-4BE50A85CD52}"/>
              </a:ext>
            </a:extLst>
          </p:cNvPr>
          <p:cNvSpPr>
            <a:spLocks noGrp="1"/>
          </p:cNvSpPr>
          <p:nvPr>
            <p:ph type="title"/>
          </p:nvPr>
        </p:nvSpPr>
        <p:spPr>
          <a:xfrm>
            <a:off x="838200" y="239843"/>
            <a:ext cx="10515600" cy="469893"/>
          </a:xfrm>
        </p:spPr>
        <p:txBody>
          <a:bodyPr>
            <a:noAutofit/>
          </a:bodyPr>
          <a:lstStyle/>
          <a:p>
            <a:r>
              <a:rPr lang="en-IE" sz="3600" b="1" dirty="0">
                <a:latin typeface="Merriweather" panose="00000500000000000000" pitchFamily="2" charset="0"/>
              </a:rPr>
              <a:t>Primary Colours of Paint</a:t>
            </a:r>
          </a:p>
        </p:txBody>
      </p:sp>
      <p:sp>
        <p:nvSpPr>
          <p:cNvPr id="12" name="TextBox 11">
            <a:extLst>
              <a:ext uri="{FF2B5EF4-FFF2-40B4-BE49-F238E27FC236}">
                <a16:creationId xmlns:a16="http://schemas.microsoft.com/office/drawing/2014/main" id="{D68CC01A-1DFB-7B5F-0D4B-4606A4C8CC10}"/>
              </a:ext>
            </a:extLst>
          </p:cNvPr>
          <p:cNvSpPr txBox="1"/>
          <p:nvPr/>
        </p:nvSpPr>
        <p:spPr>
          <a:xfrm>
            <a:off x="0" y="709736"/>
            <a:ext cx="9389660" cy="5293757"/>
          </a:xfrm>
          <a:prstGeom prst="rect">
            <a:avLst/>
          </a:prstGeom>
          <a:noFill/>
        </p:spPr>
        <p:txBody>
          <a:bodyPr wrap="square" rtlCol="0">
            <a:spAutoFit/>
          </a:bodyPr>
          <a:lstStyle/>
          <a:p>
            <a:r>
              <a:rPr lang="en-IE" sz="2000" b="0" i="0" kern="1200" dirty="0">
                <a:solidFill>
                  <a:schemeClr val="tx1"/>
                </a:solidFill>
                <a:effectLst/>
              </a:rPr>
              <a:t>A trip to the local newspaper or film developing company will reveal these same principles of colour subtraction at work. The three </a:t>
            </a:r>
            <a:r>
              <a:rPr lang="en-IE" sz="2000" b="1" i="0" kern="1200" dirty="0">
                <a:solidFill>
                  <a:schemeClr val="tx1"/>
                </a:solidFill>
                <a:effectLst/>
              </a:rPr>
              <a:t>primary colours of paint</a:t>
            </a:r>
            <a:r>
              <a:rPr lang="en-IE" sz="2000" b="0" i="0" kern="1200" dirty="0">
                <a:solidFill>
                  <a:schemeClr val="tx1"/>
                </a:solidFill>
                <a:effectLst/>
              </a:rPr>
              <a:t> used by an artist, colour printer or film developer are cyan (C), magenta (M), and yellow (Y). Artists, printers, and film developers do not deal directly with light; rather, they must apply paints or dyes to a white sheet of paper. </a:t>
            </a:r>
            <a:r>
              <a:rPr lang="en-IE" sz="2000" b="0" i="0" dirty="0">
                <a:solidFill>
                  <a:srgbClr val="000000"/>
                </a:solidFill>
                <a:effectLst/>
              </a:rPr>
              <a:t>These paints and dyes must be capable of absorbing the appropriate components of white light in order to produce the desired affect. Most artists start with a white canvas and apply paints. These paints have to subtract colours so that you might see the desired image. An artist can create any colour by using varying amounts of these three primary colours of paint</a:t>
            </a:r>
            <a:r>
              <a:rPr lang="en-IE" sz="2000" b="0" i="0" dirty="0" smtClean="0">
                <a:solidFill>
                  <a:srgbClr val="000000"/>
                </a:solidFill>
                <a:effectLst/>
              </a:rPr>
              <a:t>.</a:t>
            </a:r>
          </a:p>
          <a:p>
            <a:endParaRPr lang="en-IE" sz="2000" b="0" i="0" dirty="0">
              <a:solidFill>
                <a:srgbClr val="000000"/>
              </a:solidFill>
              <a:effectLst/>
            </a:endParaRPr>
          </a:p>
          <a:p>
            <a:r>
              <a:rPr lang="en-IE" sz="2000" b="0" i="0" dirty="0">
                <a:solidFill>
                  <a:srgbClr val="000000"/>
                </a:solidFill>
                <a:effectLst/>
              </a:rPr>
              <a:t>Each primary colour of paint absorbs one primary colour of light. The colour absorbed by a primary colour of paint is the complementary colour of that paint. The three colours that are primary to an artist (magenta, cyan, and yellow) subtract red, green, and blue individually from an otherwise white sheet of paper.</a:t>
            </a:r>
          </a:p>
          <a:p>
            <a:endParaRPr lang="en-IE" sz="2000" b="0" i="0" dirty="0">
              <a:solidFill>
                <a:srgbClr val="000000"/>
              </a:solidFill>
              <a:effectLst/>
            </a:endParaRPr>
          </a:p>
          <a:p>
            <a:r>
              <a:rPr lang="en-IE" sz="2000" dirty="0">
                <a:effectLst/>
              </a:rPr>
              <a:t>How could we paint this bird using white paper viewed under white light?</a:t>
            </a:r>
          </a:p>
          <a:p>
            <a:endParaRPr lang="en-IE" dirty="0"/>
          </a:p>
        </p:txBody>
      </p:sp>
      <p:sp>
        <p:nvSpPr>
          <p:cNvPr id="14" name="TextBox 13">
            <a:extLst>
              <a:ext uri="{FF2B5EF4-FFF2-40B4-BE49-F238E27FC236}">
                <a16:creationId xmlns:a16="http://schemas.microsoft.com/office/drawing/2014/main" id="{CB12C1DE-A34C-4376-BFF2-58903AA73FF5}"/>
              </a:ext>
            </a:extLst>
          </p:cNvPr>
          <p:cNvSpPr txBox="1"/>
          <p:nvPr/>
        </p:nvSpPr>
        <p:spPr>
          <a:xfrm>
            <a:off x="9389660" y="1392072"/>
            <a:ext cx="2620370" cy="2492990"/>
          </a:xfrm>
          <a:prstGeom prst="rect">
            <a:avLst/>
          </a:prstGeom>
          <a:noFill/>
        </p:spPr>
        <p:txBody>
          <a:bodyPr wrap="square" rtlCol="0">
            <a:spAutoFit/>
          </a:bodyPr>
          <a:lstStyle/>
          <a:p>
            <a:pPr algn="l"/>
            <a:r>
              <a:rPr lang="en-IE" sz="2000" b="0" i="0">
                <a:solidFill>
                  <a:srgbClr val="7030A0"/>
                </a:solidFill>
                <a:effectLst/>
                <a:latin typeface="latoregular"/>
              </a:rPr>
              <a:t>Magenta paints absorb green light.</a:t>
            </a:r>
          </a:p>
          <a:p>
            <a:pPr algn="l"/>
            <a:r>
              <a:rPr lang="en-IE" sz="2000" b="0" i="0">
                <a:solidFill>
                  <a:srgbClr val="00B0F0"/>
                </a:solidFill>
                <a:effectLst/>
                <a:latin typeface="latoregular"/>
              </a:rPr>
              <a:t>Cyan paints absorb red light.</a:t>
            </a:r>
          </a:p>
          <a:p>
            <a:pPr algn="l"/>
            <a:r>
              <a:rPr lang="en-IE" sz="2000" b="0" i="0">
                <a:solidFill>
                  <a:schemeClr val="accent4"/>
                </a:solidFill>
                <a:effectLst/>
                <a:latin typeface="latoregular"/>
              </a:rPr>
              <a:t>Yellow paints absorb blue light</a:t>
            </a:r>
            <a:r>
              <a:rPr lang="en-IE" sz="2000" b="0" i="0">
                <a:solidFill>
                  <a:srgbClr val="FF0000"/>
                </a:solidFill>
                <a:effectLst/>
                <a:latin typeface="latoregular"/>
              </a:rPr>
              <a:t>.</a:t>
            </a:r>
            <a:endParaRPr lang="en-IE" sz="2000" b="0" i="0">
              <a:solidFill>
                <a:srgbClr val="00B0F0"/>
              </a:solidFill>
              <a:effectLst/>
              <a:latin typeface="latoregular"/>
            </a:endParaRPr>
          </a:p>
          <a:p>
            <a:pPr algn="l"/>
            <a:r>
              <a:rPr lang="en-IE" b="0" i="0">
                <a:solidFill>
                  <a:schemeClr val="bg1"/>
                </a:solidFill>
                <a:effectLst/>
                <a:latin typeface="latoregular"/>
              </a:rPr>
              <a:t>Yellow paints absorb blue light</a:t>
            </a:r>
          </a:p>
        </p:txBody>
      </p:sp>
      <p:pic>
        <p:nvPicPr>
          <p:cNvPr id="2051" name="Picture 3">
            <a:extLst>
              <a:ext uri="{FF2B5EF4-FFF2-40B4-BE49-F238E27FC236}">
                <a16:creationId xmlns:a16="http://schemas.microsoft.com/office/drawing/2014/main" id="{1559B507-B4C6-C0D8-93B9-9019423DF7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21672" y="3977224"/>
            <a:ext cx="1869743" cy="1751278"/>
          </a:xfrm>
          <a:prstGeom prst="rect">
            <a:avLst/>
          </a:prstGeom>
          <a:noFill/>
          <a:extLst>
            <a:ext uri="{909E8E84-426E-40DD-AFC4-6F175D3DCCD1}">
              <a14:hiddenFill xmlns:a14="http://schemas.microsoft.com/office/drawing/2010/main">
                <a:solidFill>
                  <a:srgbClr val="FFFFFF"/>
                </a:solidFill>
              </a14:hiddenFill>
            </a:ext>
          </a:extLst>
        </p:spPr>
      </p:pic>
      <p:pic>
        <p:nvPicPr>
          <p:cNvPr id="29" name="Audio 28">
            <a:hlinkClick r:id="" action="ppaction://media"/>
            <a:extLst>
              <a:ext uri="{FF2B5EF4-FFF2-40B4-BE49-F238E27FC236}">
                <a16:creationId xmlns:a16="http://schemas.microsoft.com/office/drawing/2014/main" id="{A2CF2C23-C975-5FFF-7803-C0D2CCF1B70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55916557"/>
      </p:ext>
    </p:extLst>
  </p:cSld>
  <p:clrMapOvr>
    <a:masterClrMapping/>
  </p:clrMapOvr>
  <mc:AlternateContent xmlns:mc="http://schemas.openxmlformats.org/markup-compatibility/2006" xmlns:p14="http://schemas.microsoft.com/office/powerpoint/2010/main">
    <mc:Choice Requires="p14">
      <p:transition spd="slow" p14:dur="2000" advTm="31153"/>
    </mc:Choice>
    <mc:Fallback xmlns="">
      <p:transition spd="slow" advTm="31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12" y="-73299"/>
            <a:ext cx="12192000" cy="6858000"/>
          </a:xfrm>
          <a:prstGeom prst="rect">
            <a:avLst/>
          </a:prstGeom>
        </p:spPr>
      </p:pic>
      <p:sp>
        <p:nvSpPr>
          <p:cNvPr id="2" name="Title 1"/>
          <p:cNvSpPr>
            <a:spLocks noGrp="1"/>
          </p:cNvSpPr>
          <p:nvPr>
            <p:ph type="title"/>
          </p:nvPr>
        </p:nvSpPr>
        <p:spPr>
          <a:xfrm>
            <a:off x="838200" y="-25608"/>
            <a:ext cx="10515600" cy="1325563"/>
          </a:xfrm>
        </p:spPr>
        <p:txBody>
          <a:bodyPr>
            <a:normAutofit/>
          </a:bodyPr>
          <a:lstStyle/>
          <a:p>
            <a:pPr algn="ctr"/>
            <a:r>
              <a:rPr lang="en-IE" sz="4000" b="1" dirty="0" smtClean="0"/>
              <a:t>Predicting the colour appearance</a:t>
            </a:r>
            <a:endParaRPr lang="en-IE" sz="4000" b="1" dirty="0"/>
          </a:p>
        </p:txBody>
      </p:sp>
      <p:sp>
        <p:nvSpPr>
          <p:cNvPr id="3" name="Content Placeholder 2"/>
          <p:cNvSpPr>
            <a:spLocks noGrp="1"/>
          </p:cNvSpPr>
          <p:nvPr>
            <p:ph idx="1"/>
          </p:nvPr>
        </p:nvSpPr>
        <p:spPr>
          <a:xfrm>
            <a:off x="0" y="1299955"/>
            <a:ext cx="11232107" cy="5484746"/>
          </a:xfrm>
        </p:spPr>
        <p:txBody>
          <a:bodyPr vert="horz" lIns="91440" tIns="45720" rIns="91440" bIns="45720" rtlCol="0" anchor="t">
            <a:normAutofit/>
          </a:bodyPr>
          <a:lstStyle/>
          <a:p>
            <a:pPr marL="0" indent="0">
              <a:buNone/>
            </a:pPr>
            <a:endParaRPr lang="en-IE" sz="2000" b="0" i="0">
              <a:solidFill>
                <a:srgbClr val="000000"/>
              </a:solidFill>
              <a:effectLst/>
              <a:latin typeface="+mj-lt"/>
            </a:endParaRPr>
          </a:p>
          <a:p>
            <a:pPr marL="0" indent="0">
              <a:buNone/>
            </a:pPr>
            <a:endParaRPr lang="en-IE" sz="2000">
              <a:solidFill>
                <a:srgbClr val="000000"/>
              </a:solidFill>
              <a:latin typeface="+mj-lt"/>
            </a:endParaRPr>
          </a:p>
          <a:p>
            <a:pPr marL="0" indent="0">
              <a:buNone/>
            </a:pPr>
            <a:r>
              <a:rPr lang="en-IE" sz="2000" b="0" i="0">
                <a:solidFill>
                  <a:srgbClr val="000000"/>
                </a:solidFill>
                <a:effectLst/>
                <a:latin typeface="+mj-lt"/>
              </a:rPr>
              <a:t>This information is summarized in the graphic.</a:t>
            </a:r>
            <a:endParaRPr lang="en-IE" sz="2700" b="1"/>
          </a:p>
          <a:p>
            <a:endParaRPr lang="en-IE" sz="2700" b="1"/>
          </a:p>
          <a:p>
            <a:endParaRPr lang="en-IE" sz="2700" b="1"/>
          </a:p>
          <a:p>
            <a:endParaRPr lang="en-IE" sz="2700" b="1"/>
          </a:p>
          <a:p>
            <a:pPr marL="0" indent="0">
              <a:buNone/>
            </a:pPr>
            <a:endParaRPr lang="en-IE" sz="2700" b="1"/>
          </a:p>
          <a:p>
            <a:pPr marL="0" indent="0">
              <a:buNone/>
            </a:pPr>
            <a:r>
              <a:rPr lang="en-IE" sz="1600" b="0" i="0">
                <a:solidFill>
                  <a:srgbClr val="000000"/>
                </a:solidFill>
                <a:effectLst/>
                <a:latin typeface="latoregular"/>
              </a:rPr>
              <a:t>The process of colour subtraction is a useful means of predicting the ultimate colour appearance of an object if the colour of the incident light and the pigments are known. By using the complementary colour scheme, the colours of light that will be absorbed by a given material can be determined. These colours are subtracted from the incident light colours (if present) and the colours of reflected light (or transmitted light) can be determined. Then the colour appearance of the object can be predicted.</a:t>
            </a:r>
            <a:endParaRPr lang="en-IE" sz="2700" b="1"/>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E774C029-84EB-7493-39A3-B1DDA8E3E04B}"/>
              </a:ext>
            </a:extLst>
          </p:cNvPr>
          <p:cNvPicPr>
            <a:picLocks noChangeAspect="1"/>
          </p:cNvPicPr>
          <p:nvPr/>
        </p:nvPicPr>
        <p:blipFill rotWithShape="1">
          <a:blip r:embed="rId7"/>
          <a:srcRect t="34737" r="523" b="38421"/>
          <a:stretch/>
        </p:blipFill>
        <p:spPr>
          <a:xfrm>
            <a:off x="4235561" y="5874101"/>
            <a:ext cx="3720878" cy="1009507"/>
          </a:xfrm>
          <a:prstGeom prst="rect">
            <a:avLst/>
          </a:prstGeom>
        </p:spPr>
      </p:pic>
      <p:pic>
        <p:nvPicPr>
          <p:cNvPr id="3074" name="Picture 2">
            <a:extLst>
              <a:ext uri="{FF2B5EF4-FFF2-40B4-BE49-F238E27FC236}">
                <a16:creationId xmlns:a16="http://schemas.microsoft.com/office/drawing/2014/main" id="{024FBBC8-8FB1-CF07-1CB6-55902C1074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2387" y="1530952"/>
            <a:ext cx="4403048" cy="25932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9C5DC53-0294-43EF-5259-C467756C1AB4}"/>
              </a:ext>
            </a:extLst>
          </p:cNvPr>
          <p:cNvSpPr txBox="1"/>
          <p:nvPr/>
        </p:nvSpPr>
        <p:spPr>
          <a:xfrm>
            <a:off x="9914366" y="3832027"/>
            <a:ext cx="1866817" cy="523220"/>
          </a:xfrm>
          <a:prstGeom prst="rect">
            <a:avLst/>
          </a:prstGeom>
          <a:noFill/>
        </p:spPr>
        <p:txBody>
          <a:bodyPr wrap="square" rtlCol="0">
            <a:spAutoFit/>
          </a:bodyPr>
          <a:lstStyle/>
          <a:p>
            <a:r>
              <a:rPr lang="en-IE" sz="1400">
                <a:hlinkClick r:id="rId9"/>
              </a:rPr>
              <a:t>Click here </a:t>
            </a:r>
            <a:r>
              <a:rPr lang="en-IE" sz="1400"/>
              <a:t>for a detailed explanation</a:t>
            </a:r>
          </a:p>
        </p:txBody>
      </p:sp>
      <p:pic>
        <p:nvPicPr>
          <p:cNvPr id="19" name="Audio 18">
            <a:hlinkClick r:id="" action="ppaction://media"/>
            <a:extLst>
              <a:ext uri="{FF2B5EF4-FFF2-40B4-BE49-F238E27FC236}">
                <a16:creationId xmlns:a16="http://schemas.microsoft.com/office/drawing/2014/main" id="{ECE7C32A-F61A-F086-71CC-B62A5024E9B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50739178"/>
      </p:ext>
    </p:extLst>
  </p:cSld>
  <p:clrMapOvr>
    <a:masterClrMapping/>
  </p:clrMapOvr>
  <mc:AlternateContent xmlns:mc="http://schemas.openxmlformats.org/markup-compatibility/2006" xmlns:p14="http://schemas.microsoft.com/office/powerpoint/2010/main">
    <mc:Choice Requires="p14">
      <p:transition spd="slow" p14:dur="2000" advTm="17279"/>
    </mc:Choice>
    <mc:Fallback xmlns="">
      <p:transition spd="slow" advTm="17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77" y="-25608"/>
            <a:ext cx="12192000" cy="6858000"/>
          </a:xfrm>
          <a:prstGeom prst="rect">
            <a:avLst/>
          </a:prstGeom>
        </p:spPr>
      </p:pic>
      <p:sp>
        <p:nvSpPr>
          <p:cNvPr id="2" name="Title 1"/>
          <p:cNvSpPr>
            <a:spLocks noGrp="1"/>
          </p:cNvSpPr>
          <p:nvPr>
            <p:ph type="title"/>
          </p:nvPr>
        </p:nvSpPr>
        <p:spPr>
          <a:xfrm>
            <a:off x="838199" y="-25608"/>
            <a:ext cx="6994237" cy="1325563"/>
          </a:xfrm>
        </p:spPr>
        <p:txBody>
          <a:bodyPr>
            <a:normAutofit/>
          </a:bodyPr>
          <a:lstStyle/>
          <a:p>
            <a:pPr algn="ctr"/>
            <a:r>
              <a:rPr lang="en-IE" sz="3600" b="1" dirty="0"/>
              <a:t>Colour subtraction </a:t>
            </a:r>
            <a:r>
              <a:rPr lang="en-IE" sz="3600" b="1" dirty="0" smtClean="0"/>
              <a:t>using filters</a:t>
            </a:r>
            <a:endParaRPr lang="en-IE" sz="3600" b="1" dirty="0"/>
          </a:p>
        </p:txBody>
      </p:sp>
      <p:sp>
        <p:nvSpPr>
          <p:cNvPr id="3" name="Content Placeholder 2"/>
          <p:cNvSpPr>
            <a:spLocks noGrp="1"/>
          </p:cNvSpPr>
          <p:nvPr>
            <p:ph idx="1"/>
          </p:nvPr>
        </p:nvSpPr>
        <p:spPr>
          <a:xfrm>
            <a:off x="1" y="960895"/>
            <a:ext cx="8669866" cy="4767606"/>
          </a:xfrm>
        </p:spPr>
        <p:txBody>
          <a:bodyPr vert="horz" lIns="91440" tIns="45720" rIns="91440" bIns="45720" rtlCol="0" anchor="t">
            <a:normAutofit fontScale="25000" lnSpcReduction="20000"/>
          </a:bodyPr>
          <a:lstStyle/>
          <a:p>
            <a:pPr>
              <a:buFont typeface="+mj-lt"/>
              <a:buAutoNum type="arabicPeriod"/>
            </a:pPr>
            <a:r>
              <a:rPr lang="en-IE" sz="8000" b="0" i="0" dirty="0">
                <a:solidFill>
                  <a:srgbClr val="212529"/>
                </a:solidFill>
                <a:effectLst/>
              </a:rPr>
              <a:t>What does a colour filter do?</a:t>
            </a:r>
          </a:p>
          <a:p>
            <a:pPr>
              <a:buFont typeface="+mj-lt"/>
              <a:buAutoNum type="arabicPeriod"/>
            </a:pPr>
            <a:r>
              <a:rPr lang="en-IE" sz="8000" b="0" i="0" dirty="0">
                <a:solidFill>
                  <a:srgbClr val="212529"/>
                </a:solidFill>
                <a:effectLst/>
              </a:rPr>
              <a:t>How can one predict the colour appearance of an object when viewed through a colour filter?</a:t>
            </a:r>
          </a:p>
          <a:p>
            <a:pPr marL="0" indent="0">
              <a:buNone/>
            </a:pPr>
            <a:r>
              <a:rPr lang="en-IE" sz="8000" b="0" i="0" dirty="0">
                <a:solidFill>
                  <a:srgbClr val="212529"/>
                </a:solidFill>
                <a:effectLst/>
                <a:hlinkClick r:id="rId6"/>
              </a:rPr>
              <a:t>Click here </a:t>
            </a:r>
            <a:r>
              <a:rPr lang="en-IE" sz="8000" b="0" i="0" dirty="0">
                <a:solidFill>
                  <a:srgbClr val="212529"/>
                </a:solidFill>
                <a:effectLst/>
              </a:rPr>
              <a:t>to watch a video to answer these question.</a:t>
            </a:r>
          </a:p>
          <a:p>
            <a:pPr marL="0" indent="0">
              <a:buNone/>
            </a:pPr>
            <a:endParaRPr lang="en-IE" sz="6400" b="0" i="0" dirty="0">
              <a:solidFill>
                <a:srgbClr val="212529"/>
              </a:solidFill>
              <a:effectLst/>
            </a:endParaRPr>
          </a:p>
          <a:p>
            <a:pPr marL="0" indent="0">
              <a:buNone/>
            </a:pPr>
            <a:r>
              <a:rPr lang="en-IE" sz="8000" b="1" i="0" dirty="0">
                <a:solidFill>
                  <a:srgbClr val="222222"/>
                </a:solidFill>
                <a:effectLst/>
              </a:rPr>
              <a:t>Primary Colour Filter</a:t>
            </a:r>
            <a:endParaRPr lang="en-IE" sz="8000" b="0" i="0" dirty="0">
              <a:solidFill>
                <a:srgbClr val="222222"/>
              </a:solidFill>
              <a:effectLst/>
            </a:endParaRPr>
          </a:p>
          <a:p>
            <a:r>
              <a:rPr lang="en-IE" sz="8000" b="0" i="0" dirty="0">
                <a:solidFill>
                  <a:srgbClr val="000000"/>
                </a:solidFill>
                <a:effectLst/>
              </a:rPr>
              <a:t>A light filter can be used to absorb some light while allowing others through.  If a primary colour filter (red, blue, or green), only light of that primary colour will be transmitted.</a:t>
            </a:r>
          </a:p>
          <a:p>
            <a:r>
              <a:rPr lang="en-IE" sz="8000" b="0" i="0" dirty="0">
                <a:solidFill>
                  <a:srgbClr val="000000"/>
                </a:solidFill>
                <a:effectLst/>
              </a:rPr>
              <a:t>If you are looking through a red filter, light will appear red or black if that colour of light is not present.</a:t>
            </a:r>
          </a:p>
          <a:p>
            <a:endParaRPr lang="en-IE" sz="6400" b="0" i="0" dirty="0">
              <a:solidFill>
                <a:srgbClr val="000000"/>
              </a:solidFill>
              <a:effectLst/>
            </a:endParaRPr>
          </a:p>
          <a:p>
            <a:pPr marL="0" indent="0">
              <a:buNone/>
            </a:pPr>
            <a:r>
              <a:rPr lang="en-IE" sz="8000" b="1" i="0" dirty="0">
                <a:solidFill>
                  <a:srgbClr val="222222"/>
                </a:solidFill>
                <a:effectLst/>
              </a:rPr>
              <a:t>Secondary Colour Filter</a:t>
            </a:r>
            <a:endParaRPr lang="en-IE" sz="8000" b="0" i="0" dirty="0">
              <a:solidFill>
                <a:srgbClr val="222222"/>
              </a:solidFill>
              <a:effectLst/>
            </a:endParaRPr>
          </a:p>
          <a:p>
            <a:r>
              <a:rPr lang="en-IE" sz="8000" b="0" i="0" dirty="0">
                <a:solidFill>
                  <a:srgbClr val="000000"/>
                </a:solidFill>
                <a:effectLst/>
              </a:rPr>
              <a:t>With a secondary colour filter (yellow, magenta, or cyan), the secondary colour or either primary colours consisted of can be transmitted.</a:t>
            </a:r>
          </a:p>
          <a:p>
            <a:r>
              <a:rPr lang="en-IE" sz="8000" dirty="0">
                <a:solidFill>
                  <a:srgbClr val="000000"/>
                </a:solidFill>
                <a:hlinkClick r:id="rId7"/>
              </a:rPr>
              <a:t>Click here </a:t>
            </a:r>
            <a:r>
              <a:rPr lang="en-IE" sz="8000" dirty="0">
                <a:solidFill>
                  <a:srgbClr val="000000"/>
                </a:solidFill>
              </a:rPr>
              <a:t>for a colour filter interactive, teacher notes and concept checker. Additional interactive using coloured filters </a:t>
            </a:r>
            <a:r>
              <a:rPr lang="en-IE" sz="8000" dirty="0">
                <a:solidFill>
                  <a:srgbClr val="000000"/>
                </a:solidFill>
                <a:hlinkClick r:id="rId8"/>
              </a:rPr>
              <a:t>Click here</a:t>
            </a:r>
            <a:r>
              <a:rPr lang="en-IE" sz="8000" dirty="0">
                <a:solidFill>
                  <a:srgbClr val="000000"/>
                </a:solidFill>
              </a:rPr>
              <a:t> and </a:t>
            </a:r>
            <a:r>
              <a:rPr lang="en-IE" sz="8000" dirty="0">
                <a:solidFill>
                  <a:srgbClr val="000000"/>
                </a:solidFill>
                <a:hlinkClick r:id="rId9"/>
              </a:rPr>
              <a:t>video here</a:t>
            </a:r>
            <a:r>
              <a:rPr lang="en-IE" sz="8000" dirty="0">
                <a:solidFill>
                  <a:srgbClr val="000000"/>
                </a:solidFill>
              </a:rPr>
              <a:t>.</a:t>
            </a:r>
            <a:endParaRPr lang="en-IE" sz="8000" b="0" i="0" dirty="0">
              <a:solidFill>
                <a:srgbClr val="000000"/>
              </a:solidFill>
              <a:effectLst/>
            </a:endParaRPr>
          </a:p>
          <a:p>
            <a:r>
              <a:rPr lang="en-IE" sz="1400" b="0" i="0" dirty="0">
                <a:solidFill>
                  <a:srgbClr val="000000"/>
                </a:solidFill>
                <a:effectLst/>
                <a:latin typeface="lato" panose="020F0502020204030203" pitchFamily="34" charset="0"/>
              </a:rPr>
              <a:t/>
            </a:r>
            <a:br>
              <a:rPr lang="en-IE" sz="1400" b="0" i="0" dirty="0">
                <a:solidFill>
                  <a:srgbClr val="000000"/>
                </a:solidFill>
                <a:effectLst/>
                <a:latin typeface="lato" panose="020F0502020204030203" pitchFamily="34" charset="0"/>
              </a:rPr>
            </a:br>
            <a:endParaRPr lang="en-IE" sz="2000" b="0" i="0" dirty="0">
              <a:solidFill>
                <a:srgbClr val="212529"/>
              </a:solidFill>
              <a:effectLst/>
            </a:endParaRPr>
          </a:p>
          <a:p>
            <a:endParaRPr lang="en-IE" sz="2700" b="1" dirty="0"/>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10"/>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E774C029-84EB-7493-39A3-B1DDA8E3E04B}"/>
              </a:ext>
            </a:extLst>
          </p:cNvPr>
          <p:cNvPicPr>
            <a:picLocks noChangeAspect="1"/>
          </p:cNvPicPr>
          <p:nvPr/>
        </p:nvPicPr>
        <p:blipFill rotWithShape="1">
          <a:blip r:embed="rId11"/>
          <a:srcRect t="34737" r="523" b="38421"/>
          <a:stretch/>
        </p:blipFill>
        <p:spPr>
          <a:xfrm>
            <a:off x="4235561" y="6059837"/>
            <a:ext cx="3720878" cy="823771"/>
          </a:xfrm>
          <a:prstGeom prst="rect">
            <a:avLst/>
          </a:prstGeom>
        </p:spPr>
      </p:pic>
      <p:pic>
        <p:nvPicPr>
          <p:cNvPr id="9218" name="Picture 2" descr="Red Filter of White Light">
            <a:extLst>
              <a:ext uri="{FF2B5EF4-FFF2-40B4-BE49-F238E27FC236}">
                <a16:creationId xmlns:a16="http://schemas.microsoft.com/office/drawing/2014/main" id="{244D5759-2F80-FC78-531D-85BDB5BC01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69865" y="1390723"/>
            <a:ext cx="3386668" cy="179481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Magenta Filter of White Light">
            <a:extLst>
              <a:ext uri="{FF2B5EF4-FFF2-40B4-BE49-F238E27FC236}">
                <a16:creationId xmlns:a16="http://schemas.microsoft.com/office/drawing/2014/main" id="{C76EF4C3-680D-0EEA-C9B5-E148B5D6B2A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69865" y="3672466"/>
            <a:ext cx="3386668" cy="2042535"/>
          </a:xfrm>
          <a:prstGeom prst="rect">
            <a:avLst/>
          </a:prstGeom>
          <a:noFill/>
          <a:extLst>
            <a:ext uri="{909E8E84-426E-40DD-AFC4-6F175D3DCCD1}">
              <a14:hiddenFill xmlns:a14="http://schemas.microsoft.com/office/drawing/2010/main">
                <a:solidFill>
                  <a:srgbClr val="FFFFFF"/>
                </a:solidFill>
              </a14:hiddenFill>
            </a:ext>
          </a:extLst>
        </p:spPr>
      </p:pic>
      <p:pic>
        <p:nvPicPr>
          <p:cNvPr id="23" name="Audio 22">
            <a:hlinkClick r:id="" action="ppaction://media"/>
            <a:extLst>
              <a:ext uri="{FF2B5EF4-FFF2-40B4-BE49-F238E27FC236}">
                <a16:creationId xmlns:a16="http://schemas.microsoft.com/office/drawing/2014/main" id="{80CD1582-5CE6-C674-D05A-7D726A62ABB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87229323"/>
      </p:ext>
    </p:extLst>
  </p:cSld>
  <p:clrMapOvr>
    <a:masterClrMapping/>
  </p:clrMapOvr>
  <mc:AlternateContent xmlns:mc="http://schemas.openxmlformats.org/markup-compatibility/2006" xmlns:p14="http://schemas.microsoft.com/office/powerpoint/2010/main">
    <mc:Choice Requires="p14">
      <p:transition spd="slow" p14:dur="2000" advTm="37038"/>
    </mc:Choice>
    <mc:Fallback xmlns="">
      <p:transition spd="slow" advTm="37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25608"/>
            <a:ext cx="5982325" cy="1325563"/>
          </a:xfrm>
        </p:spPr>
        <p:txBody>
          <a:bodyPr/>
          <a:lstStyle/>
          <a:p>
            <a:pPr algn="ctr"/>
            <a:r>
              <a:rPr lang="en-IE" b="1" dirty="0"/>
              <a:t>Viewed in </a:t>
            </a:r>
            <a:r>
              <a:rPr lang="en-IE" b="1" dirty="0" smtClean="0"/>
              <a:t>Another Light</a:t>
            </a:r>
            <a:endParaRPr lang="en-IE" b="1" dirty="0"/>
          </a:p>
        </p:txBody>
      </p:sp>
      <p:sp>
        <p:nvSpPr>
          <p:cNvPr id="3" name="Content Placeholder 2"/>
          <p:cNvSpPr>
            <a:spLocks noGrp="1"/>
          </p:cNvSpPr>
          <p:nvPr>
            <p:ph idx="1"/>
          </p:nvPr>
        </p:nvSpPr>
        <p:spPr>
          <a:xfrm>
            <a:off x="257901" y="991025"/>
            <a:ext cx="7142922" cy="4737476"/>
          </a:xfrm>
        </p:spPr>
        <p:txBody>
          <a:bodyPr vert="horz" lIns="91440" tIns="45720" rIns="91440" bIns="45720" rtlCol="0" anchor="t">
            <a:normAutofit/>
          </a:bodyPr>
          <a:lstStyle/>
          <a:p>
            <a:pPr marL="0" indent="0" algn="ctr">
              <a:buNone/>
            </a:pPr>
            <a:endParaRPr lang="en-IE" sz="3800">
              <a:hlinkClick r:id="rId6"/>
            </a:endParaRPr>
          </a:p>
          <a:p>
            <a:pPr marL="0" indent="0">
              <a:buNone/>
            </a:pPr>
            <a:r>
              <a:rPr lang="en-IE" sz="2400" b="0" i="0">
                <a:solidFill>
                  <a:srgbClr val="212529"/>
                </a:solidFill>
                <a:effectLst/>
                <a:latin typeface="system-ui"/>
              </a:rPr>
              <a:t>Turn on the white light and look at the colo</a:t>
            </a:r>
            <a:r>
              <a:rPr lang="en-IE" sz="2400">
                <a:solidFill>
                  <a:srgbClr val="212529"/>
                </a:solidFill>
                <a:latin typeface="system-ui"/>
              </a:rPr>
              <a:t>u</a:t>
            </a:r>
            <a:r>
              <a:rPr lang="en-IE" sz="2400" b="0" i="0">
                <a:solidFill>
                  <a:srgbClr val="212529"/>
                </a:solidFill>
                <a:effectLst/>
                <a:latin typeface="system-ui"/>
              </a:rPr>
              <a:t>r of five M&amp;Ms. This is their colour in white light. But what if you can change the light? Will a red M&amp;M always look red? This simulation will allow you to investigate the colour appearance of five M&amp;Ms when viewed under various colours of light</a:t>
            </a:r>
            <a:r>
              <a:rPr lang="en-IE" sz="3600"/>
              <a:t>.</a:t>
            </a:r>
          </a:p>
          <a:p>
            <a:pPr marL="0" indent="0">
              <a:buNone/>
            </a:pPr>
            <a:r>
              <a:rPr lang="en-IE" sz="2400">
                <a:hlinkClick r:id="rId7"/>
              </a:rPr>
              <a:t>Click here </a:t>
            </a:r>
            <a:r>
              <a:rPr lang="en-IE" sz="2400"/>
              <a:t>for the interactive to begin.</a:t>
            </a:r>
          </a:p>
          <a:p>
            <a:pPr marL="0" indent="0">
              <a:buNone/>
            </a:pPr>
            <a:endParaRPr lang="en-IE" sz="2400"/>
          </a:p>
          <a:p>
            <a:pPr marL="0" indent="0">
              <a:buNone/>
            </a:pPr>
            <a:r>
              <a:rPr lang="en-IE" sz="2400">
                <a:hlinkClick r:id="rId8"/>
              </a:rPr>
              <a:t>Click here </a:t>
            </a:r>
            <a:r>
              <a:rPr lang="en-IE" sz="2400"/>
              <a:t>for a work sheet and </a:t>
            </a:r>
            <a:r>
              <a:rPr lang="en-IE" sz="2400">
                <a:hlinkClick r:id="rId9"/>
              </a:rPr>
              <a:t>here</a:t>
            </a:r>
            <a:r>
              <a:rPr lang="en-IE" sz="2400"/>
              <a:t> for teacher notes suggestions and ideas</a:t>
            </a:r>
          </a:p>
          <a:p>
            <a:pPr marL="0" indent="0">
              <a:buNone/>
            </a:pPr>
            <a:endParaRPr lang="en-IE" sz="2400"/>
          </a:p>
          <a:p>
            <a:pPr marL="0" indent="0">
              <a:buNone/>
            </a:pPr>
            <a:endParaRPr lang="en-IE" sz="2400"/>
          </a:p>
          <a:p>
            <a:pPr marL="0" indent="0" algn="ctr">
              <a:buNone/>
            </a:pPr>
            <a:endParaRPr lang="en-IE" sz="2000"/>
          </a:p>
          <a:p>
            <a:pPr marL="0" indent="0" algn="ctr">
              <a:buNone/>
            </a:pPr>
            <a:endParaRPr lang="en-IE" sz="2000"/>
          </a:p>
          <a:p>
            <a:endParaRPr lang="en-IE" sz="2700" b="1"/>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10"/>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E774C029-84EB-7493-39A3-B1DDA8E3E04B}"/>
              </a:ext>
            </a:extLst>
          </p:cNvPr>
          <p:cNvPicPr>
            <a:picLocks noChangeAspect="1"/>
          </p:cNvPicPr>
          <p:nvPr/>
        </p:nvPicPr>
        <p:blipFill rotWithShape="1">
          <a:blip r:embed="rId11"/>
          <a:srcRect t="34737" r="523" b="38421"/>
          <a:stretch/>
        </p:blipFill>
        <p:spPr>
          <a:xfrm>
            <a:off x="4235561" y="5874101"/>
            <a:ext cx="3720878" cy="1009507"/>
          </a:xfrm>
          <a:prstGeom prst="rect">
            <a:avLst/>
          </a:prstGeom>
        </p:spPr>
      </p:pic>
      <p:pic>
        <p:nvPicPr>
          <p:cNvPr id="10" name="Picture 9">
            <a:extLst>
              <a:ext uri="{FF2B5EF4-FFF2-40B4-BE49-F238E27FC236}">
                <a16:creationId xmlns:a16="http://schemas.microsoft.com/office/drawing/2014/main" id="{CE11A596-AC12-FFB9-B28A-4A49568842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62658" y="3295631"/>
            <a:ext cx="66684" cy="266737"/>
          </a:xfrm>
          <a:prstGeom prst="rect">
            <a:avLst/>
          </a:prstGeom>
        </p:spPr>
      </p:pic>
      <p:pic>
        <p:nvPicPr>
          <p:cNvPr id="16" name="Picture 15" descr="A picture containing text, pool ball">
            <a:extLst>
              <a:ext uri="{FF2B5EF4-FFF2-40B4-BE49-F238E27FC236}">
                <a16:creationId xmlns:a16="http://schemas.microsoft.com/office/drawing/2014/main" id="{FC6DC2B0-6B94-7204-7E37-832CD7A653C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49772" y="1561514"/>
            <a:ext cx="4189828" cy="3657600"/>
          </a:xfrm>
          <a:prstGeom prst="rect">
            <a:avLst/>
          </a:prstGeom>
        </p:spPr>
      </p:pic>
      <p:pic>
        <p:nvPicPr>
          <p:cNvPr id="34" name="Audio 33">
            <a:hlinkClick r:id="" action="ppaction://media"/>
            <a:extLst>
              <a:ext uri="{FF2B5EF4-FFF2-40B4-BE49-F238E27FC236}">
                <a16:creationId xmlns:a16="http://schemas.microsoft.com/office/drawing/2014/main" id="{202599AC-8C8F-6DA2-731B-5314BE3AB9B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0510980"/>
      </p:ext>
    </p:extLst>
  </p:cSld>
  <p:clrMapOvr>
    <a:masterClrMapping/>
  </p:clrMapOvr>
  <mc:AlternateContent xmlns:mc="http://schemas.openxmlformats.org/markup-compatibility/2006" xmlns:p14="http://schemas.microsoft.com/office/powerpoint/2010/main">
    <mc:Choice Requires="p14">
      <p:transition spd="slow" p14:dur="2000" advTm="24892"/>
    </mc:Choice>
    <mc:Fallback xmlns="">
      <p:transition spd="slow" advTm="24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25608"/>
            <a:ext cx="5982325" cy="1325563"/>
          </a:xfrm>
        </p:spPr>
        <p:txBody>
          <a:bodyPr/>
          <a:lstStyle/>
          <a:p>
            <a:pPr algn="ctr"/>
            <a:r>
              <a:rPr lang="en-IE" b="1"/>
              <a:t>Stage Lighting Interactive</a:t>
            </a:r>
          </a:p>
        </p:txBody>
      </p:sp>
      <p:sp>
        <p:nvSpPr>
          <p:cNvPr id="3" name="Content Placeholder 2"/>
          <p:cNvSpPr>
            <a:spLocks noGrp="1"/>
          </p:cNvSpPr>
          <p:nvPr>
            <p:ph idx="1"/>
          </p:nvPr>
        </p:nvSpPr>
        <p:spPr>
          <a:xfrm>
            <a:off x="212036" y="1265759"/>
            <a:ext cx="7142922" cy="4737476"/>
          </a:xfrm>
        </p:spPr>
        <p:txBody>
          <a:bodyPr vert="horz" lIns="91440" tIns="45720" rIns="91440" bIns="45720" rtlCol="0" anchor="t">
            <a:normAutofit fontScale="55000" lnSpcReduction="20000"/>
          </a:bodyPr>
          <a:lstStyle/>
          <a:p>
            <a:pPr marL="0" indent="0" algn="ctr">
              <a:buNone/>
            </a:pPr>
            <a:endParaRPr lang="en-IE" sz="3800" dirty="0">
              <a:hlinkClick r:id="rId6"/>
            </a:endParaRPr>
          </a:p>
          <a:p>
            <a:pPr marL="0" indent="0">
              <a:buNone/>
            </a:pPr>
            <a:r>
              <a:rPr lang="en-IE" sz="3800" b="0" i="0" dirty="0">
                <a:solidFill>
                  <a:srgbClr val="212529"/>
                </a:solidFill>
                <a:effectLst/>
              </a:rPr>
              <a:t>The curtains open, the theatre lights dim, the actors enter the stage, and you begin enjoying the school play. And then all of sudden, the stage lights change colours and the actors appear ... different. The yellow shirt of your favourite actor turns green, leaving you wondering exactly what is going on. Of course, you've just witnessed </a:t>
            </a:r>
            <a:r>
              <a:rPr lang="en-IE" sz="3800" b="0" i="0" dirty="0" smtClean="0">
                <a:solidFill>
                  <a:srgbClr val="212529"/>
                </a:solidFill>
                <a:effectLst/>
              </a:rPr>
              <a:t>The Physics of Light in Action! </a:t>
            </a:r>
            <a:r>
              <a:rPr lang="en-IE" sz="3800" b="0" i="0" dirty="0">
                <a:solidFill>
                  <a:srgbClr val="212529"/>
                </a:solidFill>
                <a:effectLst/>
              </a:rPr>
              <a:t>And now its time to let all that wondering about coloured spotlights and the appearance of actors on the stage turn to understanding. So open this </a:t>
            </a:r>
            <a:r>
              <a:rPr lang="en-IE" sz="3800" b="0" i="0" dirty="0">
                <a:solidFill>
                  <a:srgbClr val="212529"/>
                </a:solidFill>
                <a:effectLst/>
                <a:hlinkClick r:id="rId7"/>
              </a:rPr>
              <a:t>Stage Lighting Interactive </a:t>
            </a:r>
            <a:r>
              <a:rPr lang="en-IE" sz="3800" b="0" i="0" dirty="0">
                <a:solidFill>
                  <a:srgbClr val="212529"/>
                </a:solidFill>
                <a:effectLst/>
              </a:rPr>
              <a:t>and start finding some answers</a:t>
            </a:r>
            <a:r>
              <a:rPr lang="en-IE" sz="3800" b="0" i="0" dirty="0">
                <a:solidFill>
                  <a:srgbClr val="212529"/>
                </a:solidFill>
                <a:effectLst/>
                <a:latin typeface="system-ui"/>
              </a:rPr>
              <a:t>. </a:t>
            </a:r>
            <a:r>
              <a:rPr lang="en-IE" sz="3800" b="0" i="0" dirty="0">
                <a:solidFill>
                  <a:srgbClr val="212529"/>
                </a:solidFill>
                <a:effectLst/>
              </a:rPr>
              <a:t>For an accompanying </a:t>
            </a:r>
            <a:r>
              <a:rPr lang="en-IE" sz="3800" b="0" i="0" dirty="0">
                <a:solidFill>
                  <a:srgbClr val="212529"/>
                </a:solidFill>
                <a:effectLst/>
                <a:hlinkClick r:id="rId8"/>
              </a:rPr>
              <a:t>work sheet click here</a:t>
            </a:r>
            <a:r>
              <a:rPr lang="en-IE" sz="3800" b="0" i="0" dirty="0">
                <a:solidFill>
                  <a:srgbClr val="212529"/>
                </a:solidFill>
                <a:effectLst/>
              </a:rPr>
              <a:t> and a </a:t>
            </a:r>
            <a:r>
              <a:rPr lang="en-IE" sz="3800" b="0" i="0" dirty="0">
                <a:solidFill>
                  <a:srgbClr val="212529"/>
                </a:solidFill>
                <a:effectLst/>
                <a:hlinkClick r:id="rId9"/>
              </a:rPr>
              <a:t>concept checker here</a:t>
            </a:r>
            <a:r>
              <a:rPr lang="en-IE" sz="3800" b="0" i="0" dirty="0">
                <a:solidFill>
                  <a:srgbClr val="212529"/>
                </a:solidFill>
                <a:effectLst/>
              </a:rPr>
              <a:t> and </a:t>
            </a:r>
            <a:r>
              <a:rPr lang="en-IE" sz="3800" b="0" i="0" dirty="0">
                <a:solidFill>
                  <a:srgbClr val="212529"/>
                </a:solidFill>
                <a:effectLst/>
                <a:hlinkClick r:id="rId9"/>
              </a:rPr>
              <a:t>teacher notes</a:t>
            </a:r>
            <a:r>
              <a:rPr lang="en-IE" sz="3800" b="0" i="0" dirty="0">
                <a:solidFill>
                  <a:srgbClr val="212529"/>
                </a:solidFill>
                <a:effectLst/>
              </a:rPr>
              <a:t>.</a:t>
            </a:r>
          </a:p>
          <a:p>
            <a:pPr marL="0" indent="0">
              <a:buNone/>
            </a:pPr>
            <a:endParaRPr lang="en-IE" sz="2000" dirty="0">
              <a:hlinkClick r:id="rId6"/>
            </a:endParaRPr>
          </a:p>
          <a:p>
            <a:pPr marL="0" indent="0" algn="ctr">
              <a:buNone/>
            </a:pPr>
            <a:endParaRPr lang="en-IE" sz="2000" dirty="0">
              <a:hlinkClick r:id="rId6"/>
            </a:endParaRPr>
          </a:p>
          <a:p>
            <a:pPr marL="0" indent="0" algn="ctr">
              <a:buNone/>
            </a:pPr>
            <a:endParaRPr lang="en-IE" sz="2000" dirty="0">
              <a:hlinkClick r:id="rId6"/>
            </a:endParaRPr>
          </a:p>
          <a:p>
            <a:pPr marL="0" indent="0">
              <a:buNone/>
            </a:pPr>
            <a:r>
              <a:rPr lang="en-IE" sz="3600" dirty="0">
                <a:hlinkClick r:id="rId6"/>
              </a:rPr>
              <a:t>Click here </a:t>
            </a:r>
            <a:r>
              <a:rPr lang="en-IE" sz="3600" dirty="0"/>
              <a:t>for all  work sheets on colour and light topics.</a:t>
            </a:r>
          </a:p>
          <a:p>
            <a:pPr marL="0" indent="0" algn="ctr">
              <a:buNone/>
            </a:pPr>
            <a:endParaRPr lang="en-IE" sz="2000" dirty="0"/>
          </a:p>
          <a:p>
            <a:pPr marL="0" indent="0" algn="ctr">
              <a:buNone/>
            </a:pPr>
            <a:endParaRPr lang="en-IE" sz="2000" dirty="0"/>
          </a:p>
          <a:p>
            <a:endParaRPr lang="en-IE" sz="2700" b="1" dirty="0"/>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10"/>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E774C029-84EB-7493-39A3-B1DDA8E3E04B}"/>
              </a:ext>
            </a:extLst>
          </p:cNvPr>
          <p:cNvPicPr>
            <a:picLocks noChangeAspect="1"/>
          </p:cNvPicPr>
          <p:nvPr/>
        </p:nvPicPr>
        <p:blipFill rotWithShape="1">
          <a:blip r:embed="rId11"/>
          <a:srcRect t="34737" r="523" b="38421"/>
          <a:stretch/>
        </p:blipFill>
        <p:spPr>
          <a:xfrm>
            <a:off x="4235561" y="5874101"/>
            <a:ext cx="3720878" cy="1009507"/>
          </a:xfrm>
          <a:prstGeom prst="rect">
            <a:avLst/>
          </a:prstGeom>
        </p:spPr>
      </p:pic>
      <p:pic>
        <p:nvPicPr>
          <p:cNvPr id="1026" name="Picture 2">
            <a:extLst>
              <a:ext uri="{FF2B5EF4-FFF2-40B4-BE49-F238E27FC236}">
                <a16:creationId xmlns:a16="http://schemas.microsoft.com/office/drawing/2014/main" id="{822A0F87-317A-55B0-F42A-48CB513633B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80456" y="1484026"/>
            <a:ext cx="4121932" cy="2809678"/>
          </a:xfrm>
          <a:prstGeom prst="rect">
            <a:avLst/>
          </a:prstGeom>
          <a:noFill/>
          <a:extLst>
            <a:ext uri="{909E8E84-426E-40DD-AFC4-6F175D3DCCD1}">
              <a14:hiddenFill xmlns:a14="http://schemas.microsoft.com/office/drawing/2010/main">
                <a:solidFill>
                  <a:srgbClr val="FFFFFF"/>
                </a:solidFill>
              </a14:hiddenFill>
            </a:ext>
          </a:extLst>
        </p:spPr>
      </p:pic>
      <p:pic>
        <p:nvPicPr>
          <p:cNvPr id="17" name="Audio 16">
            <a:hlinkClick r:id="" action="ppaction://media"/>
            <a:extLst>
              <a:ext uri="{FF2B5EF4-FFF2-40B4-BE49-F238E27FC236}">
                <a16:creationId xmlns:a16="http://schemas.microsoft.com/office/drawing/2014/main" id="{7DE8D94B-9C93-A4C7-6EE7-27A13AA3B95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59726789"/>
      </p:ext>
    </p:extLst>
  </p:cSld>
  <p:clrMapOvr>
    <a:masterClrMapping/>
  </p:clrMapOvr>
  <mc:AlternateContent xmlns:mc="http://schemas.openxmlformats.org/markup-compatibility/2006" xmlns:p14="http://schemas.microsoft.com/office/powerpoint/2010/main">
    <mc:Choice Requires="p14">
      <p:transition spd="slow" p14:dur="2000" advTm="27468"/>
    </mc:Choice>
    <mc:Fallback xmlns="">
      <p:transition spd="slow" advTm="27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25608"/>
            <a:ext cx="10515600" cy="1325563"/>
          </a:xfrm>
        </p:spPr>
        <p:txBody>
          <a:bodyPr/>
          <a:lstStyle/>
          <a:p>
            <a:pPr algn="ctr"/>
            <a:r>
              <a:rPr lang="en-IE" b="1"/>
              <a:t>Bibliography</a:t>
            </a:r>
          </a:p>
        </p:txBody>
      </p:sp>
      <p:sp>
        <p:nvSpPr>
          <p:cNvPr id="3" name="Content Placeholder 2"/>
          <p:cNvSpPr>
            <a:spLocks noGrp="1"/>
          </p:cNvSpPr>
          <p:nvPr>
            <p:ph idx="1"/>
          </p:nvPr>
        </p:nvSpPr>
        <p:spPr>
          <a:xfrm>
            <a:off x="838200" y="1265759"/>
            <a:ext cx="10515600" cy="4351338"/>
          </a:xfrm>
        </p:spPr>
        <p:txBody>
          <a:bodyPr vert="horz" lIns="91440" tIns="45720" rIns="91440" bIns="45720" rtlCol="0" anchor="t">
            <a:normAutofit/>
          </a:bodyPr>
          <a:lstStyle/>
          <a:p>
            <a:r>
              <a:rPr lang="en-IE" sz="2400" dirty="0"/>
              <a:t>Images.</a:t>
            </a:r>
          </a:p>
          <a:p>
            <a:r>
              <a:rPr lang="en-IE" sz="2400" b="1" dirty="0">
                <a:cs typeface="Calibri"/>
                <a:hlinkClick r:id="rId4"/>
              </a:rPr>
              <a:t>http://stickmanphysics.com/stickman-physics-home/electromagnetic-waves/waves-of-the-electromagnetic-spectrum/</a:t>
            </a:r>
            <a:endParaRPr lang="en-IE" sz="2400" b="1" dirty="0">
              <a:cs typeface="Calibri"/>
            </a:endParaRPr>
          </a:p>
          <a:p>
            <a:r>
              <a:rPr lang="en-IE" sz="2400" b="1" dirty="0">
                <a:cs typeface="Calibri"/>
                <a:hlinkClick r:id="rId5"/>
              </a:rPr>
              <a:t>https://sites.google.com/a/wyckoffschools.org/urban-heat-island/how-it-works/behavior-of-light/absorption-reflection-transmission?tmpl=%2Fsystem%2Fapp%2Ftemplates%2Fprint%2F&amp;showPrintDialog=1</a:t>
            </a:r>
            <a:endParaRPr lang="en-IE" sz="2400" b="1" dirty="0">
              <a:cs typeface="Calibri"/>
            </a:endParaRPr>
          </a:p>
          <a:p>
            <a:r>
              <a:rPr lang="en-IE" sz="2400" b="1" dirty="0">
                <a:cs typeface="Calibri"/>
                <a:hlinkClick r:id="rId6"/>
              </a:rPr>
              <a:t>https://stickmanphysics.com/stickman-physics-home/electromagnetic-waves/color-of-light/</a:t>
            </a:r>
            <a:endParaRPr lang="en-IE" sz="2400" b="1" dirty="0">
              <a:cs typeface="Calibri"/>
            </a:endParaRPr>
          </a:p>
          <a:p>
            <a:r>
              <a:rPr lang="en-IE" sz="2400" b="1" dirty="0">
                <a:cs typeface="Calibri"/>
              </a:rPr>
              <a:t>https://www.physicsclassroom.com/class/light/Lesson-2/Color-Addition</a:t>
            </a:r>
          </a:p>
          <a:p>
            <a:pPr marL="0" indent="0" algn="ctr">
              <a:buNone/>
            </a:pPr>
            <a:endParaRPr lang="en-IE" sz="3240" b="1" dirty="0"/>
          </a:p>
          <a:p>
            <a:endParaRPr lang="en-IE" sz="2700" b="1" dirty="0"/>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7"/>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E774C029-84EB-7493-39A3-B1DDA8E3E04B}"/>
              </a:ext>
            </a:extLst>
          </p:cNvPr>
          <p:cNvPicPr>
            <a:picLocks noChangeAspect="1"/>
          </p:cNvPicPr>
          <p:nvPr/>
        </p:nvPicPr>
        <p:blipFill rotWithShape="1">
          <a:blip r:embed="rId8"/>
          <a:srcRect t="34737" r="523" b="38421"/>
          <a:stretch/>
        </p:blipFill>
        <p:spPr>
          <a:xfrm>
            <a:off x="4235561" y="5874101"/>
            <a:ext cx="3720878" cy="1009507"/>
          </a:xfrm>
          <a:prstGeom prst="rect">
            <a:avLst/>
          </a:prstGeom>
        </p:spPr>
      </p:pic>
    </p:spTree>
    <p:extLst>
      <p:ext uri="{BB962C8B-B14F-4D97-AF65-F5344CB8AC3E}">
        <p14:creationId xmlns:p14="http://schemas.microsoft.com/office/powerpoint/2010/main" val="1996478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25608"/>
            <a:ext cx="10515600" cy="1325563"/>
          </a:xfrm>
        </p:spPr>
        <p:txBody>
          <a:bodyPr/>
          <a:lstStyle/>
          <a:p>
            <a:pPr algn="ctr"/>
            <a:r>
              <a:rPr lang="en-IE" b="1"/>
              <a:t>Contact Details</a:t>
            </a:r>
          </a:p>
        </p:txBody>
      </p:sp>
      <p:sp>
        <p:nvSpPr>
          <p:cNvPr id="3" name="Content Placeholder 2"/>
          <p:cNvSpPr>
            <a:spLocks noGrp="1"/>
          </p:cNvSpPr>
          <p:nvPr>
            <p:ph idx="1"/>
          </p:nvPr>
        </p:nvSpPr>
        <p:spPr>
          <a:xfrm>
            <a:off x="838200" y="1497155"/>
            <a:ext cx="10515600" cy="4351338"/>
          </a:xfrm>
        </p:spPr>
        <p:txBody>
          <a:bodyPr vert="horz" lIns="91440" tIns="45720" rIns="91440" bIns="45720" rtlCol="0" anchor="t">
            <a:normAutofit fontScale="92500" lnSpcReduction="20000"/>
          </a:bodyPr>
          <a:lstStyle/>
          <a:p>
            <a:pPr marL="0" indent="0" algn="ctr">
              <a:buNone/>
            </a:pPr>
            <a:endParaRPr lang="en-IE" sz="3240" b="1"/>
          </a:p>
          <a:p>
            <a:pPr marL="0" indent="0" algn="ctr">
              <a:buNone/>
            </a:pPr>
            <a:r>
              <a:rPr lang="en-IE" sz="3200" b="1" dirty="0"/>
              <a:t>Register for on-line CPD resources: </a:t>
            </a:r>
            <a:r>
              <a:rPr lang="en-IE" sz="3200" b="1" dirty="0">
                <a:hlinkClick r:id="rId4"/>
              </a:rPr>
              <a:t>https://epistem.ie</a:t>
            </a:r>
            <a:endParaRPr lang="en-IE" sz="3200" b="1" dirty="0"/>
          </a:p>
          <a:p>
            <a:pPr marL="0" indent="0" algn="ctr">
              <a:buNone/>
            </a:pPr>
            <a:r>
              <a:rPr lang="en-IE" sz="3200" b="1" dirty="0">
                <a:cs typeface="Calibri"/>
              </a:rPr>
              <a:t>EPI</a:t>
            </a:r>
            <a:r>
              <a:rPr lang="en-IE" sz="3200" b="1" dirty="0">
                <a:latin typeface="DengXian"/>
                <a:ea typeface="DengXian"/>
                <a:cs typeface="Calibri"/>
              </a:rPr>
              <a:t>•</a:t>
            </a:r>
            <a:r>
              <a:rPr lang="en-IE" sz="3200" b="1" dirty="0">
                <a:cs typeface="Calibri"/>
              </a:rPr>
              <a:t>STEM project: </a:t>
            </a:r>
            <a:r>
              <a:rPr lang="en-IE" sz="3200" b="1" dirty="0">
                <a:cs typeface="Calibri"/>
                <a:hlinkClick r:id="rId5"/>
              </a:rPr>
              <a:t>Resources</a:t>
            </a:r>
            <a:endParaRPr lang="en-IE" sz="3200" b="1" dirty="0">
              <a:cs typeface="Calibri"/>
            </a:endParaRPr>
          </a:p>
          <a:p>
            <a:pPr marL="0" indent="0" algn="ctr">
              <a:buNone/>
            </a:pPr>
            <a:r>
              <a:rPr lang="en-IE" sz="3200" b="1" dirty="0">
                <a:cs typeface="Calibri"/>
              </a:rPr>
              <a:t>Contact: </a:t>
            </a:r>
            <a:r>
              <a:rPr lang="en-IE" sz="3200" dirty="0">
                <a:cs typeface="Calibri"/>
              </a:rPr>
              <a:t>Helen Fitzgerald, Senior Executive Administrator</a:t>
            </a:r>
          </a:p>
          <a:p>
            <a:pPr marL="0" indent="0" algn="ctr">
              <a:buNone/>
            </a:pPr>
            <a:r>
              <a:rPr lang="en-IE" sz="3200" b="1" dirty="0"/>
              <a:t>Email: </a:t>
            </a:r>
            <a:r>
              <a:rPr lang="en-IE" sz="3200" b="1" dirty="0">
                <a:hlinkClick r:id="rId6"/>
              </a:rPr>
              <a:t>helen.fitzgerald@ul.ie</a:t>
            </a:r>
            <a:endParaRPr lang="en-IE" sz="3200" b="1" dirty="0"/>
          </a:p>
          <a:p>
            <a:pPr marL="0" indent="0" algn="ctr">
              <a:buNone/>
            </a:pPr>
            <a:endParaRPr lang="en-IE" sz="3240" b="1"/>
          </a:p>
          <a:p>
            <a:pPr marL="0" indent="0" algn="ctr">
              <a:buNone/>
            </a:pPr>
            <a:r>
              <a:rPr lang="en-IE" sz="1700" b="1" dirty="0"/>
              <a:t>This on-line CPD project [HEA funded] is an initiative with EPI</a:t>
            </a:r>
            <a:r>
              <a:rPr lang="en-IE" sz="1700" b="1" dirty="0">
                <a:latin typeface="DengXian" panose="02010600030101010101" pitchFamily="2" charset="-122"/>
                <a:ea typeface="DengXian" panose="02010600030101010101" pitchFamily="2" charset="-122"/>
              </a:rPr>
              <a:t>•STEM for science and mathematics secondary teachers in Ireland. The research-led development team include:</a:t>
            </a:r>
          </a:p>
          <a:p>
            <a:pPr marL="0" indent="0" algn="ctr">
              <a:buNone/>
            </a:pPr>
            <a:r>
              <a:rPr lang="en-IE" sz="1900" b="1" dirty="0">
                <a:latin typeface="DengXian"/>
                <a:ea typeface="DengXian"/>
              </a:rPr>
              <a:t>Geraldine Mooney Simmie, Niamh O’Meara, </a:t>
            </a:r>
            <a:r>
              <a:rPr lang="en-IE" sz="1900" b="1" dirty="0" err="1">
                <a:latin typeface="DengXian"/>
                <a:ea typeface="DengXian"/>
              </a:rPr>
              <a:t>Merrilyn</a:t>
            </a:r>
            <a:r>
              <a:rPr lang="en-IE" sz="1900" b="1" dirty="0">
                <a:latin typeface="DengXian"/>
                <a:ea typeface="DengXian"/>
              </a:rPr>
              <a:t> </a:t>
            </a:r>
            <a:r>
              <a:rPr lang="en-IE" sz="1900" b="1" dirty="0" err="1">
                <a:latin typeface="DengXian"/>
                <a:ea typeface="DengXian"/>
              </a:rPr>
              <a:t>Goos</a:t>
            </a:r>
            <a:r>
              <a:rPr lang="en-IE" sz="1900" b="1" dirty="0">
                <a:latin typeface="DengXian"/>
                <a:ea typeface="DengXian"/>
              </a:rPr>
              <a:t>, Stephen Comiskey, Ciara Lane, Tracey O’Connell, Vo Van De, Tara Ryan, Martina Scully, Jack Nealon, Daniel Casey, Keith Kennedy, Annette Forster, </a:t>
            </a:r>
            <a:r>
              <a:rPr lang="en-IE" sz="1900" b="1" dirty="0" err="1">
                <a:latin typeface="DengXian"/>
                <a:ea typeface="DengXian"/>
              </a:rPr>
              <a:t>Céren</a:t>
            </a:r>
            <a:r>
              <a:rPr lang="en-IE" sz="1900" b="1">
                <a:latin typeface="DengXian"/>
                <a:ea typeface="DengXian"/>
              </a:rPr>
              <a:t> O’Connell, Martha Cosgrave, Veronica Ryan, Gemma Henstock, Martina </a:t>
            </a:r>
            <a:r>
              <a:rPr lang="en-IE" sz="1900" b="1" dirty="0">
                <a:latin typeface="DengXian"/>
                <a:ea typeface="DengXian"/>
              </a:rPr>
              <a:t>Ryan</a:t>
            </a:r>
            <a:endParaRPr lang="en-IE" sz="1900" b="1" dirty="0">
              <a:latin typeface="Calibri" panose="020F0502020204030204"/>
              <a:ea typeface="DengXian"/>
              <a:cs typeface="Calibri" panose="020F0502020204030204"/>
            </a:endParaRPr>
          </a:p>
          <a:p>
            <a:pPr marL="0" indent="0" algn="ctr">
              <a:buNone/>
            </a:pPr>
            <a:endParaRPr lang="en-IE" sz="3200" b="1" dirty="0">
              <a:cs typeface="Calibri"/>
            </a:endParaRPr>
          </a:p>
          <a:p>
            <a:pPr marL="0" indent="0" algn="ctr">
              <a:buNone/>
            </a:pPr>
            <a:endParaRPr lang="en-IE" sz="3240" b="1"/>
          </a:p>
          <a:p>
            <a:endParaRPr lang="en-IE" sz="2700" b="1"/>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7"/>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D0AF33E2-2E28-2069-416C-FC8DFB5F655C}"/>
              </a:ext>
            </a:extLst>
          </p:cNvPr>
          <p:cNvPicPr>
            <a:picLocks noChangeAspect="1"/>
          </p:cNvPicPr>
          <p:nvPr/>
        </p:nvPicPr>
        <p:blipFill rotWithShape="1">
          <a:blip r:embed="rId8"/>
          <a:srcRect t="34737" r="523" b="38421"/>
          <a:stretch/>
        </p:blipFill>
        <p:spPr>
          <a:xfrm>
            <a:off x="4235561" y="5848493"/>
            <a:ext cx="3720878" cy="1009507"/>
          </a:xfrm>
          <a:prstGeom prst="rect">
            <a:avLst/>
          </a:prstGeom>
        </p:spPr>
      </p:pic>
    </p:spTree>
    <p:extLst>
      <p:ext uri="{BB962C8B-B14F-4D97-AF65-F5344CB8AC3E}">
        <p14:creationId xmlns:p14="http://schemas.microsoft.com/office/powerpoint/2010/main" val="3101044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564" y="342117"/>
            <a:ext cx="11113236" cy="6173767"/>
          </a:xfrm>
          <a:prstGeom prst="rect">
            <a:avLst/>
          </a:prstGeom>
        </p:spPr>
      </p:pic>
      <p:sp>
        <p:nvSpPr>
          <p:cNvPr id="2" name="Title 1"/>
          <p:cNvSpPr>
            <a:spLocks noGrp="1"/>
          </p:cNvSpPr>
          <p:nvPr>
            <p:ph type="title"/>
          </p:nvPr>
        </p:nvSpPr>
        <p:spPr>
          <a:xfrm>
            <a:off x="1362779" y="419498"/>
            <a:ext cx="9466443" cy="1193310"/>
          </a:xfrm>
        </p:spPr>
        <p:txBody>
          <a:bodyPr/>
          <a:lstStyle/>
          <a:p>
            <a:pPr algn="ctr" defTabSz="693625">
              <a:spcBef>
                <a:spcPts val="0"/>
              </a:spcBef>
            </a:pPr>
            <a:r>
              <a:rPr lang="en-US" b="1">
                <a:solidFill>
                  <a:prstClr val="black"/>
                </a:solidFill>
                <a:ea typeface="+mn-ea"/>
                <a:cs typeface="+mn-cs"/>
              </a:rPr>
              <a:t>Overview of Topics</a:t>
            </a:r>
            <a:r>
              <a:rPr lang="en-US" sz="1750">
                <a:solidFill>
                  <a:prstClr val="black"/>
                </a:solidFill>
                <a:ea typeface="+mn-ea"/>
                <a:cs typeface="+mn-cs"/>
              </a:rPr>
              <a:t/>
            </a:r>
            <a:br>
              <a:rPr lang="en-US" sz="1750">
                <a:solidFill>
                  <a:prstClr val="black"/>
                </a:solidFill>
                <a:ea typeface="+mn-ea"/>
                <a:cs typeface="+mn-cs"/>
              </a:rPr>
            </a:br>
            <a:endParaRPr lang="en-IE" sz="175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3"/>
          <a:stretch>
            <a:fillRect/>
          </a:stretch>
        </p:blipFill>
        <p:spPr>
          <a:xfrm>
            <a:off x="9373165" y="5656816"/>
            <a:ext cx="2369451" cy="864547"/>
          </a:xfrm>
          <a:prstGeom prst="rect">
            <a:avLst/>
          </a:prstGeom>
        </p:spPr>
      </p:pic>
      <p:graphicFrame>
        <p:nvGraphicFramePr>
          <p:cNvPr id="7" name="Content Placeholder 2">
            <a:extLst>
              <a:ext uri="{FF2B5EF4-FFF2-40B4-BE49-F238E27FC236}">
                <a16:creationId xmlns:a16="http://schemas.microsoft.com/office/drawing/2014/main" id="{D5D9EF64-1A73-129A-2DEF-713144B26648}"/>
              </a:ext>
            </a:extLst>
          </p:cNvPr>
          <p:cNvGraphicFramePr>
            <a:graphicFrameLocks/>
          </p:cNvGraphicFramePr>
          <p:nvPr>
            <p:extLst>
              <p:ext uri="{D42A27DB-BD31-4B8C-83A1-F6EECF244321}">
                <p14:modId xmlns:p14="http://schemas.microsoft.com/office/powerpoint/2010/main" val="3615924211"/>
              </p:ext>
            </p:extLst>
          </p:nvPr>
        </p:nvGraphicFramePr>
        <p:xfrm>
          <a:off x="1362779" y="1307724"/>
          <a:ext cx="5858737" cy="40624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descr="Images with solid fill">
            <a:extLst>
              <a:ext uri="{FF2B5EF4-FFF2-40B4-BE49-F238E27FC236}">
                <a16:creationId xmlns:a16="http://schemas.microsoft.com/office/drawing/2014/main" id="{D4AC1824-6C2A-DCBA-D4F0-AA6360F9EDD1}"/>
              </a:ext>
            </a:extLst>
          </p:cNvPr>
          <p:cNvSpPr/>
          <p:nvPr/>
        </p:nvSpPr>
        <p:spPr>
          <a:xfrm>
            <a:off x="748716" y="2037551"/>
            <a:ext cx="484911" cy="484911"/>
          </a:xfrm>
          <a:prstGeom prst="rect">
            <a:avLst/>
          </a:prstGeom>
          <a: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sz="1215" dirty="0"/>
          </a:p>
        </p:txBody>
      </p:sp>
      <p:sp>
        <p:nvSpPr>
          <p:cNvPr id="9" name="Rectangle 8" descr="Calculator with solid fill">
            <a:extLst>
              <a:ext uri="{FF2B5EF4-FFF2-40B4-BE49-F238E27FC236}">
                <a16:creationId xmlns:a16="http://schemas.microsoft.com/office/drawing/2014/main" id="{3FA6A446-DACF-A9D3-9CBD-7A01E0FB3488}"/>
              </a:ext>
            </a:extLst>
          </p:cNvPr>
          <p:cNvSpPr/>
          <p:nvPr/>
        </p:nvSpPr>
        <p:spPr>
          <a:xfrm>
            <a:off x="748716" y="4754952"/>
            <a:ext cx="484911" cy="484911"/>
          </a:xfrm>
          <a:prstGeom prst="rect">
            <a:avLst/>
          </a:prstGeom>
          <a: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sz="1215" dirty="0"/>
          </a:p>
        </p:txBody>
      </p:sp>
      <p:sp>
        <p:nvSpPr>
          <p:cNvPr id="10" name="Rectangle 9" descr="Line arrow: Clockwise curve with solid fill">
            <a:extLst>
              <a:ext uri="{FF2B5EF4-FFF2-40B4-BE49-F238E27FC236}">
                <a16:creationId xmlns:a16="http://schemas.microsoft.com/office/drawing/2014/main" id="{DDEFF816-4F16-9C48-D580-CBE4BA75BFB6}"/>
              </a:ext>
            </a:extLst>
          </p:cNvPr>
          <p:cNvSpPr/>
          <p:nvPr/>
        </p:nvSpPr>
        <p:spPr>
          <a:xfrm rot="1224289">
            <a:off x="748716" y="4087650"/>
            <a:ext cx="484911" cy="484911"/>
          </a:xfrm>
          <a:prstGeom prst="rect">
            <a:avLst/>
          </a:prstGeom>
          <a: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sz="1215" dirty="0"/>
          </a:p>
        </p:txBody>
      </p:sp>
      <p:sp>
        <p:nvSpPr>
          <p:cNvPr id="11" name="Rectangle 10" descr="Stop with solid fill">
            <a:extLst>
              <a:ext uri="{FF2B5EF4-FFF2-40B4-BE49-F238E27FC236}">
                <a16:creationId xmlns:a16="http://schemas.microsoft.com/office/drawing/2014/main" id="{B8055351-EDA8-9465-EED9-80AF31091F7C}"/>
              </a:ext>
            </a:extLst>
          </p:cNvPr>
          <p:cNvSpPr/>
          <p:nvPr/>
        </p:nvSpPr>
        <p:spPr>
          <a:xfrm>
            <a:off x="748716" y="2689831"/>
            <a:ext cx="484911" cy="484911"/>
          </a:xfrm>
          <a:prstGeom prst="rect">
            <a:avLst/>
          </a:prstGeom>
          <a: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sz="1215" dirty="0"/>
          </a:p>
        </p:txBody>
      </p:sp>
      <p:sp>
        <p:nvSpPr>
          <p:cNvPr id="12" name="Rectangle 11" descr="Lights On with solid fill">
            <a:extLst>
              <a:ext uri="{FF2B5EF4-FFF2-40B4-BE49-F238E27FC236}">
                <a16:creationId xmlns:a16="http://schemas.microsoft.com/office/drawing/2014/main" id="{BDB30A11-3587-D7EC-87E7-953FDC2F0C4C}"/>
              </a:ext>
            </a:extLst>
          </p:cNvPr>
          <p:cNvSpPr/>
          <p:nvPr/>
        </p:nvSpPr>
        <p:spPr>
          <a:xfrm>
            <a:off x="748716" y="1399542"/>
            <a:ext cx="484911" cy="484911"/>
          </a:xfrm>
          <a:prstGeom prst="rect">
            <a:avLst/>
          </a:prstGeom>
          <a: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sz="1215" dirty="0"/>
          </a:p>
        </p:txBody>
      </p:sp>
      <p:sp>
        <p:nvSpPr>
          <p:cNvPr id="3" name="Rectangle 2" descr="Line arrow: Counter-clockwise curve with solid fill">
            <a:extLst>
              <a:ext uri="{FF2B5EF4-FFF2-40B4-BE49-F238E27FC236}">
                <a16:creationId xmlns:a16="http://schemas.microsoft.com/office/drawing/2014/main" id="{ABD96F59-582B-5C35-6C5C-72D621F1E816}"/>
              </a:ext>
            </a:extLst>
          </p:cNvPr>
          <p:cNvSpPr/>
          <p:nvPr/>
        </p:nvSpPr>
        <p:spPr>
          <a:xfrm>
            <a:off x="748716" y="3388740"/>
            <a:ext cx="484911" cy="484911"/>
          </a:xfrm>
          <a:prstGeom prst="rect">
            <a:avLst/>
          </a:prstGeom>
          <a: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sz="1215" dirty="0"/>
          </a:p>
        </p:txBody>
      </p:sp>
      <p:pic>
        <p:nvPicPr>
          <p:cNvPr id="27" name="Picture 27">
            <a:extLst>
              <a:ext uri="{FF2B5EF4-FFF2-40B4-BE49-F238E27FC236}">
                <a16:creationId xmlns:a16="http://schemas.microsoft.com/office/drawing/2014/main" id="{2E6B642C-D3CE-B2B8-9E90-598BCEA057ED}"/>
              </a:ext>
            </a:extLst>
          </p:cNvPr>
          <p:cNvPicPr>
            <a:picLocks noChangeAspect="1"/>
          </p:cNvPicPr>
          <p:nvPr/>
        </p:nvPicPr>
        <p:blipFill>
          <a:blip r:embed="rId23"/>
          <a:stretch>
            <a:fillRect/>
          </a:stretch>
        </p:blipFill>
        <p:spPr>
          <a:xfrm>
            <a:off x="5094220" y="5759640"/>
            <a:ext cx="2806023" cy="761800"/>
          </a:xfrm>
          <a:prstGeom prst="rect">
            <a:avLst/>
          </a:prstGeom>
        </p:spPr>
      </p:pic>
    </p:spTree>
    <p:extLst>
      <p:ext uri="{BB962C8B-B14F-4D97-AF65-F5344CB8AC3E}">
        <p14:creationId xmlns:p14="http://schemas.microsoft.com/office/powerpoint/2010/main" val="1798907872"/>
      </p:ext>
    </p:extLst>
  </p:cSld>
  <p:clrMapOvr>
    <a:masterClrMapping/>
  </p:clrMapOvr>
  <mc:AlternateContent xmlns:mc="http://schemas.openxmlformats.org/markup-compatibility/2006" xmlns:p14="http://schemas.microsoft.com/office/powerpoint/2010/main">
    <mc:Choice Requires="p14">
      <p:transition spd="slow" p14:dur="2000" advTm="44630"/>
    </mc:Choice>
    <mc:Fallback xmlns="">
      <p:transition spd="slow" advTm="4463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 y="-25609"/>
            <a:ext cx="12192000" cy="6858000"/>
          </a:xfrm>
          <a:prstGeom prst="rect">
            <a:avLst/>
          </a:prstGeom>
        </p:spPr>
      </p:pic>
      <p:sp>
        <p:nvSpPr>
          <p:cNvPr id="2" name="Title 1"/>
          <p:cNvSpPr>
            <a:spLocks noGrp="1"/>
          </p:cNvSpPr>
          <p:nvPr>
            <p:ph type="title"/>
          </p:nvPr>
        </p:nvSpPr>
        <p:spPr>
          <a:xfrm>
            <a:off x="-106017" y="-54002"/>
            <a:ext cx="5602357" cy="1325563"/>
          </a:xfrm>
        </p:spPr>
        <p:txBody>
          <a:bodyPr>
            <a:normAutofit/>
          </a:bodyPr>
          <a:lstStyle/>
          <a:p>
            <a:pPr algn="ctr"/>
            <a:r>
              <a:rPr lang="en-IE" sz="3600" b="1" dirty="0" smtClean="0"/>
              <a:t>When Light Strikes An Object</a:t>
            </a:r>
            <a:endParaRPr lang="en-IE" sz="3600" b="1" dirty="0"/>
          </a:p>
        </p:txBody>
      </p:sp>
      <p:sp>
        <p:nvSpPr>
          <p:cNvPr id="3" name="Content Placeholder 2"/>
          <p:cNvSpPr>
            <a:spLocks noGrp="1"/>
          </p:cNvSpPr>
          <p:nvPr>
            <p:ph idx="1"/>
          </p:nvPr>
        </p:nvSpPr>
        <p:spPr>
          <a:xfrm>
            <a:off x="145774" y="1061126"/>
            <a:ext cx="6649965" cy="4812976"/>
          </a:xfrm>
        </p:spPr>
        <p:txBody>
          <a:bodyPr vert="horz" lIns="91440" tIns="45720" rIns="91440" bIns="45720" rtlCol="0" anchor="t">
            <a:normAutofit fontScale="85000" lnSpcReduction="10000"/>
          </a:bodyPr>
          <a:lstStyle/>
          <a:p>
            <a:pPr marL="0" indent="0">
              <a:buNone/>
            </a:pPr>
            <a:r>
              <a:rPr lang="en-IE" sz="2600" b="0" i="0" dirty="0">
                <a:solidFill>
                  <a:srgbClr val="212529"/>
                </a:solidFill>
                <a:effectLst/>
                <a:latin typeface="+mj-lt"/>
              </a:rPr>
              <a:t>We have </a:t>
            </a:r>
            <a:r>
              <a:rPr lang="en-IE" sz="2600" b="0" i="0" u="sng" dirty="0">
                <a:solidFill>
                  <a:srgbClr val="FF3330"/>
                </a:solidFill>
                <a:effectLst/>
                <a:latin typeface="+mj-lt"/>
                <a:hlinkClick r:id="rId6"/>
              </a:rPr>
              <a:t>previously</a:t>
            </a:r>
            <a:r>
              <a:rPr lang="en-IE" sz="2600" b="0" i="0" dirty="0">
                <a:solidFill>
                  <a:srgbClr val="212529"/>
                </a:solidFill>
                <a:effectLst/>
                <a:latin typeface="+mj-lt"/>
              </a:rPr>
              <a:t> learned that visible light waves consist of a continuous range of wavelengths or frequencies. When a light wave with a single frequency strikes an object, a number of things could happen. The light wave could be </a:t>
            </a:r>
            <a:r>
              <a:rPr lang="en-IE" sz="2600" b="1" i="0" dirty="0">
                <a:solidFill>
                  <a:srgbClr val="212529"/>
                </a:solidFill>
                <a:effectLst/>
                <a:latin typeface="+mj-lt"/>
              </a:rPr>
              <a:t>absorbed</a:t>
            </a:r>
            <a:r>
              <a:rPr lang="en-IE" sz="2600" b="0" i="0" dirty="0">
                <a:solidFill>
                  <a:srgbClr val="212529"/>
                </a:solidFill>
                <a:effectLst/>
                <a:latin typeface="+mj-lt"/>
              </a:rPr>
              <a:t> by the object, in which case its energy is converted to heat. The light wave could be </a:t>
            </a:r>
            <a:r>
              <a:rPr lang="en-IE" sz="2600" b="1" i="0" dirty="0">
                <a:solidFill>
                  <a:srgbClr val="212529"/>
                </a:solidFill>
                <a:effectLst/>
                <a:latin typeface="+mj-lt"/>
              </a:rPr>
              <a:t>reflected</a:t>
            </a:r>
            <a:r>
              <a:rPr lang="en-IE" sz="2600" b="0" i="0" dirty="0">
                <a:solidFill>
                  <a:srgbClr val="212529"/>
                </a:solidFill>
                <a:effectLst/>
                <a:latin typeface="+mj-lt"/>
              </a:rPr>
              <a:t> by the object. And the light wave could be </a:t>
            </a:r>
            <a:r>
              <a:rPr lang="en-IE" sz="2600" b="1" i="0" dirty="0">
                <a:solidFill>
                  <a:srgbClr val="212529"/>
                </a:solidFill>
                <a:effectLst/>
                <a:latin typeface="+mj-lt"/>
              </a:rPr>
              <a:t>transmitted</a:t>
            </a:r>
            <a:r>
              <a:rPr lang="en-IE" sz="2600" b="0" i="0" dirty="0">
                <a:solidFill>
                  <a:srgbClr val="212529"/>
                </a:solidFill>
                <a:effectLst/>
                <a:latin typeface="+mj-lt"/>
              </a:rPr>
              <a:t> by the object. Rarely however does just a single frequency of light strike an object. While it does happen, it is more usual that visible light of many frequencies or even </a:t>
            </a:r>
            <a:r>
              <a:rPr lang="en-IE" sz="2600" b="0" i="0" dirty="0">
                <a:solidFill>
                  <a:srgbClr val="212529"/>
                </a:solidFill>
                <a:effectLst/>
              </a:rPr>
              <a:t>all frequencies is incident towards the surface of objects. When </a:t>
            </a:r>
            <a:r>
              <a:rPr lang="en-IE" sz="2600" b="0" i="0" dirty="0">
                <a:solidFill>
                  <a:srgbClr val="212529"/>
                </a:solidFill>
                <a:effectLst/>
                <a:latin typeface="+mj-lt"/>
              </a:rPr>
              <a:t>this occurs, objects have a tendency to selectively absorb, reflect or transmit light </a:t>
            </a:r>
            <a:r>
              <a:rPr lang="en-IE" sz="2600" b="0" i="0" dirty="0" smtClean="0">
                <a:solidFill>
                  <a:srgbClr val="212529"/>
                </a:solidFill>
                <a:effectLst/>
                <a:latin typeface="+mj-lt"/>
              </a:rPr>
              <a:t>at certain </a:t>
            </a:r>
            <a:r>
              <a:rPr lang="en-IE" sz="2600" b="0" i="0" dirty="0">
                <a:solidFill>
                  <a:srgbClr val="212529"/>
                </a:solidFill>
                <a:effectLst/>
                <a:latin typeface="+mj-lt"/>
              </a:rPr>
              <a:t>frequencies.</a:t>
            </a:r>
          </a:p>
          <a:p>
            <a:pPr marL="0" indent="0">
              <a:buNone/>
            </a:pPr>
            <a:r>
              <a:rPr lang="en-IE" sz="2600" b="1" i="0" dirty="0">
                <a:solidFill>
                  <a:srgbClr val="212529"/>
                </a:solidFill>
                <a:effectLst/>
              </a:rPr>
              <a:t>The manner in which visible light interacts with an object is dependent upon the frequency of the light and the nature of the atoms of the object</a:t>
            </a:r>
            <a:r>
              <a:rPr lang="en-IE" sz="1600" b="0" i="0" dirty="0">
                <a:solidFill>
                  <a:srgbClr val="212529"/>
                </a:solidFill>
                <a:effectLst/>
              </a:rPr>
              <a:t>. </a:t>
            </a:r>
            <a:endParaRPr lang="en-IE" sz="2600" b="1" dirty="0"/>
          </a:p>
          <a:p>
            <a:pPr marL="0" indent="0">
              <a:buNone/>
            </a:pPr>
            <a:endParaRPr lang="en-IE" sz="3200" b="1" dirty="0">
              <a:cs typeface="Calibri"/>
            </a:endParaRPr>
          </a:p>
          <a:p>
            <a:pPr marL="0" indent="0">
              <a:buNone/>
            </a:pPr>
            <a:endParaRPr lang="en-IE" sz="3240" b="1" dirty="0"/>
          </a:p>
          <a:p>
            <a:endParaRPr lang="en-IE" sz="2700" b="1" dirty="0"/>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7"/>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E774C029-84EB-7493-39A3-B1DDA8E3E04B}"/>
              </a:ext>
            </a:extLst>
          </p:cNvPr>
          <p:cNvPicPr>
            <a:picLocks noChangeAspect="1"/>
          </p:cNvPicPr>
          <p:nvPr/>
        </p:nvPicPr>
        <p:blipFill rotWithShape="1">
          <a:blip r:embed="rId8"/>
          <a:srcRect t="34737" r="523" b="38421"/>
          <a:stretch/>
        </p:blipFill>
        <p:spPr>
          <a:xfrm>
            <a:off x="4235561" y="5874101"/>
            <a:ext cx="3720878" cy="1009507"/>
          </a:xfrm>
          <a:prstGeom prst="rect">
            <a:avLst/>
          </a:prstGeom>
        </p:spPr>
      </p:pic>
      <p:pic>
        <p:nvPicPr>
          <p:cNvPr id="1026" name="Picture 2" descr="Waves of the Electromagnetic Spectrum - StickMan Physics">
            <a:extLst>
              <a:ext uri="{FF2B5EF4-FFF2-40B4-BE49-F238E27FC236}">
                <a16:creationId xmlns:a16="http://schemas.microsoft.com/office/drawing/2014/main" id="{43C3958E-005D-5267-9A16-78669193B6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1513" y="2606415"/>
            <a:ext cx="4976735" cy="1645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4302732-B94C-D78A-947A-110FF2C36931}"/>
              </a:ext>
            </a:extLst>
          </p:cNvPr>
          <p:cNvSpPr txBox="1"/>
          <p:nvPr/>
        </p:nvSpPr>
        <p:spPr>
          <a:xfrm>
            <a:off x="7288696" y="4415417"/>
            <a:ext cx="4629552" cy="2308324"/>
          </a:xfrm>
          <a:prstGeom prst="rect">
            <a:avLst/>
          </a:prstGeom>
          <a:noFill/>
        </p:spPr>
        <p:txBody>
          <a:bodyPr wrap="square" rtlCol="0">
            <a:spAutoFit/>
          </a:bodyPr>
          <a:lstStyle/>
          <a:p>
            <a:r>
              <a:rPr lang="en-IE">
                <a:hlinkClick r:id="rId10"/>
              </a:rPr>
              <a:t>Click here </a:t>
            </a:r>
            <a:r>
              <a:rPr lang="en-IE"/>
              <a:t>to see a video explaining the </a:t>
            </a:r>
            <a:r>
              <a:rPr lang="en-IE" b="1"/>
              <a:t>Electromagnetic Spectrum</a:t>
            </a:r>
            <a:r>
              <a:rPr lang="en-IE"/>
              <a:t>.</a:t>
            </a:r>
          </a:p>
          <a:p>
            <a:endParaRPr lang="en-IE"/>
          </a:p>
          <a:p>
            <a:r>
              <a:rPr lang="en-IE">
                <a:hlinkClick r:id="rId11"/>
              </a:rPr>
              <a:t>Click here </a:t>
            </a:r>
            <a:r>
              <a:rPr lang="en-IE"/>
              <a:t>for resources and quiz on the </a:t>
            </a:r>
            <a:r>
              <a:rPr lang="en-IE" b="1"/>
              <a:t>Electromagnetic Spectrum</a:t>
            </a:r>
            <a:r>
              <a:rPr lang="en-IE"/>
              <a:t>.</a:t>
            </a:r>
          </a:p>
          <a:p>
            <a:r>
              <a:rPr lang="en-IE"/>
              <a:t> </a:t>
            </a:r>
          </a:p>
          <a:p>
            <a:endParaRPr lang="en-IE"/>
          </a:p>
          <a:p>
            <a:endParaRPr lang="en-IE"/>
          </a:p>
        </p:txBody>
      </p:sp>
      <p:pic>
        <p:nvPicPr>
          <p:cNvPr id="51" name="Audio 50">
            <a:hlinkClick r:id="" action="ppaction://media"/>
            <a:extLst>
              <a:ext uri="{FF2B5EF4-FFF2-40B4-BE49-F238E27FC236}">
                <a16:creationId xmlns:a16="http://schemas.microsoft.com/office/drawing/2014/main" id="{3FA29BEC-898D-07C4-BB98-7E83587F462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96498348"/>
      </p:ext>
    </p:extLst>
  </p:cSld>
  <p:clrMapOvr>
    <a:masterClrMapping/>
  </p:clrMapOvr>
  <mc:AlternateContent xmlns:mc="http://schemas.openxmlformats.org/markup-compatibility/2006" xmlns:p14="http://schemas.microsoft.com/office/powerpoint/2010/main">
    <mc:Choice Requires="p14">
      <p:transition spd="slow" p14:dur="2000" advTm="24726"/>
    </mc:Choice>
    <mc:Fallback xmlns="">
      <p:transition spd="slow" advTm="24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92" y="-25608"/>
            <a:ext cx="12192000" cy="6858000"/>
          </a:xfrm>
          <a:prstGeom prst="rect">
            <a:avLst/>
          </a:prstGeom>
        </p:spPr>
      </p:pic>
      <p:sp>
        <p:nvSpPr>
          <p:cNvPr id="2" name="Title 1"/>
          <p:cNvSpPr>
            <a:spLocks noGrp="1"/>
          </p:cNvSpPr>
          <p:nvPr>
            <p:ph type="title"/>
          </p:nvPr>
        </p:nvSpPr>
        <p:spPr>
          <a:xfrm>
            <a:off x="838200" y="-25608"/>
            <a:ext cx="5602357" cy="1325563"/>
          </a:xfrm>
        </p:spPr>
        <p:txBody>
          <a:bodyPr/>
          <a:lstStyle/>
          <a:p>
            <a:pPr algn="ctr"/>
            <a:r>
              <a:rPr lang="en-IE" b="1"/>
              <a:t>Visible Light Absorption</a:t>
            </a:r>
          </a:p>
        </p:txBody>
      </p:sp>
      <p:sp>
        <p:nvSpPr>
          <p:cNvPr id="3" name="Content Placeholder 2"/>
          <p:cNvSpPr>
            <a:spLocks noGrp="1"/>
          </p:cNvSpPr>
          <p:nvPr>
            <p:ph idx="1"/>
          </p:nvPr>
        </p:nvSpPr>
        <p:spPr>
          <a:xfrm>
            <a:off x="838200" y="1265759"/>
            <a:ext cx="8525933" cy="4351338"/>
          </a:xfrm>
        </p:spPr>
        <p:txBody>
          <a:bodyPr vert="horz" lIns="91440" tIns="45720" rIns="91440" bIns="45720" rtlCol="0" anchor="t">
            <a:normAutofit fontScale="92500" lnSpcReduction="20000"/>
          </a:bodyPr>
          <a:lstStyle/>
          <a:p>
            <a:pPr marL="0" indent="0">
              <a:buNone/>
            </a:pPr>
            <a:r>
              <a:rPr lang="en-IE" sz="2200" b="0" i="0">
                <a:solidFill>
                  <a:srgbClr val="212529"/>
                </a:solidFill>
                <a:effectLst/>
              </a:rPr>
              <a:t>Atoms and molecules contain electrons. It is often useful to think of these electrons as being attached to the atoms by springs. The electrons and their attached springs have a tendency to vibrate at specific frequencies. Similar to a tuning fork or even a musical instrument, the electrons of atoms have a </a:t>
            </a:r>
            <a:r>
              <a:rPr lang="en-IE" sz="2200" b="0" i="0" u="sng">
                <a:solidFill>
                  <a:srgbClr val="FF3330"/>
                </a:solidFill>
                <a:effectLst/>
                <a:hlinkClick r:id="rId6"/>
              </a:rPr>
              <a:t>natural frequency</a:t>
            </a:r>
            <a:r>
              <a:rPr lang="en-IE" sz="2200" b="0" i="0">
                <a:solidFill>
                  <a:srgbClr val="212529"/>
                </a:solidFill>
                <a:effectLst/>
              </a:rPr>
              <a:t> at which they tend to vibrate. When a light wave with that same natural frequency impinges upon an atom, then the electrons of that atom will be set into vibrational motion. (This is merely another example of the </a:t>
            </a:r>
            <a:r>
              <a:rPr lang="en-IE" sz="2200" b="0" i="0" u="sng">
                <a:solidFill>
                  <a:srgbClr val="FF3330"/>
                </a:solidFill>
                <a:effectLst/>
                <a:hlinkClick r:id="rId7"/>
              </a:rPr>
              <a:t>resonance principle</a:t>
            </a:r>
            <a:r>
              <a:rPr lang="en-IE" sz="2200" b="0" i="0">
                <a:solidFill>
                  <a:srgbClr val="212529"/>
                </a:solidFill>
                <a:effectLst/>
              </a:rPr>
              <a:t> ).</a:t>
            </a:r>
          </a:p>
          <a:p>
            <a:pPr marL="0" indent="0">
              <a:buNone/>
            </a:pPr>
            <a:r>
              <a:rPr lang="en-IE" sz="2200" b="0" i="0">
                <a:solidFill>
                  <a:srgbClr val="212529"/>
                </a:solidFill>
                <a:effectLst/>
                <a:latin typeface="latoregular"/>
              </a:rPr>
              <a:t> </a:t>
            </a:r>
            <a:r>
              <a:rPr lang="en-IE" sz="2200" b="0" i="0">
                <a:solidFill>
                  <a:srgbClr val="212529"/>
                </a:solidFill>
                <a:effectLst/>
              </a:rPr>
              <a:t>If a light wave of a given frequency strikes a material with electrons having the same vibrational frequencies, then those electrons will absorb the energy of the light wave and transform it into vibrational motion. During its vibration, the electrons interact with neighbouring atoms in such a manner as to convert its vibrational energy into thermal energy. Subsequently, the light wave with that given frequency is absorbed by the object, never again to be released in the form of light. So the selective absorption of light by a particular material occurs because the selected frequency of the light wave matches the frequency at which electrons in the atoms of that material vibrate. Since different atoms and molecules have different natural frequencies of vibration, they will selectively absorb different frequencies of visible light.</a:t>
            </a:r>
            <a:endParaRPr lang="en-IE" sz="2200" b="1">
              <a:cs typeface="Calibri"/>
            </a:endParaRPr>
          </a:p>
          <a:p>
            <a:pPr marL="0" indent="0" algn="ctr">
              <a:buNone/>
            </a:pPr>
            <a:endParaRPr lang="en-IE" sz="1900" b="1"/>
          </a:p>
          <a:p>
            <a:endParaRPr lang="en-IE" sz="2700" b="1"/>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8"/>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E774C029-84EB-7493-39A3-B1DDA8E3E04B}"/>
              </a:ext>
            </a:extLst>
          </p:cNvPr>
          <p:cNvPicPr>
            <a:picLocks noChangeAspect="1"/>
          </p:cNvPicPr>
          <p:nvPr/>
        </p:nvPicPr>
        <p:blipFill rotWithShape="1">
          <a:blip r:embed="rId9"/>
          <a:srcRect t="34737" r="523" b="38421"/>
          <a:stretch/>
        </p:blipFill>
        <p:spPr>
          <a:xfrm>
            <a:off x="4235561" y="5874101"/>
            <a:ext cx="3720878" cy="1009507"/>
          </a:xfrm>
          <a:prstGeom prst="rect">
            <a:avLst/>
          </a:prstGeom>
        </p:spPr>
      </p:pic>
      <p:pic>
        <p:nvPicPr>
          <p:cNvPr id="2054" name="Picture 6" descr="Light Absorption Refraction Reflected Transmitted Absorbed Stock Vector  (Royalty Free) 1310572349 | Shutterstock">
            <a:extLst>
              <a:ext uri="{FF2B5EF4-FFF2-40B4-BE49-F238E27FC236}">
                <a16:creationId xmlns:a16="http://schemas.microsoft.com/office/drawing/2014/main" id="{1ED48F22-9CC3-70DE-D690-77AD0D841E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64133" y="1745099"/>
            <a:ext cx="2678050" cy="2671918"/>
          </a:xfrm>
          <a:prstGeom prst="rect">
            <a:avLst/>
          </a:prstGeom>
          <a:noFill/>
          <a:extLst>
            <a:ext uri="{909E8E84-426E-40DD-AFC4-6F175D3DCCD1}">
              <a14:hiddenFill xmlns:a14="http://schemas.microsoft.com/office/drawing/2010/main">
                <a:solidFill>
                  <a:srgbClr val="FFFFFF"/>
                </a:solidFill>
              </a14:hiddenFill>
            </a:ext>
          </a:extLst>
        </p:spPr>
      </p:pic>
      <p:pic>
        <p:nvPicPr>
          <p:cNvPr id="53" name="Audio 52">
            <a:hlinkClick r:id="" action="ppaction://media"/>
            <a:extLst>
              <a:ext uri="{FF2B5EF4-FFF2-40B4-BE49-F238E27FC236}">
                <a16:creationId xmlns:a16="http://schemas.microsoft.com/office/drawing/2014/main" id="{9A2C7025-D9EA-310D-E0DE-F1400B812DF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9222588"/>
      </p:ext>
    </p:extLst>
  </p:cSld>
  <p:clrMapOvr>
    <a:masterClrMapping/>
  </p:clrMapOvr>
  <mc:AlternateContent xmlns:mc="http://schemas.openxmlformats.org/markup-compatibility/2006" xmlns:p14="http://schemas.microsoft.com/office/powerpoint/2010/main">
    <mc:Choice Requires="p14">
      <p:transition spd="slow" p14:dur="2000" advTm="24399"/>
    </mc:Choice>
    <mc:Fallback xmlns="">
      <p:transition spd="slow" advTm="24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789"/>
            <a:ext cx="12192000" cy="6858000"/>
          </a:xfrm>
          <a:prstGeom prst="rect">
            <a:avLst/>
          </a:prstGeom>
        </p:spPr>
      </p:pic>
      <p:sp>
        <p:nvSpPr>
          <p:cNvPr id="2" name="Title 1"/>
          <p:cNvSpPr>
            <a:spLocks noGrp="1"/>
          </p:cNvSpPr>
          <p:nvPr>
            <p:ph type="title"/>
          </p:nvPr>
        </p:nvSpPr>
        <p:spPr>
          <a:xfrm>
            <a:off x="-601234" y="41789"/>
            <a:ext cx="10202434" cy="1325563"/>
          </a:xfrm>
        </p:spPr>
        <p:txBody>
          <a:bodyPr/>
          <a:lstStyle/>
          <a:p>
            <a:pPr algn="ctr"/>
            <a:r>
              <a:rPr lang="en-IE" b="1" dirty="0"/>
              <a:t>Visible </a:t>
            </a:r>
            <a:r>
              <a:rPr lang="en-IE" b="1" dirty="0" smtClean="0"/>
              <a:t>Light </a:t>
            </a:r>
            <a:r>
              <a:rPr lang="en-IE" b="1" dirty="0"/>
              <a:t>R</a:t>
            </a:r>
            <a:r>
              <a:rPr lang="en-IE" b="1" dirty="0" smtClean="0"/>
              <a:t>eflection </a:t>
            </a:r>
            <a:r>
              <a:rPr lang="en-IE" b="1" dirty="0"/>
              <a:t>and </a:t>
            </a:r>
            <a:r>
              <a:rPr lang="en-IE" b="1" dirty="0" smtClean="0"/>
              <a:t>Transmission</a:t>
            </a:r>
            <a:endParaRPr lang="en-IE" b="1" dirty="0"/>
          </a:p>
        </p:txBody>
      </p:sp>
      <p:sp>
        <p:nvSpPr>
          <p:cNvPr id="3" name="Content Placeholder 2"/>
          <p:cNvSpPr>
            <a:spLocks noGrp="1"/>
          </p:cNvSpPr>
          <p:nvPr>
            <p:ph idx="1"/>
          </p:nvPr>
        </p:nvSpPr>
        <p:spPr>
          <a:xfrm>
            <a:off x="122417" y="1253331"/>
            <a:ext cx="8226287" cy="4351338"/>
          </a:xfrm>
        </p:spPr>
        <p:txBody>
          <a:bodyPr vert="horz" lIns="91440" tIns="45720" rIns="91440" bIns="45720" rtlCol="0" anchor="t">
            <a:normAutofit fontScale="92500" lnSpcReduction="10000"/>
          </a:bodyPr>
          <a:lstStyle/>
          <a:p>
            <a:pPr marL="0" indent="0">
              <a:buNone/>
            </a:pPr>
            <a:r>
              <a:rPr lang="en-IE" sz="2400" b="0" i="0">
                <a:solidFill>
                  <a:srgbClr val="212529"/>
                </a:solidFill>
                <a:effectLst/>
              </a:rPr>
              <a:t>Reflection and transmission of light waves occur because the frequencies of the light waves do not match the natural frequencies of vibration of the objects. When light waves of these frequencies strike an object, the electrons in the atoms of the object begin vibrating. But instead of vibrating in resonance at a large amplitude, the electrons vibrate for brief periods of time with small amplitudes of vibration; then the energy is reemitted as a light wave. If the object is transparent, then the vibrations of the electrons are passed on to neighbouring atoms through the bulk of the material and reemitted on the opposite side of the object. Such frequencies of light waves are said to be </a:t>
            </a:r>
            <a:r>
              <a:rPr lang="en-IE" sz="2400" b="1" i="0">
                <a:effectLst/>
              </a:rPr>
              <a:t>transmitted</a:t>
            </a:r>
            <a:r>
              <a:rPr lang="en-IE" sz="2400" b="0" i="0">
                <a:solidFill>
                  <a:srgbClr val="212529"/>
                </a:solidFill>
                <a:effectLst/>
              </a:rPr>
              <a:t>. If the object is opaque, then the vibrations of the electrons are not passed from atom to atom through the bulk of the material. Rather the electrons of atoms on the material's surface vibrate for short periods of time and then reemit the energy as a reflected light wave. Such frequencies of light are said to be </a:t>
            </a:r>
            <a:r>
              <a:rPr lang="en-IE" sz="2400" b="1" i="0">
                <a:effectLst/>
              </a:rPr>
              <a:t>reflected</a:t>
            </a:r>
            <a:r>
              <a:rPr lang="en-IE" sz="2400" b="0" i="0">
                <a:solidFill>
                  <a:srgbClr val="212529"/>
                </a:solidFill>
                <a:effectLst/>
              </a:rPr>
              <a:t>.</a:t>
            </a:r>
            <a:endParaRPr lang="en-IE" sz="2400" b="1">
              <a:cs typeface="Calibri"/>
            </a:endParaRPr>
          </a:p>
          <a:p>
            <a:pPr marL="0" indent="0" algn="ctr">
              <a:buNone/>
            </a:pPr>
            <a:endParaRPr lang="en-IE" sz="3240" b="1"/>
          </a:p>
          <a:p>
            <a:endParaRPr lang="en-IE" sz="2700" b="1"/>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E774C029-84EB-7493-39A3-B1DDA8E3E04B}"/>
              </a:ext>
            </a:extLst>
          </p:cNvPr>
          <p:cNvPicPr>
            <a:picLocks noChangeAspect="1"/>
          </p:cNvPicPr>
          <p:nvPr/>
        </p:nvPicPr>
        <p:blipFill rotWithShape="1">
          <a:blip r:embed="rId7"/>
          <a:srcRect t="34737" r="523" b="38421"/>
          <a:stretch/>
        </p:blipFill>
        <p:spPr>
          <a:xfrm>
            <a:off x="4235561" y="5874101"/>
            <a:ext cx="3720878" cy="1009507"/>
          </a:xfrm>
          <a:prstGeom prst="rect">
            <a:avLst/>
          </a:prstGeom>
        </p:spPr>
      </p:pic>
      <p:sp>
        <p:nvSpPr>
          <p:cNvPr id="8" name="TextBox 7">
            <a:extLst>
              <a:ext uri="{FF2B5EF4-FFF2-40B4-BE49-F238E27FC236}">
                <a16:creationId xmlns:a16="http://schemas.microsoft.com/office/drawing/2014/main" id="{663B3648-94C5-4E1B-5BCD-A3E3CA348E4A}"/>
              </a:ext>
            </a:extLst>
          </p:cNvPr>
          <p:cNvSpPr txBox="1"/>
          <p:nvPr/>
        </p:nvSpPr>
        <p:spPr>
          <a:xfrm>
            <a:off x="9020199" y="4903997"/>
            <a:ext cx="2627248" cy="646331"/>
          </a:xfrm>
          <a:prstGeom prst="rect">
            <a:avLst/>
          </a:prstGeom>
          <a:noFill/>
        </p:spPr>
        <p:txBody>
          <a:bodyPr wrap="square">
            <a:spAutoFit/>
          </a:bodyPr>
          <a:lstStyle/>
          <a:p>
            <a:r>
              <a:rPr lang="en-IE"/>
              <a:t>Reflection , Transmission</a:t>
            </a:r>
          </a:p>
          <a:p>
            <a:r>
              <a:rPr lang="en-IE"/>
              <a:t> Absorption  </a:t>
            </a:r>
            <a:r>
              <a:rPr lang="en-IE">
                <a:hlinkClick r:id="rId8"/>
              </a:rPr>
              <a:t>Video</a:t>
            </a:r>
            <a:endParaRPr lang="en-IE"/>
          </a:p>
        </p:txBody>
      </p:sp>
      <p:pic>
        <p:nvPicPr>
          <p:cNvPr id="3078" name="Picture 6">
            <a:extLst>
              <a:ext uri="{FF2B5EF4-FFF2-40B4-BE49-F238E27FC236}">
                <a16:creationId xmlns:a16="http://schemas.microsoft.com/office/drawing/2014/main" id="{6D3A1EB0-56A5-FC5E-9261-D81B7FFEA2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8063" y="1922990"/>
            <a:ext cx="3471520" cy="2802835"/>
          </a:xfrm>
          <a:prstGeom prst="rect">
            <a:avLst/>
          </a:prstGeom>
          <a:noFill/>
          <a:extLst>
            <a:ext uri="{909E8E84-426E-40DD-AFC4-6F175D3DCCD1}">
              <a14:hiddenFill xmlns:a14="http://schemas.microsoft.com/office/drawing/2010/main">
                <a:solidFill>
                  <a:srgbClr val="FFFFFF"/>
                </a:solidFill>
              </a14:hiddenFill>
            </a:ext>
          </a:extLst>
        </p:spPr>
      </p:pic>
      <p:pic>
        <p:nvPicPr>
          <p:cNvPr id="46" name="Audio 45">
            <a:hlinkClick r:id="" action="ppaction://media"/>
            <a:extLst>
              <a:ext uri="{FF2B5EF4-FFF2-40B4-BE49-F238E27FC236}">
                <a16:creationId xmlns:a16="http://schemas.microsoft.com/office/drawing/2014/main" id="{70324293-D651-290E-C474-9C4F3546596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41952791"/>
      </p:ext>
    </p:extLst>
  </p:cSld>
  <p:clrMapOvr>
    <a:masterClrMapping/>
  </p:clrMapOvr>
  <mc:AlternateContent xmlns:mc="http://schemas.openxmlformats.org/markup-compatibility/2006" xmlns:p14="http://schemas.microsoft.com/office/powerpoint/2010/main">
    <mc:Choice Requires="p14">
      <p:transition spd="slow" p14:dur="2000" advTm="26359"/>
    </mc:Choice>
    <mc:Fallback xmlns="">
      <p:transition spd="slow" advTm="26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608"/>
            <a:ext cx="12192000" cy="6858000"/>
          </a:xfrm>
          <a:prstGeom prst="rect">
            <a:avLst/>
          </a:prstGeom>
        </p:spPr>
      </p:pic>
      <p:sp>
        <p:nvSpPr>
          <p:cNvPr id="2" name="Title 1"/>
          <p:cNvSpPr>
            <a:spLocks noGrp="1"/>
          </p:cNvSpPr>
          <p:nvPr>
            <p:ph type="title"/>
          </p:nvPr>
        </p:nvSpPr>
        <p:spPr>
          <a:xfrm>
            <a:off x="609600" y="51360"/>
            <a:ext cx="7346840" cy="1325563"/>
          </a:xfrm>
        </p:spPr>
        <p:txBody>
          <a:bodyPr>
            <a:normAutofit/>
          </a:bodyPr>
          <a:lstStyle/>
          <a:p>
            <a:pPr algn="ctr"/>
            <a:r>
              <a:rPr lang="en-IE" sz="2800" b="1" dirty="0"/>
              <a:t>Where does </a:t>
            </a:r>
            <a:r>
              <a:rPr lang="en-IE" sz="2800" b="1" dirty="0" smtClean="0"/>
              <a:t>the colour of objects come </a:t>
            </a:r>
            <a:r>
              <a:rPr lang="en-IE" sz="2800" b="1" dirty="0"/>
              <a:t>from?</a:t>
            </a:r>
          </a:p>
        </p:txBody>
      </p:sp>
      <p:sp>
        <p:nvSpPr>
          <p:cNvPr id="3" name="Content Placeholder 2"/>
          <p:cNvSpPr>
            <a:spLocks noGrp="1"/>
          </p:cNvSpPr>
          <p:nvPr>
            <p:ph idx="1"/>
          </p:nvPr>
        </p:nvSpPr>
        <p:spPr>
          <a:xfrm>
            <a:off x="133587" y="1706825"/>
            <a:ext cx="8030818" cy="4769913"/>
          </a:xfrm>
        </p:spPr>
        <p:txBody>
          <a:bodyPr vert="horz" lIns="91440" tIns="45720" rIns="91440" bIns="45720" rtlCol="0" anchor="t">
            <a:normAutofit/>
          </a:bodyPr>
          <a:lstStyle/>
          <a:p>
            <a:pPr marL="0" indent="0">
              <a:buNone/>
            </a:pPr>
            <a:r>
              <a:rPr lang="en-IE" sz="2000" b="0" i="0" dirty="0">
                <a:solidFill>
                  <a:srgbClr val="212529"/>
                </a:solidFill>
                <a:effectLst/>
              </a:rPr>
              <a:t>The colour of the objects that we see is largely due to the way those objects interact with light and ultimately reflect or transmit it to our eyes. </a:t>
            </a:r>
            <a:endParaRPr lang="en-IE" sz="2000" b="0" i="0" dirty="0" smtClean="0">
              <a:solidFill>
                <a:srgbClr val="212529"/>
              </a:solidFill>
              <a:effectLst/>
            </a:endParaRPr>
          </a:p>
          <a:p>
            <a:pPr marL="0" indent="0">
              <a:buNone/>
            </a:pPr>
            <a:r>
              <a:rPr lang="en-IE" sz="2000" b="0" i="0" dirty="0" smtClean="0">
                <a:solidFill>
                  <a:srgbClr val="212529"/>
                </a:solidFill>
                <a:effectLst/>
              </a:rPr>
              <a:t>The </a:t>
            </a:r>
            <a:r>
              <a:rPr lang="en-IE" sz="2000" b="0" i="0" dirty="0">
                <a:solidFill>
                  <a:srgbClr val="212529"/>
                </a:solidFill>
                <a:effectLst/>
              </a:rPr>
              <a:t>only role that the object plays is that it might contain atoms capable of selectively absorbing one or more frequencies of the visible light that shine upon it. So if an object absorbs all of the frequencies of visible light except for the frequency associated with green light, then the object will appear green in the presence of </a:t>
            </a:r>
            <a:r>
              <a:rPr lang="en-IE" sz="2000" b="0" i="0" u="sng" dirty="0">
                <a:solidFill>
                  <a:srgbClr val="FF3330"/>
                </a:solidFill>
                <a:effectLst/>
                <a:hlinkClick r:id="rId6"/>
              </a:rPr>
              <a:t>ROYGBIV</a:t>
            </a:r>
            <a:r>
              <a:rPr lang="en-IE" sz="2000" b="0" i="0" dirty="0">
                <a:solidFill>
                  <a:srgbClr val="212529"/>
                </a:solidFill>
                <a:effectLst/>
              </a:rPr>
              <a:t>.</a:t>
            </a:r>
          </a:p>
          <a:p>
            <a:pPr marL="0" indent="0">
              <a:buNone/>
            </a:pPr>
            <a:r>
              <a:rPr lang="en-IE" sz="2000" b="0" i="0" dirty="0">
                <a:solidFill>
                  <a:srgbClr val="212529"/>
                </a:solidFill>
                <a:effectLst/>
              </a:rPr>
              <a:t>The most common set of primary colours is red (R), green (G) and blue (B). When red, green and blue light are mixed or added together with the proper intensity, white (W) light is obtained. This is often represented by the equation below:</a:t>
            </a:r>
          </a:p>
          <a:p>
            <a:pPr marL="0" indent="0" algn="ctr">
              <a:buNone/>
            </a:pPr>
            <a:r>
              <a:rPr lang="en-IE" sz="2000" b="0" i="0" dirty="0">
                <a:solidFill>
                  <a:srgbClr val="212529"/>
                </a:solidFill>
                <a:effectLst/>
              </a:rPr>
              <a:t> </a:t>
            </a:r>
            <a:r>
              <a:rPr lang="en-IE" sz="2000" b="1" i="0" dirty="0">
                <a:solidFill>
                  <a:srgbClr val="FF0000"/>
                </a:solidFill>
                <a:effectLst/>
                <a:latin typeface="latoregular"/>
              </a:rPr>
              <a:t>R + G + B = W</a:t>
            </a:r>
          </a:p>
          <a:p>
            <a:pPr marL="0" indent="0">
              <a:buNone/>
            </a:pPr>
            <a:endParaRPr lang="en-IE" sz="2200" b="0" i="0" dirty="0">
              <a:solidFill>
                <a:srgbClr val="212529"/>
              </a:solidFill>
              <a:effectLst/>
            </a:endParaRPr>
          </a:p>
          <a:p>
            <a:pPr marL="0" indent="0">
              <a:buNone/>
            </a:pPr>
            <a:endParaRPr lang="en-IE" sz="2200" b="0" i="0" dirty="0">
              <a:solidFill>
                <a:srgbClr val="212529"/>
              </a:solidFill>
              <a:effectLst/>
            </a:endParaRPr>
          </a:p>
          <a:p>
            <a:pPr marL="0" indent="0">
              <a:buNone/>
            </a:pPr>
            <a:endParaRPr lang="en-IE" sz="2000" b="1" dirty="0"/>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7"/>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E774C029-84EB-7493-39A3-B1DDA8E3E04B}"/>
              </a:ext>
            </a:extLst>
          </p:cNvPr>
          <p:cNvPicPr>
            <a:picLocks noChangeAspect="1"/>
          </p:cNvPicPr>
          <p:nvPr/>
        </p:nvPicPr>
        <p:blipFill rotWithShape="1">
          <a:blip r:embed="rId8"/>
          <a:srcRect t="34737" r="523" b="38421"/>
          <a:stretch/>
        </p:blipFill>
        <p:spPr>
          <a:xfrm>
            <a:off x="4235561" y="5874101"/>
            <a:ext cx="3720878" cy="1009507"/>
          </a:xfrm>
          <a:prstGeom prst="rect">
            <a:avLst/>
          </a:prstGeom>
        </p:spPr>
      </p:pic>
      <p:pic>
        <p:nvPicPr>
          <p:cNvPr id="1030" name="Picture 6">
            <a:extLst>
              <a:ext uri="{FF2B5EF4-FFF2-40B4-BE49-F238E27FC236}">
                <a16:creationId xmlns:a16="http://schemas.microsoft.com/office/drawing/2014/main" id="{D6DAC675-8599-A6BF-3482-DA0AC41CB8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51534" y="1376923"/>
            <a:ext cx="3132943" cy="155897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imary Colors of Light">
            <a:extLst>
              <a:ext uri="{FF2B5EF4-FFF2-40B4-BE49-F238E27FC236}">
                <a16:creationId xmlns:a16="http://schemas.microsoft.com/office/drawing/2014/main" id="{A44F064A-8AA4-ECD8-E42A-19C9E911F6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51534" y="3554060"/>
            <a:ext cx="2863121" cy="1669527"/>
          </a:xfrm>
          <a:prstGeom prst="rect">
            <a:avLst/>
          </a:prstGeom>
          <a:noFill/>
          <a:extLst>
            <a:ext uri="{909E8E84-426E-40DD-AFC4-6F175D3DCCD1}">
              <a14:hiddenFill xmlns:a14="http://schemas.microsoft.com/office/drawing/2010/main">
                <a:solidFill>
                  <a:srgbClr val="FFFFFF"/>
                </a:solidFill>
              </a14:hiddenFill>
            </a:ext>
          </a:extLst>
        </p:spPr>
      </p:pic>
      <p:pic>
        <p:nvPicPr>
          <p:cNvPr id="1084" name="Audio 1083">
            <a:hlinkClick r:id="" action="ppaction://media"/>
            <a:extLst>
              <a:ext uri="{FF2B5EF4-FFF2-40B4-BE49-F238E27FC236}">
                <a16:creationId xmlns:a16="http://schemas.microsoft.com/office/drawing/2014/main" id="{9E628398-0116-C00A-76B0-B9E68BD6135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98179732"/>
      </p:ext>
    </p:extLst>
  </p:cSld>
  <p:clrMapOvr>
    <a:masterClrMapping/>
  </p:clrMapOvr>
  <mc:AlternateContent xmlns:mc="http://schemas.openxmlformats.org/markup-compatibility/2006" xmlns:p14="http://schemas.microsoft.com/office/powerpoint/2010/main">
    <mc:Choice Requires="p14">
      <p:transition spd="slow" p14:dur="2000" advTm="39191"/>
    </mc:Choice>
    <mc:Fallback xmlns="">
      <p:transition spd="slow" advTm="39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8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8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199" y="-25608"/>
            <a:ext cx="6144491" cy="1325563"/>
          </a:xfrm>
        </p:spPr>
        <p:txBody>
          <a:bodyPr/>
          <a:lstStyle/>
          <a:p>
            <a:pPr algn="ctr"/>
            <a:r>
              <a:rPr lang="en-IE" b="1" dirty="0"/>
              <a:t>Colour </a:t>
            </a:r>
            <a:r>
              <a:rPr lang="en-IE" b="1" dirty="0" smtClean="0"/>
              <a:t>Light Addition</a:t>
            </a:r>
            <a:endParaRPr lang="en-IE" b="1" dirty="0"/>
          </a:p>
        </p:txBody>
      </p:sp>
      <p:sp>
        <p:nvSpPr>
          <p:cNvPr id="3" name="Content Placeholder 2"/>
          <p:cNvSpPr>
            <a:spLocks noGrp="1"/>
          </p:cNvSpPr>
          <p:nvPr>
            <p:ph idx="1"/>
          </p:nvPr>
        </p:nvSpPr>
        <p:spPr>
          <a:xfrm>
            <a:off x="152400" y="1105469"/>
            <a:ext cx="8526905" cy="4765848"/>
          </a:xfrm>
        </p:spPr>
        <p:txBody>
          <a:bodyPr vert="horz" lIns="91440" tIns="45720" rIns="91440" bIns="45720" rtlCol="0" anchor="t">
            <a:normAutofit fontScale="92500" lnSpcReduction="10000"/>
          </a:bodyPr>
          <a:lstStyle/>
          <a:p>
            <a:pPr marL="0" indent="0">
              <a:buNone/>
            </a:pPr>
            <a:r>
              <a:rPr lang="en-IE" sz="2000" b="0" i="0" dirty="0">
                <a:solidFill>
                  <a:srgbClr val="212529"/>
                </a:solidFill>
                <a:effectLst/>
              </a:rPr>
              <a:t>The subject of colour perception can be simplified if we think in terms of primary colours of light. We have already learned that </a:t>
            </a:r>
            <a:r>
              <a:rPr lang="en-IE" sz="2000" b="0" i="0" u="sng" dirty="0">
                <a:solidFill>
                  <a:srgbClr val="FF3330"/>
                </a:solidFill>
                <a:effectLst/>
                <a:hlinkClick r:id="rId6"/>
              </a:rPr>
              <a:t>white </a:t>
            </a:r>
            <a:r>
              <a:rPr lang="en-IE" sz="2000" b="0" i="0" u="sng" dirty="0" smtClean="0">
                <a:solidFill>
                  <a:srgbClr val="FF3330"/>
                </a:solidFill>
                <a:effectLst/>
                <a:hlinkClick r:id="rId6"/>
              </a:rPr>
              <a:t>light is </a:t>
            </a:r>
            <a:r>
              <a:rPr lang="en-IE" sz="2000" b="0" i="0" u="sng" dirty="0">
                <a:solidFill>
                  <a:srgbClr val="FF3330"/>
                </a:solidFill>
                <a:effectLst/>
                <a:hlinkClick r:id="rId6"/>
              </a:rPr>
              <a:t>not a colour at all</a:t>
            </a:r>
            <a:r>
              <a:rPr lang="en-IE" sz="2000" b="0" i="0" dirty="0">
                <a:solidFill>
                  <a:srgbClr val="212529"/>
                </a:solidFill>
                <a:effectLst/>
              </a:rPr>
              <a:t>, but rather the presence of all the frequencies of visible light.</a:t>
            </a:r>
          </a:p>
          <a:p>
            <a:pPr marL="0" indent="0">
              <a:buNone/>
            </a:pPr>
            <a:r>
              <a:rPr lang="en-IE" sz="2000" b="0" i="0" dirty="0">
                <a:solidFill>
                  <a:srgbClr val="212529"/>
                </a:solidFill>
                <a:effectLst/>
              </a:rPr>
              <a:t>But combining the range of frequencies in the visible light spectrum is not the only means of producing white light. White light can also be produced by combining only three distinct frequencies of light, provided that they are widely separated on the visible light spectrum. Any three colours (or frequencies) of light that produce white light when combined with the correct intensity are called </a:t>
            </a:r>
            <a:r>
              <a:rPr lang="en-IE" sz="2000" b="1" i="0" dirty="0">
                <a:effectLst/>
              </a:rPr>
              <a:t>primary colours of light</a:t>
            </a:r>
            <a:r>
              <a:rPr lang="en-IE" sz="2000" b="0" i="0" dirty="0">
                <a:solidFill>
                  <a:srgbClr val="212529"/>
                </a:solidFill>
                <a:effectLst/>
              </a:rPr>
              <a:t>.</a:t>
            </a:r>
          </a:p>
          <a:p>
            <a:pPr marL="0" indent="0" algn="l">
              <a:buNone/>
            </a:pPr>
            <a:r>
              <a:rPr lang="en-IE" sz="2000" b="0" i="0" dirty="0">
                <a:solidFill>
                  <a:srgbClr val="000000"/>
                </a:solidFill>
                <a:effectLst/>
              </a:rPr>
              <a:t>The three </a:t>
            </a:r>
            <a:r>
              <a:rPr lang="en-IE" sz="2000" b="1" i="0" dirty="0">
                <a:solidFill>
                  <a:srgbClr val="000000"/>
                </a:solidFill>
                <a:effectLst/>
              </a:rPr>
              <a:t>primary colours of light</a:t>
            </a:r>
            <a:r>
              <a:rPr lang="en-IE" sz="2000" b="0" i="0" dirty="0">
                <a:solidFill>
                  <a:srgbClr val="000000"/>
                </a:solidFill>
                <a:effectLst/>
              </a:rPr>
              <a:t> are </a:t>
            </a:r>
            <a:r>
              <a:rPr lang="en-IE" sz="2000" b="1" i="0" dirty="0">
                <a:solidFill>
                  <a:srgbClr val="000000"/>
                </a:solidFill>
                <a:effectLst/>
              </a:rPr>
              <a:t>red</a:t>
            </a:r>
            <a:r>
              <a:rPr lang="en-IE" sz="2000" b="0" i="0" dirty="0">
                <a:solidFill>
                  <a:srgbClr val="000000"/>
                </a:solidFill>
                <a:effectLst/>
              </a:rPr>
              <a:t>, </a:t>
            </a:r>
            <a:r>
              <a:rPr lang="en-IE" sz="2000" b="1" i="0" dirty="0">
                <a:solidFill>
                  <a:srgbClr val="000000"/>
                </a:solidFill>
                <a:effectLst/>
              </a:rPr>
              <a:t>blue</a:t>
            </a:r>
            <a:r>
              <a:rPr lang="en-IE" sz="2000" b="0" i="0" dirty="0">
                <a:solidFill>
                  <a:srgbClr val="000000"/>
                </a:solidFill>
                <a:effectLst/>
              </a:rPr>
              <a:t>, and </a:t>
            </a:r>
            <a:r>
              <a:rPr lang="en-IE" sz="2000" b="1" i="0" dirty="0">
                <a:solidFill>
                  <a:srgbClr val="000000"/>
                </a:solidFill>
                <a:effectLst/>
              </a:rPr>
              <a:t>green</a:t>
            </a:r>
            <a:r>
              <a:rPr lang="en-IE" sz="2000" b="0" i="0" dirty="0">
                <a:solidFill>
                  <a:srgbClr val="000000"/>
                </a:solidFill>
                <a:effectLst/>
              </a:rPr>
              <a:t>.  If you have heard otherwise it was likely a pigment.  </a:t>
            </a:r>
            <a:r>
              <a:rPr lang="en-IE" sz="2000" b="1" i="0" dirty="0">
                <a:solidFill>
                  <a:srgbClr val="000000"/>
                </a:solidFill>
                <a:effectLst/>
              </a:rPr>
              <a:t>Colour</a:t>
            </a:r>
            <a:r>
              <a:rPr lang="en-IE" sz="2000" b="0" i="0" dirty="0">
                <a:solidFill>
                  <a:srgbClr val="000000"/>
                </a:solidFill>
                <a:effectLst/>
              </a:rPr>
              <a:t> refers to light.  </a:t>
            </a:r>
            <a:r>
              <a:rPr lang="en-IE" sz="2000" b="1" i="0" dirty="0" smtClean="0">
                <a:solidFill>
                  <a:srgbClr val="000000"/>
                </a:solidFill>
                <a:effectLst/>
              </a:rPr>
              <a:t>Pigments</a:t>
            </a:r>
            <a:r>
              <a:rPr lang="en-IE" sz="2000" b="1" i="0" dirty="0">
                <a:solidFill>
                  <a:srgbClr val="000000"/>
                </a:solidFill>
                <a:effectLst/>
              </a:rPr>
              <a:t> </a:t>
            </a:r>
            <a:r>
              <a:rPr lang="en-IE" sz="2000" i="0" dirty="0">
                <a:solidFill>
                  <a:srgbClr val="000000"/>
                </a:solidFill>
                <a:effectLst/>
              </a:rPr>
              <a:t>are</a:t>
            </a:r>
            <a:r>
              <a:rPr lang="en-IE" sz="2000" b="1" i="0" dirty="0">
                <a:solidFill>
                  <a:srgbClr val="000000"/>
                </a:solidFill>
                <a:effectLst/>
              </a:rPr>
              <a:t> </a:t>
            </a:r>
            <a:r>
              <a:rPr lang="en-IE" sz="2000" b="0" i="0" dirty="0">
                <a:solidFill>
                  <a:srgbClr val="000000"/>
                </a:solidFill>
                <a:effectLst/>
              </a:rPr>
              <a:t>use when painting or colouring.  Pigments </a:t>
            </a:r>
            <a:r>
              <a:rPr lang="en-IE" sz="2000" b="0" i="0" dirty="0">
                <a:effectLst/>
              </a:rPr>
              <a:t>are </a:t>
            </a:r>
            <a:r>
              <a:rPr lang="en-IE" sz="2000" b="0" i="0" dirty="0" smtClean="0">
                <a:effectLst/>
              </a:rPr>
              <a:t>chemicals </a:t>
            </a:r>
            <a:r>
              <a:rPr lang="en-IE" sz="2000" b="0" i="0" dirty="0">
                <a:effectLst/>
              </a:rPr>
              <a:t>capable of absorbing one or more of the colours of white light. </a:t>
            </a:r>
            <a:r>
              <a:rPr lang="en-IE" sz="2000" dirty="0"/>
              <a:t>C</a:t>
            </a:r>
            <a:r>
              <a:rPr lang="en-IE" sz="2000" b="0" i="0" dirty="0">
                <a:effectLst/>
              </a:rPr>
              <a:t>hemicals that are capable of selectively absorbing one or more frequency of white light are known as </a:t>
            </a:r>
            <a:r>
              <a:rPr lang="en-IE" sz="2000" b="1" i="0" dirty="0">
                <a:effectLst/>
              </a:rPr>
              <a:t>pigments</a:t>
            </a:r>
            <a:r>
              <a:rPr lang="en-IE" sz="2000" b="0" i="0" dirty="0" smtClean="0">
                <a:solidFill>
                  <a:srgbClr val="212529"/>
                </a:solidFill>
                <a:effectLst/>
              </a:rPr>
              <a:t>.</a:t>
            </a:r>
            <a:r>
              <a:rPr lang="en-IE" sz="2000" b="0" i="0" dirty="0">
                <a:solidFill>
                  <a:srgbClr val="000000"/>
                </a:solidFill>
                <a:effectLst/>
              </a:rPr>
              <a:t>  In the picture, the three primary colours are on a black background with the absence of any light. When all three </a:t>
            </a:r>
            <a:r>
              <a:rPr lang="en-IE" sz="2000" b="0" i="0" dirty="0" smtClean="0">
                <a:solidFill>
                  <a:srgbClr val="000000"/>
                </a:solidFill>
                <a:effectLst/>
              </a:rPr>
              <a:t>colours are </a:t>
            </a:r>
            <a:r>
              <a:rPr lang="en-IE" sz="2000" b="0" i="0" dirty="0">
                <a:solidFill>
                  <a:srgbClr val="000000"/>
                </a:solidFill>
                <a:effectLst/>
              </a:rPr>
              <a:t>mixed in the correct intensity white light is obtained.</a:t>
            </a:r>
          </a:p>
          <a:p>
            <a:pPr marL="0" indent="0" algn="l">
              <a:buNone/>
            </a:pPr>
            <a:r>
              <a:rPr lang="en-IE" sz="2000" b="0" i="0" dirty="0">
                <a:solidFill>
                  <a:srgbClr val="000000"/>
                </a:solidFill>
                <a:effectLst/>
              </a:rPr>
              <a:t> </a:t>
            </a:r>
            <a:r>
              <a:rPr lang="en-IE" sz="2000" b="0" i="0" dirty="0">
                <a:solidFill>
                  <a:srgbClr val="000000"/>
                </a:solidFill>
                <a:effectLst/>
                <a:hlinkClick r:id="rId7"/>
              </a:rPr>
              <a:t>Click here </a:t>
            </a:r>
            <a:r>
              <a:rPr lang="en-IE" sz="2000" b="0" i="0" dirty="0">
                <a:solidFill>
                  <a:srgbClr val="000000"/>
                </a:solidFill>
                <a:effectLst/>
              </a:rPr>
              <a:t>for </a:t>
            </a:r>
            <a:r>
              <a:rPr lang="en-IE" sz="2000" b="0" i="0" dirty="0" err="1">
                <a:solidFill>
                  <a:srgbClr val="000000"/>
                </a:solidFill>
                <a:effectLst/>
              </a:rPr>
              <a:t>PhET</a:t>
            </a:r>
            <a:r>
              <a:rPr lang="en-IE" sz="2000" b="0" i="0" dirty="0">
                <a:solidFill>
                  <a:srgbClr val="000000"/>
                </a:solidFill>
                <a:effectLst/>
              </a:rPr>
              <a:t> simulator. </a:t>
            </a:r>
          </a:p>
          <a:p>
            <a:pPr marL="0" indent="0" algn="l">
              <a:buNone/>
            </a:pPr>
            <a:r>
              <a:rPr lang="en-IE" sz="2000" dirty="0">
                <a:solidFill>
                  <a:srgbClr val="000000"/>
                </a:solidFill>
                <a:hlinkClick r:id="rId8"/>
              </a:rPr>
              <a:t>Click here </a:t>
            </a:r>
            <a:r>
              <a:rPr lang="en-IE" sz="2000" dirty="0">
                <a:solidFill>
                  <a:srgbClr val="000000"/>
                </a:solidFill>
              </a:rPr>
              <a:t>to check understanding using interactive questions.</a:t>
            </a:r>
            <a:endParaRPr lang="en-IE" sz="2000" b="0" i="0" dirty="0">
              <a:solidFill>
                <a:srgbClr val="000000"/>
              </a:solidFill>
              <a:effectLst/>
            </a:endParaRPr>
          </a:p>
          <a:p>
            <a:pPr marL="0" indent="0" algn="ctr">
              <a:buNone/>
            </a:pPr>
            <a:endParaRPr lang="en-IE" sz="2000" b="0" i="0" dirty="0">
              <a:solidFill>
                <a:srgbClr val="212529"/>
              </a:solidFill>
              <a:effectLst/>
            </a:endParaRPr>
          </a:p>
          <a:p>
            <a:pPr marL="0" indent="0">
              <a:buNone/>
            </a:pPr>
            <a:endParaRPr lang="en-IE" sz="2000" b="1" dirty="0"/>
          </a:p>
          <a:p>
            <a:endParaRPr lang="en-IE" sz="2700" b="1" dirty="0"/>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9"/>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E774C029-84EB-7493-39A3-B1DDA8E3E04B}"/>
              </a:ext>
            </a:extLst>
          </p:cNvPr>
          <p:cNvPicPr>
            <a:picLocks noChangeAspect="1"/>
          </p:cNvPicPr>
          <p:nvPr/>
        </p:nvPicPr>
        <p:blipFill rotWithShape="1">
          <a:blip r:embed="rId10"/>
          <a:srcRect t="34737" r="523" b="38421"/>
          <a:stretch/>
        </p:blipFill>
        <p:spPr>
          <a:xfrm>
            <a:off x="4235561" y="5874101"/>
            <a:ext cx="3720878" cy="1009507"/>
          </a:xfrm>
          <a:prstGeom prst="rect">
            <a:avLst/>
          </a:prstGeom>
        </p:spPr>
      </p:pic>
      <p:pic>
        <p:nvPicPr>
          <p:cNvPr id="3074" name="Picture 2">
            <a:extLst>
              <a:ext uri="{FF2B5EF4-FFF2-40B4-BE49-F238E27FC236}">
                <a16:creationId xmlns:a16="http://schemas.microsoft.com/office/drawing/2014/main" id="{70B76E5F-BA49-5967-77F9-A9DA9C54295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84057" y="2558321"/>
            <a:ext cx="2728210" cy="204615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787A5873-DF4C-B8D6-5EC4-16FAB0ECF42C}"/>
              </a:ext>
            </a:extLst>
          </p:cNvPr>
          <p:cNvSpPr>
            <a:spLocks noChangeArrowheads="1"/>
          </p:cNvSpPr>
          <p:nvPr/>
        </p:nvSpPr>
        <p:spPr bwMode="auto">
          <a:xfrm>
            <a:off x="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140" name="Audio 3139">
            <a:hlinkClick r:id="" action="ppaction://media"/>
            <a:extLst>
              <a:ext uri="{FF2B5EF4-FFF2-40B4-BE49-F238E27FC236}">
                <a16:creationId xmlns:a16="http://schemas.microsoft.com/office/drawing/2014/main" id="{E0C0C756-1C16-4581-6D2C-C1F4EFD2239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50060488"/>
      </p:ext>
    </p:extLst>
  </p:cSld>
  <p:clrMapOvr>
    <a:masterClrMapping/>
  </p:clrMapOvr>
  <mc:AlternateContent xmlns:mc="http://schemas.openxmlformats.org/markup-compatibility/2006" xmlns:p14="http://schemas.microsoft.com/office/powerpoint/2010/main">
    <mc:Choice Requires="p14">
      <p:transition spd="slow" p14:dur="2000" advTm="44716"/>
    </mc:Choice>
    <mc:Fallback xmlns="">
      <p:transition spd="slow" advTm="44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4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 y="197785"/>
            <a:ext cx="12192000" cy="6858000"/>
          </a:xfrm>
          <a:prstGeom prst="rect">
            <a:avLst/>
          </a:prstGeom>
        </p:spPr>
      </p:pic>
      <p:sp>
        <p:nvSpPr>
          <p:cNvPr id="3" name="Content Placeholder 2"/>
          <p:cNvSpPr>
            <a:spLocks noGrp="1"/>
          </p:cNvSpPr>
          <p:nvPr>
            <p:ph idx="1"/>
          </p:nvPr>
        </p:nvSpPr>
        <p:spPr>
          <a:xfrm>
            <a:off x="132522" y="1064301"/>
            <a:ext cx="7823917" cy="4952185"/>
          </a:xfrm>
        </p:spPr>
        <p:txBody>
          <a:bodyPr vert="horz" lIns="91440" tIns="45720" rIns="91440" bIns="45720" rtlCol="0" anchor="t">
            <a:normAutofit/>
          </a:bodyPr>
          <a:lstStyle/>
          <a:p>
            <a:pPr marL="0" indent="0">
              <a:buNone/>
            </a:pPr>
            <a:r>
              <a:rPr lang="en-IE" sz="2000">
                <a:solidFill>
                  <a:srgbClr val="212529"/>
                </a:solidFill>
              </a:rPr>
              <a:t>T</a:t>
            </a:r>
            <a:r>
              <a:rPr lang="en-IE" sz="2000" b="0" i="0">
                <a:solidFill>
                  <a:srgbClr val="212529"/>
                </a:solidFill>
                <a:effectLst/>
              </a:rPr>
              <a:t>he mixing together (or addition) of two or three of these three primary colours of light with varying degrees of intensity can produce a wide range of other colours. For this reason, many television sets and computer monitors produce the range of colours on the monitor by the use of red, green and blue light-emitting phosphors.</a:t>
            </a:r>
          </a:p>
          <a:p>
            <a:pPr marL="0" indent="0">
              <a:buNone/>
            </a:pPr>
            <a:r>
              <a:rPr lang="en-IE" sz="2000" b="0" i="0">
                <a:solidFill>
                  <a:srgbClr val="212529"/>
                </a:solidFill>
                <a:effectLst/>
              </a:rPr>
              <a:t>The addition of the primary colours of light can be demonstrated using a light box. The light box illuminates a screen with the three primary colours - red (R), green (G) and blue (B). The lights are often the shape of circles. The result of adding two primary colours of light is easily seen by viewing the overlap of the two or more circles of primary light. </a:t>
            </a:r>
          </a:p>
          <a:p>
            <a:pPr marL="0" indent="0">
              <a:buNone/>
            </a:pPr>
            <a:r>
              <a:rPr lang="en-IE" sz="2000" b="0" i="0">
                <a:solidFill>
                  <a:srgbClr val="000000"/>
                </a:solidFill>
                <a:effectLst/>
                <a:ea typeface="lato" panose="020F0502020204030203" pitchFamily="34" charset="0"/>
                <a:cs typeface="lato" panose="020F0502020204030203" pitchFamily="34" charset="0"/>
              </a:rPr>
              <a:t>When you mix the primary colours of light they give you </a:t>
            </a:r>
            <a:r>
              <a:rPr lang="en-IE" sz="2000" b="1" i="0">
                <a:solidFill>
                  <a:srgbClr val="000000"/>
                </a:solidFill>
                <a:effectLst/>
                <a:ea typeface="lato" panose="020F0502020204030203" pitchFamily="34" charset="0"/>
                <a:cs typeface="lato" panose="020F0502020204030203" pitchFamily="34" charset="0"/>
              </a:rPr>
              <a:t>secondary colours.</a:t>
            </a:r>
            <a:endParaRPr lang="en-IE" sz="2000" b="1" i="0">
              <a:solidFill>
                <a:srgbClr val="212529"/>
              </a:solidFill>
              <a:effectLst/>
            </a:endParaRPr>
          </a:p>
          <a:p>
            <a:pPr marL="0" indent="0">
              <a:buNone/>
            </a:pPr>
            <a:r>
              <a:rPr lang="en-IE" sz="2000" b="1"/>
              <a:t>All primary colours together = white light</a:t>
            </a:r>
          </a:p>
          <a:p>
            <a:pPr marL="0" indent="0">
              <a:buNone/>
            </a:pPr>
            <a:endParaRPr lang="en-IE" sz="2000" b="1"/>
          </a:p>
          <a:p>
            <a:pPr marL="0" indent="0">
              <a:buNone/>
            </a:pPr>
            <a:r>
              <a:rPr lang="en-IE" sz="2000">
                <a:hlinkClick r:id="rId6"/>
              </a:rPr>
              <a:t>Click here </a:t>
            </a:r>
            <a:r>
              <a:rPr lang="en-IE" sz="2000"/>
              <a:t>for colour interactive, </a:t>
            </a:r>
            <a:r>
              <a:rPr lang="en-IE" sz="2000">
                <a:hlinkClick r:id="rId7"/>
              </a:rPr>
              <a:t>worksheet</a:t>
            </a:r>
            <a:r>
              <a:rPr lang="en-IE" sz="2000"/>
              <a:t> and </a:t>
            </a:r>
            <a:r>
              <a:rPr lang="en-IE" sz="2000">
                <a:hlinkClick r:id="rId8"/>
              </a:rPr>
              <a:t>concept checker</a:t>
            </a:r>
            <a:r>
              <a:rPr lang="en-IE" sz="2000"/>
              <a:t>.</a:t>
            </a:r>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9"/>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E774C029-84EB-7493-39A3-B1DDA8E3E04B}"/>
              </a:ext>
            </a:extLst>
          </p:cNvPr>
          <p:cNvPicPr>
            <a:picLocks noChangeAspect="1"/>
          </p:cNvPicPr>
          <p:nvPr/>
        </p:nvPicPr>
        <p:blipFill rotWithShape="1">
          <a:blip r:embed="rId10"/>
          <a:srcRect t="34737" r="523" b="38421"/>
          <a:stretch/>
        </p:blipFill>
        <p:spPr>
          <a:xfrm>
            <a:off x="4235561" y="5874101"/>
            <a:ext cx="3720878" cy="1009507"/>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57DE298F-5F13-F87D-7FEF-06C304F4197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99864" y="1314629"/>
            <a:ext cx="1286054" cy="1286054"/>
          </a:xfrm>
          <a:prstGeom prst="rect">
            <a:avLst/>
          </a:prstGeom>
        </p:spPr>
      </p:pic>
      <p:sp>
        <p:nvSpPr>
          <p:cNvPr id="13" name="TextBox 12">
            <a:extLst>
              <a:ext uri="{FF2B5EF4-FFF2-40B4-BE49-F238E27FC236}">
                <a16:creationId xmlns:a16="http://schemas.microsoft.com/office/drawing/2014/main" id="{352CE6E8-3F58-2CCE-D5AC-230BCA0C78F5}"/>
              </a:ext>
            </a:extLst>
          </p:cNvPr>
          <p:cNvSpPr txBox="1"/>
          <p:nvPr/>
        </p:nvSpPr>
        <p:spPr>
          <a:xfrm>
            <a:off x="9782696" y="1634491"/>
            <a:ext cx="2276782" cy="369332"/>
          </a:xfrm>
          <a:prstGeom prst="rect">
            <a:avLst/>
          </a:prstGeom>
          <a:noFill/>
        </p:spPr>
        <p:txBody>
          <a:bodyPr wrap="square">
            <a:spAutoFit/>
          </a:bodyPr>
          <a:lstStyle/>
          <a:p>
            <a:pPr algn="l">
              <a:buFont typeface="Arial" panose="020B0604020202020204" pitchFamily="34" charset="0"/>
              <a:buChar char="•"/>
            </a:pPr>
            <a:r>
              <a:rPr lang="en-IE" sz="1800" b="1" i="0">
                <a:solidFill>
                  <a:srgbClr val="000000"/>
                </a:solidFill>
                <a:effectLst/>
                <a:ea typeface="lato" panose="020F0502020204030203" pitchFamily="34" charset="0"/>
                <a:cs typeface="lato" panose="020F0502020204030203" pitchFamily="34" charset="0"/>
              </a:rPr>
              <a:t>Red + Green</a:t>
            </a:r>
            <a:r>
              <a:rPr lang="en-IE" sz="1800" b="0" i="0">
                <a:solidFill>
                  <a:srgbClr val="000000"/>
                </a:solidFill>
                <a:effectLst/>
                <a:ea typeface="lato" panose="020F0502020204030203" pitchFamily="34" charset="0"/>
                <a:cs typeface="lato" panose="020F0502020204030203" pitchFamily="34" charset="0"/>
              </a:rPr>
              <a:t> = Yellow</a:t>
            </a:r>
          </a:p>
        </p:txBody>
      </p:sp>
      <p:pic>
        <p:nvPicPr>
          <p:cNvPr id="16" name="Picture 15" descr="A picture containing circle&#10;&#10;Description automatically generated">
            <a:extLst>
              <a:ext uri="{FF2B5EF4-FFF2-40B4-BE49-F238E27FC236}">
                <a16:creationId xmlns:a16="http://schemas.microsoft.com/office/drawing/2014/main" id="{5D9492CF-C9CC-E463-2018-7CE69DE3718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01325" y="2391716"/>
            <a:ext cx="1581371" cy="1438476"/>
          </a:xfrm>
          <a:prstGeom prst="rect">
            <a:avLst/>
          </a:prstGeom>
        </p:spPr>
      </p:pic>
      <p:sp>
        <p:nvSpPr>
          <p:cNvPr id="18" name="TextBox 17">
            <a:extLst>
              <a:ext uri="{FF2B5EF4-FFF2-40B4-BE49-F238E27FC236}">
                <a16:creationId xmlns:a16="http://schemas.microsoft.com/office/drawing/2014/main" id="{947E9067-1B6E-0135-D4A1-55276E21F305}"/>
              </a:ext>
            </a:extLst>
          </p:cNvPr>
          <p:cNvSpPr txBox="1"/>
          <p:nvPr/>
        </p:nvSpPr>
        <p:spPr>
          <a:xfrm>
            <a:off x="9671893" y="3110954"/>
            <a:ext cx="2605230" cy="369332"/>
          </a:xfrm>
          <a:prstGeom prst="rect">
            <a:avLst/>
          </a:prstGeom>
          <a:noFill/>
        </p:spPr>
        <p:txBody>
          <a:bodyPr wrap="square">
            <a:spAutoFit/>
          </a:bodyPr>
          <a:lstStyle/>
          <a:p>
            <a:pPr algn="l">
              <a:buFont typeface="Arial" panose="020B0604020202020204" pitchFamily="34" charset="0"/>
              <a:buChar char="•"/>
            </a:pPr>
            <a:r>
              <a:rPr lang="en-IE" sz="1800" b="1" i="0">
                <a:solidFill>
                  <a:srgbClr val="000000"/>
                </a:solidFill>
                <a:effectLst/>
                <a:ea typeface="lato" panose="020F0502020204030203" pitchFamily="34" charset="0"/>
                <a:cs typeface="lato" panose="020F0502020204030203" pitchFamily="34" charset="0"/>
              </a:rPr>
              <a:t>Red + Blue</a:t>
            </a:r>
            <a:r>
              <a:rPr lang="en-IE" sz="1800" b="0" i="0">
                <a:solidFill>
                  <a:srgbClr val="000000"/>
                </a:solidFill>
                <a:effectLst/>
                <a:ea typeface="lato" panose="020F0502020204030203" pitchFamily="34" charset="0"/>
                <a:cs typeface="lato" panose="020F0502020204030203" pitchFamily="34" charset="0"/>
              </a:rPr>
              <a:t> = Magenta</a:t>
            </a:r>
          </a:p>
        </p:txBody>
      </p:sp>
      <p:pic>
        <p:nvPicPr>
          <p:cNvPr id="21" name="Picture 20" descr="A picture containing circle&#10;&#10;Description automatically generated">
            <a:extLst>
              <a:ext uri="{FF2B5EF4-FFF2-40B4-BE49-F238E27FC236}">
                <a16:creationId xmlns:a16="http://schemas.microsoft.com/office/drawing/2014/main" id="{5C13D180-1E4F-204C-D3D6-DD97C8FA03E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33232" y="4067679"/>
            <a:ext cx="1152686" cy="1209844"/>
          </a:xfrm>
          <a:prstGeom prst="rect">
            <a:avLst/>
          </a:prstGeom>
        </p:spPr>
      </p:pic>
      <p:sp>
        <p:nvSpPr>
          <p:cNvPr id="23" name="TextBox 22">
            <a:extLst>
              <a:ext uri="{FF2B5EF4-FFF2-40B4-BE49-F238E27FC236}">
                <a16:creationId xmlns:a16="http://schemas.microsoft.com/office/drawing/2014/main" id="{1BFE2C92-1488-2D68-9C16-D6C45E0FC27D}"/>
              </a:ext>
            </a:extLst>
          </p:cNvPr>
          <p:cNvSpPr txBox="1"/>
          <p:nvPr/>
        </p:nvSpPr>
        <p:spPr>
          <a:xfrm>
            <a:off x="9742939" y="4487935"/>
            <a:ext cx="2449061" cy="369332"/>
          </a:xfrm>
          <a:prstGeom prst="rect">
            <a:avLst/>
          </a:prstGeom>
          <a:noFill/>
        </p:spPr>
        <p:txBody>
          <a:bodyPr wrap="square">
            <a:spAutoFit/>
          </a:bodyPr>
          <a:lstStyle/>
          <a:p>
            <a:pPr algn="l">
              <a:buFont typeface="Arial" panose="020B0604020202020204" pitchFamily="34" charset="0"/>
              <a:buChar char="•"/>
            </a:pPr>
            <a:r>
              <a:rPr lang="en-IE" sz="1800" b="1" i="0">
                <a:solidFill>
                  <a:srgbClr val="000000"/>
                </a:solidFill>
                <a:effectLst/>
                <a:ea typeface="lato" panose="020F0502020204030203" pitchFamily="34" charset="0"/>
                <a:cs typeface="lato" panose="020F0502020204030203" pitchFamily="34" charset="0"/>
              </a:rPr>
              <a:t>Green + Blue</a:t>
            </a:r>
            <a:r>
              <a:rPr lang="en-IE" sz="1800" b="0" i="0">
                <a:solidFill>
                  <a:srgbClr val="000000"/>
                </a:solidFill>
                <a:effectLst/>
                <a:ea typeface="lato" panose="020F0502020204030203" pitchFamily="34" charset="0"/>
                <a:cs typeface="lato" panose="020F0502020204030203" pitchFamily="34" charset="0"/>
              </a:rPr>
              <a:t> = Cyan</a:t>
            </a:r>
          </a:p>
        </p:txBody>
      </p:sp>
      <p:pic>
        <p:nvPicPr>
          <p:cNvPr id="27" name="Picture 26" descr="A picture containing clipart&#10;&#10;Description automatically generated">
            <a:extLst>
              <a:ext uri="{FF2B5EF4-FFF2-40B4-BE49-F238E27FC236}">
                <a16:creationId xmlns:a16="http://schemas.microsoft.com/office/drawing/2014/main" id="{7D5DF9E1-4D54-C5F0-65F0-3F440E0A8F2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38939" y="4396621"/>
            <a:ext cx="1247949" cy="1220715"/>
          </a:xfrm>
          <a:prstGeom prst="rect">
            <a:avLst/>
          </a:prstGeom>
        </p:spPr>
      </p:pic>
      <p:pic>
        <p:nvPicPr>
          <p:cNvPr id="60" name="Audio 59">
            <a:hlinkClick r:id="" action="ppaction://media"/>
            <a:extLst>
              <a:ext uri="{FF2B5EF4-FFF2-40B4-BE49-F238E27FC236}">
                <a16:creationId xmlns:a16="http://schemas.microsoft.com/office/drawing/2014/main" id="{7B883C67-E9D6-8548-853E-3C97C865AE0A}"/>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88413727"/>
      </p:ext>
    </p:extLst>
  </p:cSld>
  <p:clrMapOvr>
    <a:masterClrMapping/>
  </p:clrMapOvr>
  <mc:AlternateContent xmlns:mc="http://schemas.openxmlformats.org/markup-compatibility/2006" xmlns:p14="http://schemas.microsoft.com/office/powerpoint/2010/main">
    <mc:Choice Requires="p14">
      <p:transition spd="slow" p14:dur="2000" advTm="17636"/>
    </mc:Choice>
    <mc:Fallback xmlns="">
      <p:transition spd="slow" advTm="17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608"/>
            <a:ext cx="12192000" cy="6858000"/>
          </a:xfrm>
          <a:prstGeom prst="rect">
            <a:avLst/>
          </a:prstGeom>
        </p:spPr>
      </p:pic>
      <p:sp>
        <p:nvSpPr>
          <p:cNvPr id="2" name="Title 1"/>
          <p:cNvSpPr>
            <a:spLocks noGrp="1"/>
          </p:cNvSpPr>
          <p:nvPr>
            <p:ph type="title"/>
          </p:nvPr>
        </p:nvSpPr>
        <p:spPr>
          <a:xfrm>
            <a:off x="838200" y="-25608"/>
            <a:ext cx="7523922" cy="1325563"/>
          </a:xfrm>
        </p:spPr>
        <p:txBody>
          <a:bodyPr/>
          <a:lstStyle/>
          <a:p>
            <a:pPr algn="ctr"/>
            <a:r>
              <a:rPr lang="en-IE" b="1"/>
              <a:t>Complementary Colours of Light</a:t>
            </a:r>
          </a:p>
        </p:txBody>
      </p:sp>
      <p:sp>
        <p:nvSpPr>
          <p:cNvPr id="3" name="Content Placeholder 2"/>
          <p:cNvSpPr>
            <a:spLocks noGrp="1"/>
          </p:cNvSpPr>
          <p:nvPr>
            <p:ph idx="1"/>
          </p:nvPr>
        </p:nvSpPr>
        <p:spPr>
          <a:xfrm>
            <a:off x="0" y="1078813"/>
            <a:ext cx="7523921" cy="4649688"/>
          </a:xfrm>
        </p:spPr>
        <p:txBody>
          <a:bodyPr vert="horz" lIns="91440" tIns="45720" rIns="91440" bIns="45720" rtlCol="0" anchor="t">
            <a:normAutofit fontScale="92500" lnSpcReduction="20000"/>
          </a:bodyPr>
          <a:lstStyle/>
          <a:p>
            <a:pPr marL="0" indent="0" algn="l">
              <a:buNone/>
            </a:pPr>
            <a:r>
              <a:rPr lang="en-IE" sz="2000" b="0" i="0">
                <a:solidFill>
                  <a:srgbClr val="212529"/>
                </a:solidFill>
                <a:effectLst/>
              </a:rPr>
              <a:t>Any two colours of light that when mixed together in equal intensities  produce white light are said to be </a:t>
            </a:r>
            <a:r>
              <a:rPr lang="en-IE" sz="2000" b="1" i="0">
                <a:solidFill>
                  <a:srgbClr val="212529"/>
                </a:solidFill>
                <a:effectLst/>
              </a:rPr>
              <a:t>complementary colours</a:t>
            </a:r>
            <a:r>
              <a:rPr lang="en-IE" sz="2000" b="0" i="0">
                <a:solidFill>
                  <a:srgbClr val="212529"/>
                </a:solidFill>
                <a:effectLst/>
              </a:rPr>
              <a:t> of each other. The complementary colour of red light is cyan light. This is reasonable since cyan light is equivalent to a combination of blue and green light; and blue and green light when added to red light will produce white light. Thus, red light and cyan light (which is equivalent to blue + green light) represent a pair of complementary colours of light; they add together to produce white light. This is illustrated in the equation below:</a:t>
            </a:r>
          </a:p>
          <a:p>
            <a:pPr marL="0" indent="0" algn="l">
              <a:buNone/>
            </a:pPr>
            <a:r>
              <a:rPr lang="en-IE" sz="3200" b="0" i="0">
                <a:solidFill>
                  <a:srgbClr val="FF3330"/>
                </a:solidFill>
                <a:effectLst/>
              </a:rPr>
              <a:t>              </a:t>
            </a:r>
            <a:r>
              <a:rPr lang="pt-BR" sz="2000" b="1" i="0">
                <a:solidFill>
                  <a:srgbClr val="FF0000"/>
                </a:solidFill>
                <a:effectLst/>
              </a:rPr>
              <a:t>R + C = R + (B + G) = White</a:t>
            </a:r>
          </a:p>
          <a:p>
            <a:pPr marL="0" indent="0" algn="l">
              <a:buNone/>
            </a:pPr>
            <a:r>
              <a:rPr lang="en-IE" sz="2000" i="0">
                <a:solidFill>
                  <a:srgbClr val="000000"/>
                </a:solidFill>
                <a:effectLst/>
              </a:rPr>
              <a:t>What happens when you mix a primary colour with a non-complimentary secondary colour</a:t>
            </a:r>
            <a:r>
              <a:rPr lang="en-IE" sz="2000" b="1" i="0">
                <a:solidFill>
                  <a:srgbClr val="000000"/>
                </a:solidFill>
                <a:effectLst/>
              </a:rPr>
              <a:t>?</a:t>
            </a:r>
          </a:p>
          <a:p>
            <a:pPr marL="0" indent="0" algn="l">
              <a:buNone/>
            </a:pPr>
            <a:r>
              <a:rPr lang="en-IE" sz="2000" b="0" i="0">
                <a:solidFill>
                  <a:srgbClr val="000000"/>
                </a:solidFill>
                <a:effectLst/>
                <a:ea typeface="lato" panose="020F0502020204030203" pitchFamily="34" charset="0"/>
                <a:cs typeface="lato" panose="020F0502020204030203" pitchFamily="34" charset="0"/>
              </a:rPr>
              <a:t>If you mixed the secondary colour yellow with red you get yellow.  Yellow is already red and green combined.  Having another red light would intensify the red light but you still have only red and green light which makes yellow.</a:t>
            </a:r>
          </a:p>
          <a:p>
            <a:pPr algn="l"/>
            <a:r>
              <a:rPr lang="en-IE" sz="2000" b="0" i="0">
                <a:solidFill>
                  <a:srgbClr val="000000"/>
                </a:solidFill>
                <a:effectLst/>
                <a:ea typeface="lato" panose="020F0502020204030203" pitchFamily="34" charset="0"/>
                <a:cs typeface="lato" panose="020F0502020204030203" pitchFamily="34" charset="0"/>
              </a:rPr>
              <a:t>Green + Red = Yellow</a:t>
            </a:r>
          </a:p>
          <a:p>
            <a:pPr algn="l"/>
            <a:r>
              <a:rPr lang="en-IE" sz="2000" b="0" i="0">
                <a:solidFill>
                  <a:srgbClr val="000000"/>
                </a:solidFill>
                <a:effectLst/>
                <a:ea typeface="lato" panose="020F0502020204030203" pitchFamily="34" charset="0"/>
                <a:cs typeface="lato" panose="020F0502020204030203" pitchFamily="34" charset="0"/>
              </a:rPr>
              <a:t>Green + Red + Red = Still Yellow!</a:t>
            </a:r>
          </a:p>
          <a:p>
            <a:pPr marL="0" indent="0" algn="l">
              <a:buNone/>
            </a:pPr>
            <a:endParaRPr lang="en-IE" sz="3200" b="0" i="0">
              <a:solidFill>
                <a:srgbClr val="FF3330"/>
              </a:solidFill>
              <a:effectLst/>
            </a:endParaRPr>
          </a:p>
          <a:p>
            <a:pPr marL="0" indent="0" algn="ctr">
              <a:buNone/>
            </a:pPr>
            <a:endParaRPr lang="en-IE" sz="2000"/>
          </a:p>
          <a:p>
            <a:endParaRPr lang="en-IE" sz="2700" b="1"/>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E774C029-84EB-7493-39A3-B1DDA8E3E04B}"/>
              </a:ext>
            </a:extLst>
          </p:cNvPr>
          <p:cNvPicPr>
            <a:picLocks noChangeAspect="1"/>
          </p:cNvPicPr>
          <p:nvPr/>
        </p:nvPicPr>
        <p:blipFill rotWithShape="1">
          <a:blip r:embed="rId7"/>
          <a:srcRect t="34737" r="523" b="38421"/>
          <a:stretch/>
        </p:blipFill>
        <p:spPr>
          <a:xfrm>
            <a:off x="4235561" y="5874101"/>
            <a:ext cx="3720878" cy="1009507"/>
          </a:xfrm>
          <a:prstGeom prst="rect">
            <a:avLst/>
          </a:prstGeom>
        </p:spPr>
      </p:pic>
      <p:pic>
        <p:nvPicPr>
          <p:cNvPr id="5122" name="Picture 2">
            <a:extLst>
              <a:ext uri="{FF2B5EF4-FFF2-40B4-BE49-F238E27FC236}">
                <a16:creationId xmlns:a16="http://schemas.microsoft.com/office/drawing/2014/main" id="{38E20407-D4DE-5CE8-2751-ABA27045CA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6522" y="1491940"/>
            <a:ext cx="4324626" cy="3243470"/>
          </a:xfrm>
          <a:prstGeom prst="rect">
            <a:avLst/>
          </a:prstGeom>
          <a:noFill/>
          <a:extLst>
            <a:ext uri="{909E8E84-426E-40DD-AFC4-6F175D3DCCD1}">
              <a14:hiddenFill xmlns:a14="http://schemas.microsoft.com/office/drawing/2010/main">
                <a:solidFill>
                  <a:srgbClr val="FFFFFF"/>
                </a:solidFill>
              </a14:hiddenFill>
            </a:ext>
          </a:extLst>
        </p:spPr>
      </p:pic>
      <p:pic>
        <p:nvPicPr>
          <p:cNvPr id="46" name="Audio 45">
            <a:hlinkClick r:id="" action="ppaction://media"/>
            <a:extLst>
              <a:ext uri="{FF2B5EF4-FFF2-40B4-BE49-F238E27FC236}">
                <a16:creationId xmlns:a16="http://schemas.microsoft.com/office/drawing/2014/main" id="{BABAB2DC-423E-4D06-8752-620B13BFC3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23807754"/>
      </p:ext>
    </p:extLst>
  </p:cSld>
  <p:clrMapOvr>
    <a:masterClrMapping/>
  </p:clrMapOvr>
  <mc:AlternateContent xmlns:mc="http://schemas.openxmlformats.org/markup-compatibility/2006" xmlns:p14="http://schemas.microsoft.com/office/powerpoint/2010/main">
    <mc:Choice Requires="p14">
      <p:transition spd="slow" p14:dur="2000" advTm="20070"/>
    </mc:Choice>
    <mc:Fallback xmlns="">
      <p:transition spd="slow" advTm="20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3DBDE483F8B964B94A78BFA6A0344BE" ma:contentTypeVersion="4" ma:contentTypeDescription="Create a new document." ma:contentTypeScope="" ma:versionID="8268767b0a8a0d3ae4c1ff300e484cde">
  <xsd:schema xmlns:xsd="http://www.w3.org/2001/XMLSchema" xmlns:xs="http://www.w3.org/2001/XMLSchema" xmlns:p="http://schemas.microsoft.com/office/2006/metadata/properties" xmlns:ns2="8e684105-e187-45ae-a240-e31bd6ec0556" targetNamespace="http://schemas.microsoft.com/office/2006/metadata/properties" ma:root="true" ma:fieldsID="d82371f13f6b67132df18595768da3fa" ns2:_="">
    <xsd:import namespace="8e684105-e187-45ae-a240-e31bd6ec055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684105-e187-45ae-a240-e31bd6ec05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D18113-4322-424A-9402-B32DA2C73CF1}">
  <ds:schemaRefs>
    <ds:schemaRef ds:uri="http://purl.org/dc/terms/"/>
    <ds:schemaRef ds:uri="http://schemas.openxmlformats.org/package/2006/metadata/core-properties"/>
    <ds:schemaRef ds:uri="http://purl.org/dc/dcmitype/"/>
    <ds:schemaRef ds:uri="65b45968-4823-43e0-8c3f-65ff1018cd16"/>
    <ds:schemaRef ds:uri="http://purl.org/dc/elements/1.1/"/>
    <ds:schemaRef ds:uri="http://schemas.microsoft.com/office/2006/metadata/properties"/>
    <ds:schemaRef ds:uri="http://schemas.microsoft.com/office/2006/documentManagement/types"/>
    <ds:schemaRef ds:uri="9a78f28e-fad2-4cb4-855a-3f5b5cd507ab"/>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951156B9-68B6-48E1-9A61-7B3EB084CF99}">
  <ds:schemaRefs>
    <ds:schemaRef ds:uri="http://schemas.microsoft.com/sharepoint/v3/contenttype/forms"/>
  </ds:schemaRefs>
</ds:datastoreItem>
</file>

<file path=customXml/itemProps3.xml><?xml version="1.0" encoding="utf-8"?>
<ds:datastoreItem xmlns:ds="http://schemas.openxmlformats.org/officeDocument/2006/customXml" ds:itemID="{3E807791-CA25-42F1-AD9C-0A84E7748DDB}"/>
</file>

<file path=docProps/app.xml><?xml version="1.0" encoding="utf-8"?>
<Properties xmlns="http://schemas.openxmlformats.org/officeDocument/2006/extended-properties" xmlns:vt="http://schemas.openxmlformats.org/officeDocument/2006/docPropsVTypes">
  <Template>office theme</Template>
  <TotalTime>30</TotalTime>
  <Words>3182</Words>
  <Application>Microsoft Office PowerPoint</Application>
  <PresentationFormat>Widescreen</PresentationFormat>
  <Paragraphs>168</Paragraphs>
  <Slides>18</Slides>
  <Notes>17</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DengXian</vt:lpstr>
      <vt:lpstr>lato</vt:lpstr>
      <vt:lpstr>latoregular</vt:lpstr>
      <vt:lpstr>Merriweather</vt:lpstr>
      <vt:lpstr>system-ui</vt:lpstr>
      <vt:lpstr>Arial</vt:lpstr>
      <vt:lpstr>Calibri</vt:lpstr>
      <vt:lpstr>Calibri Light</vt:lpstr>
      <vt:lpstr>office theme</vt:lpstr>
      <vt:lpstr>Physics: Light and Colour Suggested Use: Transition Year </vt:lpstr>
      <vt:lpstr>Overview of Topics </vt:lpstr>
      <vt:lpstr>When Light Strikes An Object</vt:lpstr>
      <vt:lpstr>Visible Light Absorption</vt:lpstr>
      <vt:lpstr>Visible Light Reflection and Transmission</vt:lpstr>
      <vt:lpstr>Where does the colour of objects come from?</vt:lpstr>
      <vt:lpstr>Colour Light Addition</vt:lpstr>
      <vt:lpstr>PowerPoint Presentation</vt:lpstr>
      <vt:lpstr>Complementary Colours of Light</vt:lpstr>
      <vt:lpstr>Colour Light Subtraction</vt:lpstr>
      <vt:lpstr>Primary Pigments </vt:lpstr>
      <vt:lpstr>Primary Colours of Paint</vt:lpstr>
      <vt:lpstr>Predicting the colour appearance</vt:lpstr>
      <vt:lpstr>Colour subtraction using filters</vt:lpstr>
      <vt:lpstr>Viewed in Another Light</vt:lpstr>
      <vt:lpstr>Stage Lighting Interactive</vt:lpstr>
      <vt:lpstr>Bibliography</vt:lpstr>
      <vt:lpstr>Contact Details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Ceren.OConnell</dc:creator>
  <cp:lastModifiedBy>Geraldine.Mooney.Simmie</cp:lastModifiedBy>
  <cp:revision>11</cp:revision>
  <dcterms:created xsi:type="dcterms:W3CDTF">2022-09-28T10:11:16Z</dcterms:created>
  <dcterms:modified xsi:type="dcterms:W3CDTF">2022-11-16T22:12:23Z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0x010100E3DBDE483F8B964B94A78BFA6A0344BE</vt:lpwstr>
  </property>
</Properties>
</file>