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3"/>
  </p:notesMasterIdLst>
  <p:sldIdLst>
    <p:sldId id="257" r:id="rId5"/>
    <p:sldId id="281" r:id="rId6"/>
    <p:sldId id="259" r:id="rId7"/>
    <p:sldId id="258" r:id="rId8"/>
    <p:sldId id="262" r:id="rId9"/>
    <p:sldId id="263" r:id="rId10"/>
    <p:sldId id="264" r:id="rId11"/>
    <p:sldId id="267" r:id="rId12"/>
    <p:sldId id="266" r:id="rId13"/>
    <p:sldId id="265" r:id="rId14"/>
    <p:sldId id="273" r:id="rId15"/>
    <p:sldId id="268" r:id="rId16"/>
    <p:sldId id="274" r:id="rId17"/>
    <p:sldId id="269" r:id="rId18"/>
    <p:sldId id="270" r:id="rId19"/>
    <p:sldId id="271" r:id="rId20"/>
    <p:sldId id="275" r:id="rId21"/>
    <p:sldId id="272" r:id="rId22"/>
    <p:sldId id="276" r:id="rId23"/>
    <p:sldId id="277" r:id="rId24"/>
    <p:sldId id="278" r:id="rId25"/>
    <p:sldId id="279" r:id="rId26"/>
    <p:sldId id="280" r:id="rId27"/>
    <p:sldId id="282" r:id="rId28"/>
    <p:sldId id="288" r:id="rId29"/>
    <p:sldId id="283" r:id="rId30"/>
    <p:sldId id="289" r:id="rId31"/>
    <p:sldId id="284" r:id="rId32"/>
    <p:sldId id="285" r:id="rId33"/>
    <p:sldId id="286" r:id="rId34"/>
    <p:sldId id="287" r:id="rId35"/>
    <p:sldId id="290" r:id="rId36"/>
    <p:sldId id="291" r:id="rId37"/>
    <p:sldId id="292" r:id="rId38"/>
    <p:sldId id="293" r:id="rId39"/>
    <p:sldId id="294" r:id="rId40"/>
    <p:sldId id="261" r:id="rId41"/>
    <p:sldId id="260"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FF"/>
    <a:srgbClr val="E3A7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0EF2A5-85F2-43DA-A18B-4CD389EF17B9}" v="11" dt="2022-11-11T14:57:05.884"/>
    <p1510:client id="{7E8E3720-0461-4C51-B5CD-672BE6B0D65A}" v="5334" dt="2022-10-26T10:36:19.4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54697" autoAdjust="0"/>
  </p:normalViewPr>
  <p:slideViewPr>
    <p:cSldViewPr snapToGrid="0">
      <p:cViewPr varScale="1">
        <p:scale>
          <a:sx n="88" d="100"/>
          <a:sy n="88" d="100"/>
        </p:scale>
        <p:origin x="269" y="62"/>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oleObject" Target="https://ulcampus-my.sharepoint.com/personal/17205034_studentmail_ul_ie/Documents/LC%20Physics%20Exam%20Q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ulcampus-my.sharepoint.com/personal/17205034_studentmail_ul_ie/Documents/LC%20Physics%20Exam%20Q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E"/>
              <a:t>Verify Snell's Law</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forward val="0.1"/>
            <c:backward val="0.32500000000000007"/>
            <c:dispRSqr val="0"/>
            <c:dispEq val="0"/>
          </c:trendline>
          <c:xVal>
            <c:numRef>
              <c:f>'Higher Level'!$Q$3:$Q$8</c:f>
              <c:numCache>
                <c:formatCode>General</c:formatCode>
                <c:ptCount val="6"/>
                <c:pt idx="0">
                  <c:v>0.33</c:v>
                </c:pt>
                <c:pt idx="1">
                  <c:v>0.45</c:v>
                </c:pt>
                <c:pt idx="2">
                  <c:v>0.53</c:v>
                </c:pt>
                <c:pt idx="3">
                  <c:v>0.59</c:v>
                </c:pt>
                <c:pt idx="4">
                  <c:v>0.64</c:v>
                </c:pt>
                <c:pt idx="5">
                  <c:v>0.69</c:v>
                </c:pt>
              </c:numCache>
            </c:numRef>
          </c:xVal>
          <c:yVal>
            <c:numRef>
              <c:f>'Higher Level'!$R$3:$R$8</c:f>
              <c:numCache>
                <c:formatCode>General</c:formatCode>
                <c:ptCount val="6"/>
                <c:pt idx="0">
                  <c:v>0.5</c:v>
                </c:pt>
                <c:pt idx="1">
                  <c:v>0.64</c:v>
                </c:pt>
                <c:pt idx="2">
                  <c:v>0.77</c:v>
                </c:pt>
                <c:pt idx="3">
                  <c:v>0.87</c:v>
                </c:pt>
                <c:pt idx="4">
                  <c:v>0.94</c:v>
                </c:pt>
                <c:pt idx="5">
                  <c:v>0.98</c:v>
                </c:pt>
              </c:numCache>
            </c:numRef>
          </c:yVal>
          <c:smooth val="0"/>
          <c:extLst>
            <c:ext xmlns:c16="http://schemas.microsoft.com/office/drawing/2014/chart" uri="{C3380CC4-5D6E-409C-BE32-E72D297353CC}">
              <c16:uniqueId val="{00000001-7DE6-4CB4-8407-6A00B4DE2BF6}"/>
            </c:ext>
          </c:extLst>
        </c:ser>
        <c:dLbls>
          <c:showLegendKey val="0"/>
          <c:showVal val="0"/>
          <c:showCatName val="0"/>
          <c:showSerName val="0"/>
          <c:showPercent val="0"/>
          <c:showBubbleSize val="0"/>
        </c:dLbls>
        <c:axId val="1191712072"/>
        <c:axId val="1761968824"/>
      </c:scatterChart>
      <c:valAx>
        <c:axId val="119171207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E"/>
                  <a:t>Sin(i) </a:t>
                </a:r>
                <a:r>
                  <a:rPr lang="en-IE" sz="1000" b="0" i="0" u="none" strike="noStrike" baseline="0">
                    <a:effectLst/>
                  </a:rPr>
                  <a:t>(°)</a:t>
                </a:r>
                <a:endParaRPr lang="en-IE"/>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61968824"/>
        <c:crosses val="autoZero"/>
        <c:crossBetween val="midCat"/>
      </c:valAx>
      <c:valAx>
        <c:axId val="17619688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E"/>
                  <a:t>Sin(r) (</a:t>
                </a:r>
                <a:r>
                  <a:rPr lang="en-IE" sz="1000" b="0" i="0" u="none" strike="noStrike" baseline="0">
                    <a:effectLst/>
                  </a:rPr>
                  <a:t>°)</a:t>
                </a:r>
                <a:endParaRPr lang="en-IE"/>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9171207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E"/>
              <a:t>Verify Snell's Law</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forward val="0.1"/>
            <c:backward val="0.32500000000000007"/>
            <c:dispRSqr val="0"/>
            <c:dispEq val="0"/>
          </c:trendline>
          <c:xVal>
            <c:numRef>
              <c:f>'Higher Level'!$Q$3:$Q$8</c:f>
              <c:numCache>
                <c:formatCode>General</c:formatCode>
                <c:ptCount val="6"/>
                <c:pt idx="0">
                  <c:v>0.33</c:v>
                </c:pt>
                <c:pt idx="1">
                  <c:v>0.45</c:v>
                </c:pt>
                <c:pt idx="2">
                  <c:v>0.53</c:v>
                </c:pt>
                <c:pt idx="3">
                  <c:v>0.59</c:v>
                </c:pt>
                <c:pt idx="4">
                  <c:v>0.64</c:v>
                </c:pt>
                <c:pt idx="5">
                  <c:v>0.69</c:v>
                </c:pt>
              </c:numCache>
            </c:numRef>
          </c:xVal>
          <c:yVal>
            <c:numRef>
              <c:f>'Higher Level'!$R$3:$R$8</c:f>
              <c:numCache>
                <c:formatCode>General</c:formatCode>
                <c:ptCount val="6"/>
                <c:pt idx="0">
                  <c:v>0.5</c:v>
                </c:pt>
                <c:pt idx="1">
                  <c:v>0.64</c:v>
                </c:pt>
                <c:pt idx="2">
                  <c:v>0.77</c:v>
                </c:pt>
                <c:pt idx="3">
                  <c:v>0.87</c:v>
                </c:pt>
                <c:pt idx="4">
                  <c:v>0.94</c:v>
                </c:pt>
                <c:pt idx="5">
                  <c:v>0.98</c:v>
                </c:pt>
              </c:numCache>
            </c:numRef>
          </c:yVal>
          <c:smooth val="0"/>
          <c:extLst>
            <c:ext xmlns:c16="http://schemas.microsoft.com/office/drawing/2014/chart" uri="{C3380CC4-5D6E-409C-BE32-E72D297353CC}">
              <c16:uniqueId val="{00000001-CF7F-4C57-9ADC-5162F3E7920F}"/>
            </c:ext>
          </c:extLst>
        </c:ser>
        <c:dLbls>
          <c:showLegendKey val="0"/>
          <c:showVal val="0"/>
          <c:showCatName val="0"/>
          <c:showSerName val="0"/>
          <c:showPercent val="0"/>
          <c:showBubbleSize val="0"/>
        </c:dLbls>
        <c:axId val="1191712072"/>
        <c:axId val="1761968824"/>
      </c:scatterChart>
      <c:valAx>
        <c:axId val="119171207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E"/>
                  <a:t>Sin(i) </a:t>
                </a:r>
                <a:r>
                  <a:rPr lang="en-IE" sz="1000" b="0" i="0" u="none" strike="noStrike" baseline="0">
                    <a:effectLst/>
                  </a:rPr>
                  <a:t>(°)</a:t>
                </a:r>
                <a:endParaRPr lang="en-IE"/>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61968824"/>
        <c:crosses val="autoZero"/>
        <c:crossBetween val="midCat"/>
      </c:valAx>
      <c:valAx>
        <c:axId val="17619688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E"/>
                  <a:t>Sin(r) (</a:t>
                </a:r>
                <a:r>
                  <a:rPr lang="en-IE" sz="1000" b="0" i="0" u="none" strike="noStrike" baseline="0">
                    <a:effectLst/>
                  </a:rPr>
                  <a:t>°)</a:t>
                </a:r>
                <a:endParaRPr lang="en-IE"/>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9171207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874377-7113-41F1-A117-06D8074B9B17}"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EAAB1C0E-C731-42D6-9167-B99B7E006897}">
      <dgm:prSet/>
      <dgm:spPr>
        <a:solidFill>
          <a:srgbClr val="7030A0"/>
        </a:solidFill>
      </dgm:spPr>
      <dgm:t>
        <a:bodyPr/>
        <a:lstStyle/>
        <a:p>
          <a:pPr rtl="0"/>
          <a:r>
            <a:rPr lang="en-US" dirty="0">
              <a:latin typeface="Calibri Light" panose="020F0302020204030204"/>
            </a:rPr>
            <a:t>Higher Level</a:t>
          </a:r>
        </a:p>
      </dgm:t>
    </dgm:pt>
    <dgm:pt modelId="{66B02FAD-2798-454A-9AA5-A15D6CA90A4F}" type="parTrans" cxnId="{C65AA1E8-895D-4249-ABF2-C2D8B30E766C}">
      <dgm:prSet/>
      <dgm:spPr/>
      <dgm:t>
        <a:bodyPr/>
        <a:lstStyle/>
        <a:p>
          <a:endParaRPr lang="en-US"/>
        </a:p>
      </dgm:t>
    </dgm:pt>
    <dgm:pt modelId="{C1C44741-572C-4548-88DD-E33B2442F5B5}" type="sibTrans" cxnId="{C65AA1E8-895D-4249-ABF2-C2D8B30E766C}">
      <dgm:prSet/>
      <dgm:spPr/>
      <dgm:t>
        <a:bodyPr/>
        <a:lstStyle/>
        <a:p>
          <a:endParaRPr lang="en-US"/>
        </a:p>
      </dgm:t>
    </dgm:pt>
    <dgm:pt modelId="{CAC992ED-9F09-488E-862B-6423643F5FCA}">
      <dgm:prSet/>
      <dgm:spPr>
        <a:solidFill>
          <a:srgbClr val="00B0F0"/>
        </a:solidFill>
      </dgm:spPr>
      <dgm:t>
        <a:bodyPr/>
        <a:lstStyle/>
        <a:p>
          <a:pPr rtl="0"/>
          <a:r>
            <a:rPr lang="en-US" dirty="0">
              <a:latin typeface="Calibri Light" panose="020F0302020204030204"/>
            </a:rPr>
            <a:t>Ordinary Level</a:t>
          </a:r>
        </a:p>
      </dgm:t>
    </dgm:pt>
    <dgm:pt modelId="{16ED8C20-6091-41A1-8443-8A03294068DD}" type="parTrans" cxnId="{1FB59D21-5559-42B0-8184-3670E46E7A60}">
      <dgm:prSet/>
      <dgm:spPr/>
      <dgm:t>
        <a:bodyPr/>
        <a:lstStyle/>
        <a:p>
          <a:endParaRPr lang="en-IE"/>
        </a:p>
      </dgm:t>
    </dgm:pt>
    <dgm:pt modelId="{0CF53EF2-3290-4949-B915-E75737A89A44}" type="sibTrans" cxnId="{1FB59D21-5559-42B0-8184-3670E46E7A60}">
      <dgm:prSet/>
      <dgm:spPr/>
      <dgm:t>
        <a:bodyPr/>
        <a:lstStyle/>
        <a:p>
          <a:endParaRPr lang="en-IE"/>
        </a:p>
      </dgm:t>
    </dgm:pt>
    <dgm:pt modelId="{50DE5D7A-3EF9-4E2F-AE13-857F903EBA84}">
      <dgm:prSet/>
      <dgm:spPr/>
      <dgm:t>
        <a:bodyPr/>
        <a:lstStyle/>
        <a:p>
          <a:pPr rtl="0">
            <a:buFont typeface="Wingdings" panose="05000000000000000000" pitchFamily="2" charset="2"/>
            <a:buChar char="q"/>
          </a:pPr>
          <a:r>
            <a:rPr lang="en-US" dirty="0">
              <a:latin typeface="Calibri Light" panose="020F0302020204030204"/>
            </a:rPr>
            <a:t>Experiment Question</a:t>
          </a:r>
        </a:p>
      </dgm:t>
    </dgm:pt>
    <dgm:pt modelId="{B4318559-6892-4F22-B556-12477B475998}" type="parTrans" cxnId="{5DA0DFFD-2D84-4216-A3BC-AE444F46A142}">
      <dgm:prSet/>
      <dgm:spPr/>
      <dgm:t>
        <a:bodyPr/>
        <a:lstStyle/>
        <a:p>
          <a:endParaRPr lang="en-IE"/>
        </a:p>
      </dgm:t>
    </dgm:pt>
    <dgm:pt modelId="{127D5888-A9B4-4D1D-8C68-A33221496E05}" type="sibTrans" cxnId="{5DA0DFFD-2D84-4216-A3BC-AE444F46A142}">
      <dgm:prSet/>
      <dgm:spPr/>
      <dgm:t>
        <a:bodyPr/>
        <a:lstStyle/>
        <a:p>
          <a:endParaRPr lang="en-IE"/>
        </a:p>
      </dgm:t>
    </dgm:pt>
    <dgm:pt modelId="{95F8F633-4643-44D9-A4CB-FB43A62E324F}">
      <dgm:prSet/>
      <dgm:spPr/>
      <dgm:t>
        <a:bodyPr/>
        <a:lstStyle/>
        <a:p>
          <a:pPr rtl="0">
            <a:buFont typeface="Wingdings" panose="05000000000000000000" pitchFamily="2" charset="2"/>
            <a:buChar char="q"/>
          </a:pPr>
          <a:r>
            <a:rPr lang="en-US" dirty="0">
              <a:latin typeface="Calibri Light" panose="020F0302020204030204"/>
            </a:rPr>
            <a:t>Theory Question</a:t>
          </a:r>
        </a:p>
      </dgm:t>
    </dgm:pt>
    <dgm:pt modelId="{132F4C5B-3E70-494D-A954-36B4A98313C7}" type="parTrans" cxnId="{CE431F7F-7DAE-4E2B-81AA-AA2FFF01FE1D}">
      <dgm:prSet/>
      <dgm:spPr/>
      <dgm:t>
        <a:bodyPr/>
        <a:lstStyle/>
        <a:p>
          <a:endParaRPr lang="en-IE"/>
        </a:p>
      </dgm:t>
    </dgm:pt>
    <dgm:pt modelId="{3629239B-0FF8-4817-94B7-7C0C548BE92C}" type="sibTrans" cxnId="{CE431F7F-7DAE-4E2B-81AA-AA2FFF01FE1D}">
      <dgm:prSet/>
      <dgm:spPr/>
      <dgm:t>
        <a:bodyPr/>
        <a:lstStyle/>
        <a:p>
          <a:endParaRPr lang="en-IE"/>
        </a:p>
      </dgm:t>
    </dgm:pt>
    <dgm:pt modelId="{353E8EB7-0415-405F-BD04-F42A39674690}">
      <dgm:prSet/>
      <dgm:spPr/>
      <dgm:t>
        <a:bodyPr/>
        <a:lstStyle/>
        <a:p>
          <a:pPr rtl="0">
            <a:buFont typeface="Wingdings" panose="05000000000000000000" pitchFamily="2" charset="2"/>
            <a:buChar char="q"/>
          </a:pPr>
          <a:r>
            <a:rPr lang="en-US" dirty="0">
              <a:latin typeface="Calibri Light" panose="020F0302020204030204"/>
            </a:rPr>
            <a:t>Experiment Question</a:t>
          </a:r>
        </a:p>
      </dgm:t>
    </dgm:pt>
    <dgm:pt modelId="{CA73C24D-2958-42C0-A250-CF495570335E}" type="parTrans" cxnId="{41BC5629-0BB3-4C19-B348-5708CE5FA0B5}">
      <dgm:prSet/>
      <dgm:spPr/>
      <dgm:t>
        <a:bodyPr/>
        <a:lstStyle/>
        <a:p>
          <a:endParaRPr lang="en-IE"/>
        </a:p>
      </dgm:t>
    </dgm:pt>
    <dgm:pt modelId="{9C1B3BAC-BB35-4784-8454-75B982B05754}" type="sibTrans" cxnId="{41BC5629-0BB3-4C19-B348-5708CE5FA0B5}">
      <dgm:prSet/>
      <dgm:spPr/>
      <dgm:t>
        <a:bodyPr/>
        <a:lstStyle/>
        <a:p>
          <a:endParaRPr lang="en-IE"/>
        </a:p>
      </dgm:t>
    </dgm:pt>
    <dgm:pt modelId="{582666B8-AE97-4271-BF0A-D1600CF3F6D1}">
      <dgm:prSet/>
      <dgm:spPr/>
      <dgm:t>
        <a:bodyPr/>
        <a:lstStyle/>
        <a:p>
          <a:pPr rtl="0">
            <a:buFont typeface="Wingdings" panose="05000000000000000000" pitchFamily="2" charset="2"/>
            <a:buChar char="q"/>
          </a:pPr>
          <a:r>
            <a:rPr lang="en-US" dirty="0">
              <a:latin typeface="Calibri Light" panose="020F0302020204030204"/>
            </a:rPr>
            <a:t>Theory Question</a:t>
          </a:r>
        </a:p>
      </dgm:t>
    </dgm:pt>
    <dgm:pt modelId="{E49FB1C7-89E5-412C-9185-28B437C4079A}" type="parTrans" cxnId="{848634E0-C83A-4743-A799-C07C9F020D03}">
      <dgm:prSet/>
      <dgm:spPr/>
      <dgm:t>
        <a:bodyPr/>
        <a:lstStyle/>
        <a:p>
          <a:endParaRPr lang="en-IE"/>
        </a:p>
      </dgm:t>
    </dgm:pt>
    <dgm:pt modelId="{822C8B0D-9FBB-4EC6-AFDE-1A1F0D71E9A4}" type="sibTrans" cxnId="{848634E0-C83A-4743-A799-C07C9F020D03}">
      <dgm:prSet/>
      <dgm:spPr/>
      <dgm:t>
        <a:bodyPr/>
        <a:lstStyle/>
        <a:p>
          <a:endParaRPr lang="en-IE"/>
        </a:p>
      </dgm:t>
    </dgm:pt>
    <dgm:pt modelId="{3B3881D8-90CC-47B9-81AE-B3C60823C25F}" type="pres">
      <dgm:prSet presAssocID="{17874377-7113-41F1-A117-06D8074B9B17}" presName="Name0" presStyleCnt="0">
        <dgm:presLayoutVars>
          <dgm:dir/>
          <dgm:animLvl val="lvl"/>
          <dgm:resizeHandles val="exact"/>
        </dgm:presLayoutVars>
      </dgm:prSet>
      <dgm:spPr/>
      <dgm:t>
        <a:bodyPr/>
        <a:lstStyle/>
        <a:p>
          <a:endParaRPr lang="en-US"/>
        </a:p>
      </dgm:t>
    </dgm:pt>
    <dgm:pt modelId="{CE32C1D4-A297-4D7C-A523-A3091660426A}" type="pres">
      <dgm:prSet presAssocID="{EAAB1C0E-C731-42D6-9167-B99B7E006897}" presName="linNode" presStyleCnt="0"/>
      <dgm:spPr/>
    </dgm:pt>
    <dgm:pt modelId="{A0849C3D-5ED4-44ED-8A2E-FF93195C7B01}" type="pres">
      <dgm:prSet presAssocID="{EAAB1C0E-C731-42D6-9167-B99B7E006897}" presName="parentText" presStyleLbl="node1" presStyleIdx="0" presStyleCnt="2">
        <dgm:presLayoutVars>
          <dgm:chMax val="1"/>
          <dgm:bulletEnabled val="1"/>
        </dgm:presLayoutVars>
      </dgm:prSet>
      <dgm:spPr/>
      <dgm:t>
        <a:bodyPr/>
        <a:lstStyle/>
        <a:p>
          <a:endParaRPr lang="en-US"/>
        </a:p>
      </dgm:t>
    </dgm:pt>
    <dgm:pt modelId="{4B98C308-C8FC-4B33-AE53-FAD6DD77045A}" type="pres">
      <dgm:prSet presAssocID="{EAAB1C0E-C731-42D6-9167-B99B7E006897}" presName="descendantText" presStyleLbl="alignAccFollowNode1" presStyleIdx="0" presStyleCnt="2">
        <dgm:presLayoutVars>
          <dgm:bulletEnabled val="1"/>
        </dgm:presLayoutVars>
      </dgm:prSet>
      <dgm:spPr/>
      <dgm:t>
        <a:bodyPr/>
        <a:lstStyle/>
        <a:p>
          <a:endParaRPr lang="en-US"/>
        </a:p>
      </dgm:t>
    </dgm:pt>
    <dgm:pt modelId="{7B069FFF-6C88-41BC-8DFF-D7579D8BE716}" type="pres">
      <dgm:prSet presAssocID="{C1C44741-572C-4548-88DD-E33B2442F5B5}" presName="sp" presStyleCnt="0"/>
      <dgm:spPr/>
    </dgm:pt>
    <dgm:pt modelId="{FAE419F8-EE83-4FBD-AD81-CB3FC7CB6FFE}" type="pres">
      <dgm:prSet presAssocID="{CAC992ED-9F09-488E-862B-6423643F5FCA}" presName="linNode" presStyleCnt="0"/>
      <dgm:spPr/>
    </dgm:pt>
    <dgm:pt modelId="{7C911E0C-68A1-4F3C-92D0-C17181C9E1D8}" type="pres">
      <dgm:prSet presAssocID="{CAC992ED-9F09-488E-862B-6423643F5FCA}" presName="parentText" presStyleLbl="node1" presStyleIdx="1" presStyleCnt="2">
        <dgm:presLayoutVars>
          <dgm:chMax val="1"/>
          <dgm:bulletEnabled val="1"/>
        </dgm:presLayoutVars>
      </dgm:prSet>
      <dgm:spPr/>
      <dgm:t>
        <a:bodyPr/>
        <a:lstStyle/>
        <a:p>
          <a:endParaRPr lang="en-US"/>
        </a:p>
      </dgm:t>
    </dgm:pt>
    <dgm:pt modelId="{9CCA8CFC-9A31-4EBA-BFBE-0436B5063EF0}" type="pres">
      <dgm:prSet presAssocID="{CAC992ED-9F09-488E-862B-6423643F5FCA}" presName="descendantText" presStyleLbl="alignAccFollowNode1" presStyleIdx="1" presStyleCnt="2">
        <dgm:presLayoutVars>
          <dgm:bulletEnabled val="1"/>
        </dgm:presLayoutVars>
      </dgm:prSet>
      <dgm:spPr/>
      <dgm:t>
        <a:bodyPr/>
        <a:lstStyle/>
        <a:p>
          <a:endParaRPr lang="en-US"/>
        </a:p>
      </dgm:t>
    </dgm:pt>
  </dgm:ptLst>
  <dgm:cxnLst>
    <dgm:cxn modelId="{7CE9C27E-1026-4F21-BC20-56FF68878C41}" type="presOf" srcId="{50DE5D7A-3EF9-4E2F-AE13-857F903EBA84}" destId="{4B98C308-C8FC-4B33-AE53-FAD6DD77045A}" srcOrd="0" destOrd="0" presId="urn:microsoft.com/office/officeart/2005/8/layout/vList5"/>
    <dgm:cxn modelId="{37B2B578-8D89-4C1E-A9AD-4F95D401BAE5}" type="presOf" srcId="{353E8EB7-0415-405F-BD04-F42A39674690}" destId="{9CCA8CFC-9A31-4EBA-BFBE-0436B5063EF0}" srcOrd="0" destOrd="0" presId="urn:microsoft.com/office/officeart/2005/8/layout/vList5"/>
    <dgm:cxn modelId="{848634E0-C83A-4743-A799-C07C9F020D03}" srcId="{CAC992ED-9F09-488E-862B-6423643F5FCA}" destId="{582666B8-AE97-4271-BF0A-D1600CF3F6D1}" srcOrd="1" destOrd="0" parTransId="{E49FB1C7-89E5-412C-9185-28B437C4079A}" sibTransId="{822C8B0D-9FBB-4EC6-AFDE-1A1F0D71E9A4}"/>
    <dgm:cxn modelId="{58312639-0051-49AC-82F4-784CB0D6E100}" type="presOf" srcId="{EAAB1C0E-C731-42D6-9167-B99B7E006897}" destId="{A0849C3D-5ED4-44ED-8A2E-FF93195C7B01}" srcOrd="0" destOrd="0" presId="urn:microsoft.com/office/officeart/2005/8/layout/vList5"/>
    <dgm:cxn modelId="{5DA0DFFD-2D84-4216-A3BC-AE444F46A142}" srcId="{EAAB1C0E-C731-42D6-9167-B99B7E006897}" destId="{50DE5D7A-3EF9-4E2F-AE13-857F903EBA84}" srcOrd="0" destOrd="0" parTransId="{B4318559-6892-4F22-B556-12477B475998}" sibTransId="{127D5888-A9B4-4D1D-8C68-A33221496E05}"/>
    <dgm:cxn modelId="{E9C8019D-8F5B-4746-BDA8-B268640A8CDC}" type="presOf" srcId="{582666B8-AE97-4271-BF0A-D1600CF3F6D1}" destId="{9CCA8CFC-9A31-4EBA-BFBE-0436B5063EF0}" srcOrd="0" destOrd="1" presId="urn:microsoft.com/office/officeart/2005/8/layout/vList5"/>
    <dgm:cxn modelId="{C65AA1E8-895D-4249-ABF2-C2D8B30E766C}" srcId="{17874377-7113-41F1-A117-06D8074B9B17}" destId="{EAAB1C0E-C731-42D6-9167-B99B7E006897}" srcOrd="0" destOrd="0" parTransId="{66B02FAD-2798-454A-9AA5-A15D6CA90A4F}" sibTransId="{C1C44741-572C-4548-88DD-E33B2442F5B5}"/>
    <dgm:cxn modelId="{41BC5629-0BB3-4C19-B348-5708CE5FA0B5}" srcId="{CAC992ED-9F09-488E-862B-6423643F5FCA}" destId="{353E8EB7-0415-405F-BD04-F42A39674690}" srcOrd="0" destOrd="0" parTransId="{CA73C24D-2958-42C0-A250-CF495570335E}" sibTransId="{9C1B3BAC-BB35-4784-8454-75B982B05754}"/>
    <dgm:cxn modelId="{1FB59D21-5559-42B0-8184-3670E46E7A60}" srcId="{17874377-7113-41F1-A117-06D8074B9B17}" destId="{CAC992ED-9F09-488E-862B-6423643F5FCA}" srcOrd="1" destOrd="0" parTransId="{16ED8C20-6091-41A1-8443-8A03294068DD}" sibTransId="{0CF53EF2-3290-4949-B915-E75737A89A44}"/>
    <dgm:cxn modelId="{5CEB8ABD-7113-4335-8E10-F08CB14E8B2C}" type="presOf" srcId="{CAC992ED-9F09-488E-862B-6423643F5FCA}" destId="{7C911E0C-68A1-4F3C-92D0-C17181C9E1D8}" srcOrd="0" destOrd="0" presId="urn:microsoft.com/office/officeart/2005/8/layout/vList5"/>
    <dgm:cxn modelId="{EAB8EE51-4934-4BDC-89A0-D3A449E15507}" type="presOf" srcId="{95F8F633-4643-44D9-A4CB-FB43A62E324F}" destId="{4B98C308-C8FC-4B33-AE53-FAD6DD77045A}" srcOrd="0" destOrd="1" presId="urn:microsoft.com/office/officeart/2005/8/layout/vList5"/>
    <dgm:cxn modelId="{80F932A1-3D40-42F8-854C-4C393F1E7427}" type="presOf" srcId="{17874377-7113-41F1-A117-06D8074B9B17}" destId="{3B3881D8-90CC-47B9-81AE-B3C60823C25F}" srcOrd="0" destOrd="0" presId="urn:microsoft.com/office/officeart/2005/8/layout/vList5"/>
    <dgm:cxn modelId="{CE431F7F-7DAE-4E2B-81AA-AA2FFF01FE1D}" srcId="{EAAB1C0E-C731-42D6-9167-B99B7E006897}" destId="{95F8F633-4643-44D9-A4CB-FB43A62E324F}" srcOrd="1" destOrd="0" parTransId="{132F4C5B-3E70-494D-A954-36B4A98313C7}" sibTransId="{3629239B-0FF8-4817-94B7-7C0C548BE92C}"/>
    <dgm:cxn modelId="{8B527A0A-7F18-45EA-99F5-C10D6B4AA246}" type="presParOf" srcId="{3B3881D8-90CC-47B9-81AE-B3C60823C25F}" destId="{CE32C1D4-A297-4D7C-A523-A3091660426A}" srcOrd="0" destOrd="0" presId="urn:microsoft.com/office/officeart/2005/8/layout/vList5"/>
    <dgm:cxn modelId="{C843239D-698D-4EF2-B6A0-B08E2C02719E}" type="presParOf" srcId="{CE32C1D4-A297-4D7C-A523-A3091660426A}" destId="{A0849C3D-5ED4-44ED-8A2E-FF93195C7B01}" srcOrd="0" destOrd="0" presId="urn:microsoft.com/office/officeart/2005/8/layout/vList5"/>
    <dgm:cxn modelId="{53C248A9-8383-495A-AFEA-4D5351434D2A}" type="presParOf" srcId="{CE32C1D4-A297-4D7C-A523-A3091660426A}" destId="{4B98C308-C8FC-4B33-AE53-FAD6DD77045A}" srcOrd="1" destOrd="0" presId="urn:microsoft.com/office/officeart/2005/8/layout/vList5"/>
    <dgm:cxn modelId="{61B144BC-C48A-4F39-AD9E-411BEA5B842A}" type="presParOf" srcId="{3B3881D8-90CC-47B9-81AE-B3C60823C25F}" destId="{7B069FFF-6C88-41BC-8DFF-D7579D8BE716}" srcOrd="1" destOrd="0" presId="urn:microsoft.com/office/officeart/2005/8/layout/vList5"/>
    <dgm:cxn modelId="{F0B11170-C4B5-4973-8210-65E6EC9DFBAD}" type="presParOf" srcId="{3B3881D8-90CC-47B9-81AE-B3C60823C25F}" destId="{FAE419F8-EE83-4FBD-AD81-CB3FC7CB6FFE}" srcOrd="2" destOrd="0" presId="urn:microsoft.com/office/officeart/2005/8/layout/vList5"/>
    <dgm:cxn modelId="{4D51498C-828A-4F6C-8C9D-B76D20B71BD8}" type="presParOf" srcId="{FAE419F8-EE83-4FBD-AD81-CB3FC7CB6FFE}" destId="{7C911E0C-68A1-4F3C-92D0-C17181C9E1D8}" srcOrd="0" destOrd="0" presId="urn:microsoft.com/office/officeart/2005/8/layout/vList5"/>
    <dgm:cxn modelId="{708365B0-F2A3-42D7-985E-F0E06CAAF9C6}" type="presParOf" srcId="{FAE419F8-EE83-4FBD-AD81-CB3FC7CB6FFE}" destId="{9CCA8CFC-9A31-4EBA-BFBE-0436B5063EF0}" srcOrd="1" destOrd="0" presId="urn:microsoft.com/office/officeart/2005/8/layout/vList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874377-7113-41F1-A117-06D8074B9B17}"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EAAB1C0E-C731-42D6-9167-B99B7E006897}">
      <dgm:prSet/>
      <dgm:spPr>
        <a:solidFill>
          <a:srgbClr val="7030A0"/>
        </a:solidFill>
      </dgm:spPr>
      <dgm:t>
        <a:bodyPr/>
        <a:lstStyle/>
        <a:p>
          <a:pPr rtl="0"/>
          <a:r>
            <a:rPr lang="en-US" dirty="0">
              <a:latin typeface="Calibri Light" panose="020F0302020204030204"/>
            </a:rPr>
            <a:t>Higher Level</a:t>
          </a:r>
        </a:p>
      </dgm:t>
    </dgm:pt>
    <dgm:pt modelId="{66B02FAD-2798-454A-9AA5-A15D6CA90A4F}" type="parTrans" cxnId="{C65AA1E8-895D-4249-ABF2-C2D8B30E766C}">
      <dgm:prSet/>
      <dgm:spPr/>
      <dgm:t>
        <a:bodyPr/>
        <a:lstStyle/>
        <a:p>
          <a:endParaRPr lang="en-US"/>
        </a:p>
      </dgm:t>
    </dgm:pt>
    <dgm:pt modelId="{C1C44741-572C-4548-88DD-E33B2442F5B5}" type="sibTrans" cxnId="{C65AA1E8-895D-4249-ABF2-C2D8B30E766C}">
      <dgm:prSet/>
      <dgm:spPr/>
      <dgm:t>
        <a:bodyPr/>
        <a:lstStyle/>
        <a:p>
          <a:endParaRPr lang="en-US"/>
        </a:p>
      </dgm:t>
    </dgm:pt>
    <dgm:pt modelId="{CAC992ED-9F09-488E-862B-6423643F5FCA}">
      <dgm:prSet/>
      <dgm:spPr>
        <a:solidFill>
          <a:srgbClr val="00B0F0"/>
        </a:solidFill>
      </dgm:spPr>
      <dgm:t>
        <a:bodyPr/>
        <a:lstStyle/>
        <a:p>
          <a:pPr rtl="0"/>
          <a:r>
            <a:rPr lang="en-US" dirty="0">
              <a:latin typeface="Calibri Light" panose="020F0302020204030204"/>
            </a:rPr>
            <a:t>Ordinary Level</a:t>
          </a:r>
        </a:p>
      </dgm:t>
    </dgm:pt>
    <dgm:pt modelId="{16ED8C20-6091-41A1-8443-8A03294068DD}" type="parTrans" cxnId="{1FB59D21-5559-42B0-8184-3670E46E7A60}">
      <dgm:prSet/>
      <dgm:spPr/>
      <dgm:t>
        <a:bodyPr/>
        <a:lstStyle/>
        <a:p>
          <a:endParaRPr lang="en-IE"/>
        </a:p>
      </dgm:t>
    </dgm:pt>
    <dgm:pt modelId="{0CF53EF2-3290-4949-B915-E75737A89A44}" type="sibTrans" cxnId="{1FB59D21-5559-42B0-8184-3670E46E7A60}">
      <dgm:prSet/>
      <dgm:spPr/>
      <dgm:t>
        <a:bodyPr/>
        <a:lstStyle/>
        <a:p>
          <a:endParaRPr lang="en-IE"/>
        </a:p>
      </dgm:t>
    </dgm:pt>
    <dgm:pt modelId="{50DE5D7A-3EF9-4E2F-AE13-857F903EBA84}">
      <dgm:prSet/>
      <dgm:spPr/>
      <dgm:t>
        <a:bodyPr/>
        <a:lstStyle/>
        <a:p>
          <a:pPr rtl="0">
            <a:buFont typeface="Wingdings" panose="05000000000000000000" pitchFamily="2" charset="2"/>
            <a:buChar char="ü"/>
          </a:pPr>
          <a:r>
            <a:rPr lang="en-US" dirty="0">
              <a:latin typeface="Calibri Light" panose="020F0302020204030204"/>
            </a:rPr>
            <a:t>Experiment Question</a:t>
          </a:r>
        </a:p>
      </dgm:t>
    </dgm:pt>
    <dgm:pt modelId="{B4318559-6892-4F22-B556-12477B475998}" type="parTrans" cxnId="{5DA0DFFD-2D84-4216-A3BC-AE444F46A142}">
      <dgm:prSet/>
      <dgm:spPr/>
      <dgm:t>
        <a:bodyPr/>
        <a:lstStyle/>
        <a:p>
          <a:endParaRPr lang="en-IE"/>
        </a:p>
      </dgm:t>
    </dgm:pt>
    <dgm:pt modelId="{127D5888-A9B4-4D1D-8C68-A33221496E05}" type="sibTrans" cxnId="{5DA0DFFD-2D84-4216-A3BC-AE444F46A142}">
      <dgm:prSet/>
      <dgm:spPr/>
      <dgm:t>
        <a:bodyPr/>
        <a:lstStyle/>
        <a:p>
          <a:endParaRPr lang="en-IE"/>
        </a:p>
      </dgm:t>
    </dgm:pt>
    <dgm:pt modelId="{95F8F633-4643-44D9-A4CB-FB43A62E324F}">
      <dgm:prSet/>
      <dgm:spPr/>
      <dgm:t>
        <a:bodyPr/>
        <a:lstStyle/>
        <a:p>
          <a:pPr rtl="0">
            <a:buFont typeface="Wingdings" panose="05000000000000000000" pitchFamily="2" charset="2"/>
            <a:buChar char="q"/>
          </a:pPr>
          <a:r>
            <a:rPr lang="en-US" dirty="0">
              <a:latin typeface="Calibri Light" panose="020F0302020204030204"/>
            </a:rPr>
            <a:t>Theory Question</a:t>
          </a:r>
        </a:p>
      </dgm:t>
    </dgm:pt>
    <dgm:pt modelId="{132F4C5B-3E70-494D-A954-36B4A98313C7}" type="parTrans" cxnId="{CE431F7F-7DAE-4E2B-81AA-AA2FFF01FE1D}">
      <dgm:prSet/>
      <dgm:spPr/>
      <dgm:t>
        <a:bodyPr/>
        <a:lstStyle/>
        <a:p>
          <a:endParaRPr lang="en-IE"/>
        </a:p>
      </dgm:t>
    </dgm:pt>
    <dgm:pt modelId="{3629239B-0FF8-4817-94B7-7C0C548BE92C}" type="sibTrans" cxnId="{CE431F7F-7DAE-4E2B-81AA-AA2FFF01FE1D}">
      <dgm:prSet/>
      <dgm:spPr/>
      <dgm:t>
        <a:bodyPr/>
        <a:lstStyle/>
        <a:p>
          <a:endParaRPr lang="en-IE"/>
        </a:p>
      </dgm:t>
    </dgm:pt>
    <dgm:pt modelId="{353E8EB7-0415-405F-BD04-F42A39674690}">
      <dgm:prSet/>
      <dgm:spPr/>
      <dgm:t>
        <a:bodyPr/>
        <a:lstStyle/>
        <a:p>
          <a:pPr rtl="0">
            <a:buFont typeface="Wingdings" panose="05000000000000000000" pitchFamily="2" charset="2"/>
            <a:buChar char="q"/>
          </a:pPr>
          <a:r>
            <a:rPr lang="en-US" dirty="0">
              <a:latin typeface="Calibri Light" panose="020F0302020204030204"/>
            </a:rPr>
            <a:t>Experiment Question</a:t>
          </a:r>
        </a:p>
      </dgm:t>
    </dgm:pt>
    <dgm:pt modelId="{CA73C24D-2958-42C0-A250-CF495570335E}" type="parTrans" cxnId="{41BC5629-0BB3-4C19-B348-5708CE5FA0B5}">
      <dgm:prSet/>
      <dgm:spPr/>
      <dgm:t>
        <a:bodyPr/>
        <a:lstStyle/>
        <a:p>
          <a:endParaRPr lang="en-IE"/>
        </a:p>
      </dgm:t>
    </dgm:pt>
    <dgm:pt modelId="{9C1B3BAC-BB35-4784-8454-75B982B05754}" type="sibTrans" cxnId="{41BC5629-0BB3-4C19-B348-5708CE5FA0B5}">
      <dgm:prSet/>
      <dgm:spPr/>
      <dgm:t>
        <a:bodyPr/>
        <a:lstStyle/>
        <a:p>
          <a:endParaRPr lang="en-IE"/>
        </a:p>
      </dgm:t>
    </dgm:pt>
    <dgm:pt modelId="{582666B8-AE97-4271-BF0A-D1600CF3F6D1}">
      <dgm:prSet/>
      <dgm:spPr/>
      <dgm:t>
        <a:bodyPr/>
        <a:lstStyle/>
        <a:p>
          <a:pPr rtl="0">
            <a:buFont typeface="Wingdings" panose="05000000000000000000" pitchFamily="2" charset="2"/>
            <a:buChar char="q"/>
          </a:pPr>
          <a:r>
            <a:rPr lang="en-US" dirty="0">
              <a:latin typeface="Calibri Light" panose="020F0302020204030204"/>
            </a:rPr>
            <a:t>Theory Question</a:t>
          </a:r>
        </a:p>
      </dgm:t>
    </dgm:pt>
    <dgm:pt modelId="{E49FB1C7-89E5-412C-9185-28B437C4079A}" type="parTrans" cxnId="{848634E0-C83A-4743-A799-C07C9F020D03}">
      <dgm:prSet/>
      <dgm:spPr/>
      <dgm:t>
        <a:bodyPr/>
        <a:lstStyle/>
        <a:p>
          <a:endParaRPr lang="en-IE"/>
        </a:p>
      </dgm:t>
    </dgm:pt>
    <dgm:pt modelId="{822C8B0D-9FBB-4EC6-AFDE-1A1F0D71E9A4}" type="sibTrans" cxnId="{848634E0-C83A-4743-A799-C07C9F020D03}">
      <dgm:prSet/>
      <dgm:spPr/>
      <dgm:t>
        <a:bodyPr/>
        <a:lstStyle/>
        <a:p>
          <a:endParaRPr lang="en-IE"/>
        </a:p>
      </dgm:t>
    </dgm:pt>
    <dgm:pt modelId="{3B3881D8-90CC-47B9-81AE-B3C60823C25F}" type="pres">
      <dgm:prSet presAssocID="{17874377-7113-41F1-A117-06D8074B9B17}" presName="Name0" presStyleCnt="0">
        <dgm:presLayoutVars>
          <dgm:dir/>
          <dgm:animLvl val="lvl"/>
          <dgm:resizeHandles val="exact"/>
        </dgm:presLayoutVars>
      </dgm:prSet>
      <dgm:spPr/>
      <dgm:t>
        <a:bodyPr/>
        <a:lstStyle/>
        <a:p>
          <a:endParaRPr lang="en-US"/>
        </a:p>
      </dgm:t>
    </dgm:pt>
    <dgm:pt modelId="{CE32C1D4-A297-4D7C-A523-A3091660426A}" type="pres">
      <dgm:prSet presAssocID="{EAAB1C0E-C731-42D6-9167-B99B7E006897}" presName="linNode" presStyleCnt="0"/>
      <dgm:spPr/>
    </dgm:pt>
    <dgm:pt modelId="{A0849C3D-5ED4-44ED-8A2E-FF93195C7B01}" type="pres">
      <dgm:prSet presAssocID="{EAAB1C0E-C731-42D6-9167-B99B7E006897}" presName="parentText" presStyleLbl="node1" presStyleIdx="0" presStyleCnt="2">
        <dgm:presLayoutVars>
          <dgm:chMax val="1"/>
          <dgm:bulletEnabled val="1"/>
        </dgm:presLayoutVars>
      </dgm:prSet>
      <dgm:spPr/>
      <dgm:t>
        <a:bodyPr/>
        <a:lstStyle/>
        <a:p>
          <a:endParaRPr lang="en-US"/>
        </a:p>
      </dgm:t>
    </dgm:pt>
    <dgm:pt modelId="{4B98C308-C8FC-4B33-AE53-FAD6DD77045A}" type="pres">
      <dgm:prSet presAssocID="{EAAB1C0E-C731-42D6-9167-B99B7E006897}" presName="descendantText" presStyleLbl="alignAccFollowNode1" presStyleIdx="0" presStyleCnt="2">
        <dgm:presLayoutVars>
          <dgm:bulletEnabled val="1"/>
        </dgm:presLayoutVars>
      </dgm:prSet>
      <dgm:spPr/>
      <dgm:t>
        <a:bodyPr/>
        <a:lstStyle/>
        <a:p>
          <a:endParaRPr lang="en-US"/>
        </a:p>
      </dgm:t>
    </dgm:pt>
    <dgm:pt modelId="{7B069FFF-6C88-41BC-8DFF-D7579D8BE716}" type="pres">
      <dgm:prSet presAssocID="{C1C44741-572C-4548-88DD-E33B2442F5B5}" presName="sp" presStyleCnt="0"/>
      <dgm:spPr/>
    </dgm:pt>
    <dgm:pt modelId="{FAE419F8-EE83-4FBD-AD81-CB3FC7CB6FFE}" type="pres">
      <dgm:prSet presAssocID="{CAC992ED-9F09-488E-862B-6423643F5FCA}" presName="linNode" presStyleCnt="0"/>
      <dgm:spPr/>
    </dgm:pt>
    <dgm:pt modelId="{7C911E0C-68A1-4F3C-92D0-C17181C9E1D8}" type="pres">
      <dgm:prSet presAssocID="{CAC992ED-9F09-488E-862B-6423643F5FCA}" presName="parentText" presStyleLbl="node1" presStyleIdx="1" presStyleCnt="2">
        <dgm:presLayoutVars>
          <dgm:chMax val="1"/>
          <dgm:bulletEnabled val="1"/>
        </dgm:presLayoutVars>
      </dgm:prSet>
      <dgm:spPr/>
      <dgm:t>
        <a:bodyPr/>
        <a:lstStyle/>
        <a:p>
          <a:endParaRPr lang="en-US"/>
        </a:p>
      </dgm:t>
    </dgm:pt>
    <dgm:pt modelId="{9CCA8CFC-9A31-4EBA-BFBE-0436B5063EF0}" type="pres">
      <dgm:prSet presAssocID="{CAC992ED-9F09-488E-862B-6423643F5FCA}" presName="descendantText" presStyleLbl="alignAccFollowNode1" presStyleIdx="1" presStyleCnt="2">
        <dgm:presLayoutVars>
          <dgm:bulletEnabled val="1"/>
        </dgm:presLayoutVars>
      </dgm:prSet>
      <dgm:spPr/>
      <dgm:t>
        <a:bodyPr/>
        <a:lstStyle/>
        <a:p>
          <a:endParaRPr lang="en-US"/>
        </a:p>
      </dgm:t>
    </dgm:pt>
  </dgm:ptLst>
  <dgm:cxnLst>
    <dgm:cxn modelId="{7CE9C27E-1026-4F21-BC20-56FF68878C41}" type="presOf" srcId="{50DE5D7A-3EF9-4E2F-AE13-857F903EBA84}" destId="{4B98C308-C8FC-4B33-AE53-FAD6DD77045A}" srcOrd="0" destOrd="0" presId="urn:microsoft.com/office/officeart/2005/8/layout/vList5"/>
    <dgm:cxn modelId="{37B2B578-8D89-4C1E-A9AD-4F95D401BAE5}" type="presOf" srcId="{353E8EB7-0415-405F-BD04-F42A39674690}" destId="{9CCA8CFC-9A31-4EBA-BFBE-0436B5063EF0}" srcOrd="0" destOrd="0" presId="urn:microsoft.com/office/officeart/2005/8/layout/vList5"/>
    <dgm:cxn modelId="{848634E0-C83A-4743-A799-C07C9F020D03}" srcId="{CAC992ED-9F09-488E-862B-6423643F5FCA}" destId="{582666B8-AE97-4271-BF0A-D1600CF3F6D1}" srcOrd="1" destOrd="0" parTransId="{E49FB1C7-89E5-412C-9185-28B437C4079A}" sibTransId="{822C8B0D-9FBB-4EC6-AFDE-1A1F0D71E9A4}"/>
    <dgm:cxn modelId="{58312639-0051-49AC-82F4-784CB0D6E100}" type="presOf" srcId="{EAAB1C0E-C731-42D6-9167-B99B7E006897}" destId="{A0849C3D-5ED4-44ED-8A2E-FF93195C7B01}" srcOrd="0" destOrd="0" presId="urn:microsoft.com/office/officeart/2005/8/layout/vList5"/>
    <dgm:cxn modelId="{5DA0DFFD-2D84-4216-A3BC-AE444F46A142}" srcId="{EAAB1C0E-C731-42D6-9167-B99B7E006897}" destId="{50DE5D7A-3EF9-4E2F-AE13-857F903EBA84}" srcOrd="0" destOrd="0" parTransId="{B4318559-6892-4F22-B556-12477B475998}" sibTransId="{127D5888-A9B4-4D1D-8C68-A33221496E05}"/>
    <dgm:cxn modelId="{E9C8019D-8F5B-4746-BDA8-B268640A8CDC}" type="presOf" srcId="{582666B8-AE97-4271-BF0A-D1600CF3F6D1}" destId="{9CCA8CFC-9A31-4EBA-BFBE-0436B5063EF0}" srcOrd="0" destOrd="1" presId="urn:microsoft.com/office/officeart/2005/8/layout/vList5"/>
    <dgm:cxn modelId="{C65AA1E8-895D-4249-ABF2-C2D8B30E766C}" srcId="{17874377-7113-41F1-A117-06D8074B9B17}" destId="{EAAB1C0E-C731-42D6-9167-B99B7E006897}" srcOrd="0" destOrd="0" parTransId="{66B02FAD-2798-454A-9AA5-A15D6CA90A4F}" sibTransId="{C1C44741-572C-4548-88DD-E33B2442F5B5}"/>
    <dgm:cxn modelId="{41BC5629-0BB3-4C19-B348-5708CE5FA0B5}" srcId="{CAC992ED-9F09-488E-862B-6423643F5FCA}" destId="{353E8EB7-0415-405F-BD04-F42A39674690}" srcOrd="0" destOrd="0" parTransId="{CA73C24D-2958-42C0-A250-CF495570335E}" sibTransId="{9C1B3BAC-BB35-4784-8454-75B982B05754}"/>
    <dgm:cxn modelId="{1FB59D21-5559-42B0-8184-3670E46E7A60}" srcId="{17874377-7113-41F1-A117-06D8074B9B17}" destId="{CAC992ED-9F09-488E-862B-6423643F5FCA}" srcOrd="1" destOrd="0" parTransId="{16ED8C20-6091-41A1-8443-8A03294068DD}" sibTransId="{0CF53EF2-3290-4949-B915-E75737A89A44}"/>
    <dgm:cxn modelId="{5CEB8ABD-7113-4335-8E10-F08CB14E8B2C}" type="presOf" srcId="{CAC992ED-9F09-488E-862B-6423643F5FCA}" destId="{7C911E0C-68A1-4F3C-92D0-C17181C9E1D8}" srcOrd="0" destOrd="0" presId="urn:microsoft.com/office/officeart/2005/8/layout/vList5"/>
    <dgm:cxn modelId="{EAB8EE51-4934-4BDC-89A0-D3A449E15507}" type="presOf" srcId="{95F8F633-4643-44D9-A4CB-FB43A62E324F}" destId="{4B98C308-C8FC-4B33-AE53-FAD6DD77045A}" srcOrd="0" destOrd="1" presId="urn:microsoft.com/office/officeart/2005/8/layout/vList5"/>
    <dgm:cxn modelId="{80F932A1-3D40-42F8-854C-4C393F1E7427}" type="presOf" srcId="{17874377-7113-41F1-A117-06D8074B9B17}" destId="{3B3881D8-90CC-47B9-81AE-B3C60823C25F}" srcOrd="0" destOrd="0" presId="urn:microsoft.com/office/officeart/2005/8/layout/vList5"/>
    <dgm:cxn modelId="{CE431F7F-7DAE-4E2B-81AA-AA2FFF01FE1D}" srcId="{EAAB1C0E-C731-42D6-9167-B99B7E006897}" destId="{95F8F633-4643-44D9-A4CB-FB43A62E324F}" srcOrd="1" destOrd="0" parTransId="{132F4C5B-3E70-494D-A954-36B4A98313C7}" sibTransId="{3629239B-0FF8-4817-94B7-7C0C548BE92C}"/>
    <dgm:cxn modelId="{8B527A0A-7F18-45EA-99F5-C10D6B4AA246}" type="presParOf" srcId="{3B3881D8-90CC-47B9-81AE-B3C60823C25F}" destId="{CE32C1D4-A297-4D7C-A523-A3091660426A}" srcOrd="0" destOrd="0" presId="urn:microsoft.com/office/officeart/2005/8/layout/vList5"/>
    <dgm:cxn modelId="{C843239D-698D-4EF2-B6A0-B08E2C02719E}" type="presParOf" srcId="{CE32C1D4-A297-4D7C-A523-A3091660426A}" destId="{A0849C3D-5ED4-44ED-8A2E-FF93195C7B01}" srcOrd="0" destOrd="0" presId="urn:microsoft.com/office/officeart/2005/8/layout/vList5"/>
    <dgm:cxn modelId="{53C248A9-8383-495A-AFEA-4D5351434D2A}" type="presParOf" srcId="{CE32C1D4-A297-4D7C-A523-A3091660426A}" destId="{4B98C308-C8FC-4B33-AE53-FAD6DD77045A}" srcOrd="1" destOrd="0" presId="urn:microsoft.com/office/officeart/2005/8/layout/vList5"/>
    <dgm:cxn modelId="{61B144BC-C48A-4F39-AD9E-411BEA5B842A}" type="presParOf" srcId="{3B3881D8-90CC-47B9-81AE-B3C60823C25F}" destId="{7B069FFF-6C88-41BC-8DFF-D7579D8BE716}" srcOrd="1" destOrd="0" presId="urn:microsoft.com/office/officeart/2005/8/layout/vList5"/>
    <dgm:cxn modelId="{F0B11170-C4B5-4973-8210-65E6EC9DFBAD}" type="presParOf" srcId="{3B3881D8-90CC-47B9-81AE-B3C60823C25F}" destId="{FAE419F8-EE83-4FBD-AD81-CB3FC7CB6FFE}" srcOrd="2" destOrd="0" presId="urn:microsoft.com/office/officeart/2005/8/layout/vList5"/>
    <dgm:cxn modelId="{4D51498C-828A-4F6C-8C9D-B76D20B71BD8}" type="presParOf" srcId="{FAE419F8-EE83-4FBD-AD81-CB3FC7CB6FFE}" destId="{7C911E0C-68A1-4F3C-92D0-C17181C9E1D8}" srcOrd="0" destOrd="0" presId="urn:microsoft.com/office/officeart/2005/8/layout/vList5"/>
    <dgm:cxn modelId="{708365B0-F2A3-42D7-985E-F0E06CAAF9C6}" type="presParOf" srcId="{FAE419F8-EE83-4FBD-AD81-CB3FC7CB6FFE}" destId="{9CCA8CFC-9A31-4EBA-BFBE-0436B5063EF0}"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874377-7113-41F1-A117-06D8074B9B17}"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EAAB1C0E-C731-42D6-9167-B99B7E006897}">
      <dgm:prSet/>
      <dgm:spPr>
        <a:solidFill>
          <a:srgbClr val="7030A0"/>
        </a:solidFill>
      </dgm:spPr>
      <dgm:t>
        <a:bodyPr/>
        <a:lstStyle/>
        <a:p>
          <a:pPr rtl="0"/>
          <a:r>
            <a:rPr lang="en-US" dirty="0">
              <a:latin typeface="Calibri Light" panose="020F0302020204030204"/>
            </a:rPr>
            <a:t>Higher Level</a:t>
          </a:r>
        </a:p>
      </dgm:t>
    </dgm:pt>
    <dgm:pt modelId="{66B02FAD-2798-454A-9AA5-A15D6CA90A4F}" type="parTrans" cxnId="{C65AA1E8-895D-4249-ABF2-C2D8B30E766C}">
      <dgm:prSet/>
      <dgm:spPr/>
      <dgm:t>
        <a:bodyPr/>
        <a:lstStyle/>
        <a:p>
          <a:endParaRPr lang="en-US"/>
        </a:p>
      </dgm:t>
    </dgm:pt>
    <dgm:pt modelId="{C1C44741-572C-4548-88DD-E33B2442F5B5}" type="sibTrans" cxnId="{C65AA1E8-895D-4249-ABF2-C2D8B30E766C}">
      <dgm:prSet/>
      <dgm:spPr/>
      <dgm:t>
        <a:bodyPr/>
        <a:lstStyle/>
        <a:p>
          <a:endParaRPr lang="en-US"/>
        </a:p>
      </dgm:t>
    </dgm:pt>
    <dgm:pt modelId="{CAC992ED-9F09-488E-862B-6423643F5FCA}">
      <dgm:prSet/>
      <dgm:spPr>
        <a:solidFill>
          <a:srgbClr val="00B0F0"/>
        </a:solidFill>
      </dgm:spPr>
      <dgm:t>
        <a:bodyPr/>
        <a:lstStyle/>
        <a:p>
          <a:pPr rtl="0"/>
          <a:r>
            <a:rPr lang="en-US" dirty="0">
              <a:latin typeface="Calibri Light" panose="020F0302020204030204"/>
            </a:rPr>
            <a:t>Ordinary Level</a:t>
          </a:r>
        </a:p>
      </dgm:t>
    </dgm:pt>
    <dgm:pt modelId="{16ED8C20-6091-41A1-8443-8A03294068DD}" type="parTrans" cxnId="{1FB59D21-5559-42B0-8184-3670E46E7A60}">
      <dgm:prSet/>
      <dgm:spPr/>
      <dgm:t>
        <a:bodyPr/>
        <a:lstStyle/>
        <a:p>
          <a:endParaRPr lang="en-IE"/>
        </a:p>
      </dgm:t>
    </dgm:pt>
    <dgm:pt modelId="{0CF53EF2-3290-4949-B915-E75737A89A44}" type="sibTrans" cxnId="{1FB59D21-5559-42B0-8184-3670E46E7A60}">
      <dgm:prSet/>
      <dgm:spPr/>
      <dgm:t>
        <a:bodyPr/>
        <a:lstStyle/>
        <a:p>
          <a:endParaRPr lang="en-IE"/>
        </a:p>
      </dgm:t>
    </dgm:pt>
    <dgm:pt modelId="{50DE5D7A-3EF9-4E2F-AE13-857F903EBA84}">
      <dgm:prSet/>
      <dgm:spPr/>
      <dgm:t>
        <a:bodyPr/>
        <a:lstStyle/>
        <a:p>
          <a:pPr rtl="0">
            <a:buFont typeface="Wingdings" panose="05000000000000000000" pitchFamily="2" charset="2"/>
            <a:buChar char="ü"/>
          </a:pPr>
          <a:r>
            <a:rPr lang="en-US" dirty="0">
              <a:latin typeface="Calibri Light" panose="020F0302020204030204"/>
            </a:rPr>
            <a:t>Experiment Question</a:t>
          </a:r>
        </a:p>
      </dgm:t>
    </dgm:pt>
    <dgm:pt modelId="{B4318559-6892-4F22-B556-12477B475998}" type="parTrans" cxnId="{5DA0DFFD-2D84-4216-A3BC-AE444F46A142}">
      <dgm:prSet/>
      <dgm:spPr/>
      <dgm:t>
        <a:bodyPr/>
        <a:lstStyle/>
        <a:p>
          <a:endParaRPr lang="en-IE"/>
        </a:p>
      </dgm:t>
    </dgm:pt>
    <dgm:pt modelId="{127D5888-A9B4-4D1D-8C68-A33221496E05}" type="sibTrans" cxnId="{5DA0DFFD-2D84-4216-A3BC-AE444F46A142}">
      <dgm:prSet/>
      <dgm:spPr/>
      <dgm:t>
        <a:bodyPr/>
        <a:lstStyle/>
        <a:p>
          <a:endParaRPr lang="en-IE"/>
        </a:p>
      </dgm:t>
    </dgm:pt>
    <dgm:pt modelId="{95F8F633-4643-44D9-A4CB-FB43A62E324F}">
      <dgm:prSet/>
      <dgm:spPr/>
      <dgm:t>
        <a:bodyPr/>
        <a:lstStyle/>
        <a:p>
          <a:pPr rtl="0">
            <a:buFont typeface="Wingdings" panose="05000000000000000000" pitchFamily="2" charset="2"/>
            <a:buChar char="ü"/>
          </a:pPr>
          <a:r>
            <a:rPr lang="en-US" dirty="0">
              <a:latin typeface="Calibri Light" panose="020F0302020204030204"/>
            </a:rPr>
            <a:t>Theory Question</a:t>
          </a:r>
        </a:p>
      </dgm:t>
    </dgm:pt>
    <dgm:pt modelId="{132F4C5B-3E70-494D-A954-36B4A98313C7}" type="parTrans" cxnId="{CE431F7F-7DAE-4E2B-81AA-AA2FFF01FE1D}">
      <dgm:prSet/>
      <dgm:spPr/>
      <dgm:t>
        <a:bodyPr/>
        <a:lstStyle/>
        <a:p>
          <a:endParaRPr lang="en-IE"/>
        </a:p>
      </dgm:t>
    </dgm:pt>
    <dgm:pt modelId="{3629239B-0FF8-4817-94B7-7C0C548BE92C}" type="sibTrans" cxnId="{CE431F7F-7DAE-4E2B-81AA-AA2FFF01FE1D}">
      <dgm:prSet/>
      <dgm:spPr/>
      <dgm:t>
        <a:bodyPr/>
        <a:lstStyle/>
        <a:p>
          <a:endParaRPr lang="en-IE"/>
        </a:p>
      </dgm:t>
    </dgm:pt>
    <dgm:pt modelId="{353E8EB7-0415-405F-BD04-F42A39674690}">
      <dgm:prSet/>
      <dgm:spPr/>
      <dgm:t>
        <a:bodyPr/>
        <a:lstStyle/>
        <a:p>
          <a:pPr rtl="0">
            <a:buFont typeface="Wingdings" panose="05000000000000000000" pitchFamily="2" charset="2"/>
            <a:buChar char="q"/>
          </a:pPr>
          <a:r>
            <a:rPr lang="en-US" dirty="0">
              <a:latin typeface="Calibri Light" panose="020F0302020204030204"/>
            </a:rPr>
            <a:t>Experiment Question</a:t>
          </a:r>
        </a:p>
      </dgm:t>
    </dgm:pt>
    <dgm:pt modelId="{CA73C24D-2958-42C0-A250-CF495570335E}" type="parTrans" cxnId="{41BC5629-0BB3-4C19-B348-5708CE5FA0B5}">
      <dgm:prSet/>
      <dgm:spPr/>
      <dgm:t>
        <a:bodyPr/>
        <a:lstStyle/>
        <a:p>
          <a:endParaRPr lang="en-IE"/>
        </a:p>
      </dgm:t>
    </dgm:pt>
    <dgm:pt modelId="{9C1B3BAC-BB35-4784-8454-75B982B05754}" type="sibTrans" cxnId="{41BC5629-0BB3-4C19-B348-5708CE5FA0B5}">
      <dgm:prSet/>
      <dgm:spPr/>
      <dgm:t>
        <a:bodyPr/>
        <a:lstStyle/>
        <a:p>
          <a:endParaRPr lang="en-IE"/>
        </a:p>
      </dgm:t>
    </dgm:pt>
    <dgm:pt modelId="{582666B8-AE97-4271-BF0A-D1600CF3F6D1}">
      <dgm:prSet/>
      <dgm:spPr/>
      <dgm:t>
        <a:bodyPr/>
        <a:lstStyle/>
        <a:p>
          <a:pPr rtl="0">
            <a:buFont typeface="Wingdings" panose="05000000000000000000" pitchFamily="2" charset="2"/>
            <a:buChar char="q"/>
          </a:pPr>
          <a:r>
            <a:rPr lang="en-US" dirty="0">
              <a:latin typeface="Calibri Light" panose="020F0302020204030204"/>
            </a:rPr>
            <a:t>Theory Question</a:t>
          </a:r>
        </a:p>
      </dgm:t>
    </dgm:pt>
    <dgm:pt modelId="{E49FB1C7-89E5-412C-9185-28B437C4079A}" type="parTrans" cxnId="{848634E0-C83A-4743-A799-C07C9F020D03}">
      <dgm:prSet/>
      <dgm:spPr/>
      <dgm:t>
        <a:bodyPr/>
        <a:lstStyle/>
        <a:p>
          <a:endParaRPr lang="en-IE"/>
        </a:p>
      </dgm:t>
    </dgm:pt>
    <dgm:pt modelId="{822C8B0D-9FBB-4EC6-AFDE-1A1F0D71E9A4}" type="sibTrans" cxnId="{848634E0-C83A-4743-A799-C07C9F020D03}">
      <dgm:prSet/>
      <dgm:spPr/>
      <dgm:t>
        <a:bodyPr/>
        <a:lstStyle/>
        <a:p>
          <a:endParaRPr lang="en-IE"/>
        </a:p>
      </dgm:t>
    </dgm:pt>
    <dgm:pt modelId="{3B3881D8-90CC-47B9-81AE-B3C60823C25F}" type="pres">
      <dgm:prSet presAssocID="{17874377-7113-41F1-A117-06D8074B9B17}" presName="Name0" presStyleCnt="0">
        <dgm:presLayoutVars>
          <dgm:dir/>
          <dgm:animLvl val="lvl"/>
          <dgm:resizeHandles val="exact"/>
        </dgm:presLayoutVars>
      </dgm:prSet>
      <dgm:spPr/>
      <dgm:t>
        <a:bodyPr/>
        <a:lstStyle/>
        <a:p>
          <a:endParaRPr lang="en-US"/>
        </a:p>
      </dgm:t>
    </dgm:pt>
    <dgm:pt modelId="{CE32C1D4-A297-4D7C-A523-A3091660426A}" type="pres">
      <dgm:prSet presAssocID="{EAAB1C0E-C731-42D6-9167-B99B7E006897}" presName="linNode" presStyleCnt="0"/>
      <dgm:spPr/>
    </dgm:pt>
    <dgm:pt modelId="{A0849C3D-5ED4-44ED-8A2E-FF93195C7B01}" type="pres">
      <dgm:prSet presAssocID="{EAAB1C0E-C731-42D6-9167-B99B7E006897}" presName="parentText" presStyleLbl="node1" presStyleIdx="0" presStyleCnt="2">
        <dgm:presLayoutVars>
          <dgm:chMax val="1"/>
          <dgm:bulletEnabled val="1"/>
        </dgm:presLayoutVars>
      </dgm:prSet>
      <dgm:spPr/>
      <dgm:t>
        <a:bodyPr/>
        <a:lstStyle/>
        <a:p>
          <a:endParaRPr lang="en-US"/>
        </a:p>
      </dgm:t>
    </dgm:pt>
    <dgm:pt modelId="{4B98C308-C8FC-4B33-AE53-FAD6DD77045A}" type="pres">
      <dgm:prSet presAssocID="{EAAB1C0E-C731-42D6-9167-B99B7E006897}" presName="descendantText" presStyleLbl="alignAccFollowNode1" presStyleIdx="0" presStyleCnt="2">
        <dgm:presLayoutVars>
          <dgm:bulletEnabled val="1"/>
        </dgm:presLayoutVars>
      </dgm:prSet>
      <dgm:spPr/>
      <dgm:t>
        <a:bodyPr/>
        <a:lstStyle/>
        <a:p>
          <a:endParaRPr lang="en-US"/>
        </a:p>
      </dgm:t>
    </dgm:pt>
    <dgm:pt modelId="{7B069FFF-6C88-41BC-8DFF-D7579D8BE716}" type="pres">
      <dgm:prSet presAssocID="{C1C44741-572C-4548-88DD-E33B2442F5B5}" presName="sp" presStyleCnt="0"/>
      <dgm:spPr/>
    </dgm:pt>
    <dgm:pt modelId="{FAE419F8-EE83-4FBD-AD81-CB3FC7CB6FFE}" type="pres">
      <dgm:prSet presAssocID="{CAC992ED-9F09-488E-862B-6423643F5FCA}" presName="linNode" presStyleCnt="0"/>
      <dgm:spPr/>
    </dgm:pt>
    <dgm:pt modelId="{7C911E0C-68A1-4F3C-92D0-C17181C9E1D8}" type="pres">
      <dgm:prSet presAssocID="{CAC992ED-9F09-488E-862B-6423643F5FCA}" presName="parentText" presStyleLbl="node1" presStyleIdx="1" presStyleCnt="2">
        <dgm:presLayoutVars>
          <dgm:chMax val="1"/>
          <dgm:bulletEnabled val="1"/>
        </dgm:presLayoutVars>
      </dgm:prSet>
      <dgm:spPr/>
      <dgm:t>
        <a:bodyPr/>
        <a:lstStyle/>
        <a:p>
          <a:endParaRPr lang="en-US"/>
        </a:p>
      </dgm:t>
    </dgm:pt>
    <dgm:pt modelId="{9CCA8CFC-9A31-4EBA-BFBE-0436B5063EF0}" type="pres">
      <dgm:prSet presAssocID="{CAC992ED-9F09-488E-862B-6423643F5FCA}" presName="descendantText" presStyleLbl="alignAccFollowNode1" presStyleIdx="1" presStyleCnt="2">
        <dgm:presLayoutVars>
          <dgm:bulletEnabled val="1"/>
        </dgm:presLayoutVars>
      </dgm:prSet>
      <dgm:spPr/>
      <dgm:t>
        <a:bodyPr/>
        <a:lstStyle/>
        <a:p>
          <a:endParaRPr lang="en-US"/>
        </a:p>
      </dgm:t>
    </dgm:pt>
  </dgm:ptLst>
  <dgm:cxnLst>
    <dgm:cxn modelId="{7CE9C27E-1026-4F21-BC20-56FF68878C41}" type="presOf" srcId="{50DE5D7A-3EF9-4E2F-AE13-857F903EBA84}" destId="{4B98C308-C8FC-4B33-AE53-FAD6DD77045A}" srcOrd="0" destOrd="0" presId="urn:microsoft.com/office/officeart/2005/8/layout/vList5"/>
    <dgm:cxn modelId="{37B2B578-8D89-4C1E-A9AD-4F95D401BAE5}" type="presOf" srcId="{353E8EB7-0415-405F-BD04-F42A39674690}" destId="{9CCA8CFC-9A31-4EBA-BFBE-0436B5063EF0}" srcOrd="0" destOrd="0" presId="urn:microsoft.com/office/officeart/2005/8/layout/vList5"/>
    <dgm:cxn modelId="{848634E0-C83A-4743-A799-C07C9F020D03}" srcId="{CAC992ED-9F09-488E-862B-6423643F5FCA}" destId="{582666B8-AE97-4271-BF0A-D1600CF3F6D1}" srcOrd="1" destOrd="0" parTransId="{E49FB1C7-89E5-412C-9185-28B437C4079A}" sibTransId="{822C8B0D-9FBB-4EC6-AFDE-1A1F0D71E9A4}"/>
    <dgm:cxn modelId="{58312639-0051-49AC-82F4-784CB0D6E100}" type="presOf" srcId="{EAAB1C0E-C731-42D6-9167-B99B7E006897}" destId="{A0849C3D-5ED4-44ED-8A2E-FF93195C7B01}" srcOrd="0" destOrd="0" presId="urn:microsoft.com/office/officeart/2005/8/layout/vList5"/>
    <dgm:cxn modelId="{5DA0DFFD-2D84-4216-A3BC-AE444F46A142}" srcId="{EAAB1C0E-C731-42D6-9167-B99B7E006897}" destId="{50DE5D7A-3EF9-4E2F-AE13-857F903EBA84}" srcOrd="0" destOrd="0" parTransId="{B4318559-6892-4F22-B556-12477B475998}" sibTransId="{127D5888-A9B4-4D1D-8C68-A33221496E05}"/>
    <dgm:cxn modelId="{E9C8019D-8F5B-4746-BDA8-B268640A8CDC}" type="presOf" srcId="{582666B8-AE97-4271-BF0A-D1600CF3F6D1}" destId="{9CCA8CFC-9A31-4EBA-BFBE-0436B5063EF0}" srcOrd="0" destOrd="1" presId="urn:microsoft.com/office/officeart/2005/8/layout/vList5"/>
    <dgm:cxn modelId="{C65AA1E8-895D-4249-ABF2-C2D8B30E766C}" srcId="{17874377-7113-41F1-A117-06D8074B9B17}" destId="{EAAB1C0E-C731-42D6-9167-B99B7E006897}" srcOrd="0" destOrd="0" parTransId="{66B02FAD-2798-454A-9AA5-A15D6CA90A4F}" sibTransId="{C1C44741-572C-4548-88DD-E33B2442F5B5}"/>
    <dgm:cxn modelId="{41BC5629-0BB3-4C19-B348-5708CE5FA0B5}" srcId="{CAC992ED-9F09-488E-862B-6423643F5FCA}" destId="{353E8EB7-0415-405F-BD04-F42A39674690}" srcOrd="0" destOrd="0" parTransId="{CA73C24D-2958-42C0-A250-CF495570335E}" sibTransId="{9C1B3BAC-BB35-4784-8454-75B982B05754}"/>
    <dgm:cxn modelId="{1FB59D21-5559-42B0-8184-3670E46E7A60}" srcId="{17874377-7113-41F1-A117-06D8074B9B17}" destId="{CAC992ED-9F09-488E-862B-6423643F5FCA}" srcOrd="1" destOrd="0" parTransId="{16ED8C20-6091-41A1-8443-8A03294068DD}" sibTransId="{0CF53EF2-3290-4949-B915-E75737A89A44}"/>
    <dgm:cxn modelId="{5CEB8ABD-7113-4335-8E10-F08CB14E8B2C}" type="presOf" srcId="{CAC992ED-9F09-488E-862B-6423643F5FCA}" destId="{7C911E0C-68A1-4F3C-92D0-C17181C9E1D8}" srcOrd="0" destOrd="0" presId="urn:microsoft.com/office/officeart/2005/8/layout/vList5"/>
    <dgm:cxn modelId="{EAB8EE51-4934-4BDC-89A0-D3A449E15507}" type="presOf" srcId="{95F8F633-4643-44D9-A4CB-FB43A62E324F}" destId="{4B98C308-C8FC-4B33-AE53-FAD6DD77045A}" srcOrd="0" destOrd="1" presId="urn:microsoft.com/office/officeart/2005/8/layout/vList5"/>
    <dgm:cxn modelId="{80F932A1-3D40-42F8-854C-4C393F1E7427}" type="presOf" srcId="{17874377-7113-41F1-A117-06D8074B9B17}" destId="{3B3881D8-90CC-47B9-81AE-B3C60823C25F}" srcOrd="0" destOrd="0" presId="urn:microsoft.com/office/officeart/2005/8/layout/vList5"/>
    <dgm:cxn modelId="{CE431F7F-7DAE-4E2B-81AA-AA2FFF01FE1D}" srcId="{EAAB1C0E-C731-42D6-9167-B99B7E006897}" destId="{95F8F633-4643-44D9-A4CB-FB43A62E324F}" srcOrd="1" destOrd="0" parTransId="{132F4C5B-3E70-494D-A954-36B4A98313C7}" sibTransId="{3629239B-0FF8-4817-94B7-7C0C548BE92C}"/>
    <dgm:cxn modelId="{8B527A0A-7F18-45EA-99F5-C10D6B4AA246}" type="presParOf" srcId="{3B3881D8-90CC-47B9-81AE-B3C60823C25F}" destId="{CE32C1D4-A297-4D7C-A523-A3091660426A}" srcOrd="0" destOrd="0" presId="urn:microsoft.com/office/officeart/2005/8/layout/vList5"/>
    <dgm:cxn modelId="{C843239D-698D-4EF2-B6A0-B08E2C02719E}" type="presParOf" srcId="{CE32C1D4-A297-4D7C-A523-A3091660426A}" destId="{A0849C3D-5ED4-44ED-8A2E-FF93195C7B01}" srcOrd="0" destOrd="0" presId="urn:microsoft.com/office/officeart/2005/8/layout/vList5"/>
    <dgm:cxn modelId="{53C248A9-8383-495A-AFEA-4D5351434D2A}" type="presParOf" srcId="{CE32C1D4-A297-4D7C-A523-A3091660426A}" destId="{4B98C308-C8FC-4B33-AE53-FAD6DD77045A}" srcOrd="1" destOrd="0" presId="urn:microsoft.com/office/officeart/2005/8/layout/vList5"/>
    <dgm:cxn modelId="{61B144BC-C48A-4F39-AD9E-411BEA5B842A}" type="presParOf" srcId="{3B3881D8-90CC-47B9-81AE-B3C60823C25F}" destId="{7B069FFF-6C88-41BC-8DFF-D7579D8BE716}" srcOrd="1" destOrd="0" presId="urn:microsoft.com/office/officeart/2005/8/layout/vList5"/>
    <dgm:cxn modelId="{F0B11170-C4B5-4973-8210-65E6EC9DFBAD}" type="presParOf" srcId="{3B3881D8-90CC-47B9-81AE-B3C60823C25F}" destId="{FAE419F8-EE83-4FBD-AD81-CB3FC7CB6FFE}" srcOrd="2" destOrd="0" presId="urn:microsoft.com/office/officeart/2005/8/layout/vList5"/>
    <dgm:cxn modelId="{4D51498C-828A-4F6C-8C9D-B76D20B71BD8}" type="presParOf" srcId="{FAE419F8-EE83-4FBD-AD81-CB3FC7CB6FFE}" destId="{7C911E0C-68A1-4F3C-92D0-C17181C9E1D8}" srcOrd="0" destOrd="0" presId="urn:microsoft.com/office/officeart/2005/8/layout/vList5"/>
    <dgm:cxn modelId="{708365B0-F2A3-42D7-985E-F0E06CAAF9C6}" type="presParOf" srcId="{FAE419F8-EE83-4FBD-AD81-CB3FC7CB6FFE}" destId="{9CCA8CFC-9A31-4EBA-BFBE-0436B5063EF0}"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E7E6057-0629-43C9-BAA1-D9C87C668666}"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IE"/>
        </a:p>
      </dgm:t>
    </dgm:pt>
    <dgm:pt modelId="{004EB88C-55BE-43D3-88AB-D658B7B9138B}">
      <dgm:prSet phldrT="[Text]"/>
      <dgm:spPr/>
      <dgm:t>
        <a:bodyPr/>
        <a:lstStyle/>
        <a:p>
          <a:r>
            <a:rPr lang="en-IE" dirty="0"/>
            <a:t>u &lt; f</a:t>
          </a:r>
        </a:p>
      </dgm:t>
    </dgm:pt>
    <dgm:pt modelId="{3ABDECC6-E7B0-401B-992E-9AE31DE60C83}" type="parTrans" cxnId="{3EEB7394-2785-414C-96BC-CB02BEFF115D}">
      <dgm:prSet/>
      <dgm:spPr/>
      <dgm:t>
        <a:bodyPr/>
        <a:lstStyle/>
        <a:p>
          <a:endParaRPr lang="en-IE"/>
        </a:p>
      </dgm:t>
    </dgm:pt>
    <dgm:pt modelId="{27DD591B-92F9-4EB2-9C00-A9AAD3DDC3EF}" type="sibTrans" cxnId="{3EEB7394-2785-414C-96BC-CB02BEFF115D}">
      <dgm:prSet/>
      <dgm:spPr/>
      <dgm:t>
        <a:bodyPr/>
        <a:lstStyle/>
        <a:p>
          <a:endParaRPr lang="en-IE"/>
        </a:p>
      </dgm:t>
    </dgm:pt>
    <dgm:pt modelId="{0C0952DA-D433-4F4D-B4E0-3E7B85F594E5}">
      <dgm:prSet phldrT="[Text]"/>
      <dgm:spPr/>
      <dgm:t>
        <a:bodyPr/>
        <a:lstStyle/>
        <a:p>
          <a:r>
            <a:rPr lang="en-IE" dirty="0"/>
            <a:t>Virtual Image</a:t>
          </a:r>
        </a:p>
      </dgm:t>
    </dgm:pt>
    <dgm:pt modelId="{767FCB26-A16C-41F5-B389-6492BC3629C7}" type="parTrans" cxnId="{45330223-B8F1-468B-8A1D-6A835791CB6B}">
      <dgm:prSet/>
      <dgm:spPr/>
      <dgm:t>
        <a:bodyPr/>
        <a:lstStyle/>
        <a:p>
          <a:endParaRPr lang="en-IE"/>
        </a:p>
      </dgm:t>
    </dgm:pt>
    <dgm:pt modelId="{5E172042-7A18-4E10-A1F6-E47195CA5E0B}" type="sibTrans" cxnId="{45330223-B8F1-468B-8A1D-6A835791CB6B}">
      <dgm:prSet/>
      <dgm:spPr/>
      <dgm:t>
        <a:bodyPr/>
        <a:lstStyle/>
        <a:p>
          <a:endParaRPr lang="en-IE"/>
        </a:p>
      </dgm:t>
    </dgm:pt>
    <dgm:pt modelId="{F2636E80-A32D-4240-80B9-6C2D20B2C09F}">
      <dgm:prSet phldrT="[Text]"/>
      <dgm:spPr/>
      <dgm:t>
        <a:bodyPr/>
        <a:lstStyle/>
        <a:p>
          <a:r>
            <a:rPr lang="en-IE" dirty="0"/>
            <a:t>Cannot form on screen</a:t>
          </a:r>
        </a:p>
      </dgm:t>
    </dgm:pt>
    <dgm:pt modelId="{DFBBE166-203D-472C-B113-370D2682BB46}" type="parTrans" cxnId="{AEBBCFD0-939F-425D-A7F1-4F1594D8E3AC}">
      <dgm:prSet/>
      <dgm:spPr/>
      <dgm:t>
        <a:bodyPr/>
        <a:lstStyle/>
        <a:p>
          <a:endParaRPr lang="en-IE"/>
        </a:p>
      </dgm:t>
    </dgm:pt>
    <dgm:pt modelId="{325A3B5C-032A-48D8-9BB2-2C439524C89C}" type="sibTrans" cxnId="{AEBBCFD0-939F-425D-A7F1-4F1594D8E3AC}">
      <dgm:prSet/>
      <dgm:spPr/>
      <dgm:t>
        <a:bodyPr/>
        <a:lstStyle/>
        <a:p>
          <a:endParaRPr lang="en-IE"/>
        </a:p>
      </dgm:t>
    </dgm:pt>
    <dgm:pt modelId="{34689862-D29B-4732-9574-E28B8978360F}" type="pres">
      <dgm:prSet presAssocID="{EE7E6057-0629-43C9-BAA1-D9C87C668666}" presName="Name0" presStyleCnt="0">
        <dgm:presLayoutVars>
          <dgm:chMax val="11"/>
          <dgm:chPref val="11"/>
          <dgm:dir/>
          <dgm:resizeHandles/>
        </dgm:presLayoutVars>
      </dgm:prSet>
      <dgm:spPr/>
      <dgm:t>
        <a:bodyPr/>
        <a:lstStyle/>
        <a:p>
          <a:endParaRPr lang="en-US"/>
        </a:p>
      </dgm:t>
    </dgm:pt>
    <dgm:pt modelId="{4B1A7F5A-8B4B-4FF2-9F34-4338A0437079}" type="pres">
      <dgm:prSet presAssocID="{F2636E80-A32D-4240-80B9-6C2D20B2C09F}" presName="Accent3" presStyleCnt="0"/>
      <dgm:spPr/>
    </dgm:pt>
    <dgm:pt modelId="{AB87CE8A-1E5C-47E9-9D30-0530664132AF}" type="pres">
      <dgm:prSet presAssocID="{F2636E80-A32D-4240-80B9-6C2D20B2C09F}" presName="Accent" presStyleLbl="node1" presStyleIdx="0" presStyleCnt="3"/>
      <dgm:spPr/>
    </dgm:pt>
    <dgm:pt modelId="{D26153FE-535C-4D3A-BA5C-39ED37422B44}" type="pres">
      <dgm:prSet presAssocID="{F2636E80-A32D-4240-80B9-6C2D20B2C09F}" presName="ParentBackground3" presStyleCnt="0"/>
      <dgm:spPr/>
    </dgm:pt>
    <dgm:pt modelId="{459661BE-3344-4CDB-9B46-F72A1C428135}" type="pres">
      <dgm:prSet presAssocID="{F2636E80-A32D-4240-80B9-6C2D20B2C09F}" presName="ParentBackground" presStyleLbl="fgAcc1" presStyleIdx="0" presStyleCnt="3"/>
      <dgm:spPr/>
      <dgm:t>
        <a:bodyPr/>
        <a:lstStyle/>
        <a:p>
          <a:endParaRPr lang="en-US"/>
        </a:p>
      </dgm:t>
    </dgm:pt>
    <dgm:pt modelId="{2140E56B-7002-46FD-BBE3-9BF11A3017F7}" type="pres">
      <dgm:prSet presAssocID="{F2636E80-A32D-4240-80B9-6C2D20B2C09F}" presName="Parent3" presStyleLbl="revTx" presStyleIdx="0" presStyleCnt="0">
        <dgm:presLayoutVars>
          <dgm:chMax val="1"/>
          <dgm:chPref val="1"/>
          <dgm:bulletEnabled val="1"/>
        </dgm:presLayoutVars>
      </dgm:prSet>
      <dgm:spPr/>
      <dgm:t>
        <a:bodyPr/>
        <a:lstStyle/>
        <a:p>
          <a:endParaRPr lang="en-US"/>
        </a:p>
      </dgm:t>
    </dgm:pt>
    <dgm:pt modelId="{3947CB93-544C-47B6-8453-97344A142C9B}" type="pres">
      <dgm:prSet presAssocID="{0C0952DA-D433-4F4D-B4E0-3E7B85F594E5}" presName="Accent2" presStyleCnt="0"/>
      <dgm:spPr/>
    </dgm:pt>
    <dgm:pt modelId="{36E8B16C-2B2D-4C32-A050-FC2A0D1CD7F2}" type="pres">
      <dgm:prSet presAssocID="{0C0952DA-D433-4F4D-B4E0-3E7B85F594E5}" presName="Accent" presStyleLbl="node1" presStyleIdx="1" presStyleCnt="3"/>
      <dgm:spPr/>
    </dgm:pt>
    <dgm:pt modelId="{302C7728-9C98-48C2-A9A8-7D2C363C8704}" type="pres">
      <dgm:prSet presAssocID="{0C0952DA-D433-4F4D-B4E0-3E7B85F594E5}" presName="ParentBackground2" presStyleCnt="0"/>
      <dgm:spPr/>
    </dgm:pt>
    <dgm:pt modelId="{C01A6D39-7DD4-43C2-AE12-0D6F2164C736}" type="pres">
      <dgm:prSet presAssocID="{0C0952DA-D433-4F4D-B4E0-3E7B85F594E5}" presName="ParentBackground" presStyleLbl="fgAcc1" presStyleIdx="1" presStyleCnt="3"/>
      <dgm:spPr/>
      <dgm:t>
        <a:bodyPr/>
        <a:lstStyle/>
        <a:p>
          <a:endParaRPr lang="en-US"/>
        </a:p>
      </dgm:t>
    </dgm:pt>
    <dgm:pt modelId="{DC6D6FB6-CF90-4404-B231-431219750F4B}" type="pres">
      <dgm:prSet presAssocID="{0C0952DA-D433-4F4D-B4E0-3E7B85F594E5}" presName="Parent2" presStyleLbl="revTx" presStyleIdx="0" presStyleCnt="0">
        <dgm:presLayoutVars>
          <dgm:chMax val="1"/>
          <dgm:chPref val="1"/>
          <dgm:bulletEnabled val="1"/>
        </dgm:presLayoutVars>
      </dgm:prSet>
      <dgm:spPr/>
      <dgm:t>
        <a:bodyPr/>
        <a:lstStyle/>
        <a:p>
          <a:endParaRPr lang="en-US"/>
        </a:p>
      </dgm:t>
    </dgm:pt>
    <dgm:pt modelId="{69CC5F55-759C-4D67-89FE-737A29DC063F}" type="pres">
      <dgm:prSet presAssocID="{004EB88C-55BE-43D3-88AB-D658B7B9138B}" presName="Accent1" presStyleCnt="0"/>
      <dgm:spPr/>
    </dgm:pt>
    <dgm:pt modelId="{E035081B-EEB9-4830-BEE5-E6AA0BCC8A0D}" type="pres">
      <dgm:prSet presAssocID="{004EB88C-55BE-43D3-88AB-D658B7B9138B}" presName="Accent" presStyleLbl="node1" presStyleIdx="2" presStyleCnt="3"/>
      <dgm:spPr/>
    </dgm:pt>
    <dgm:pt modelId="{1C6FBCBD-8248-4897-83B1-87B205352955}" type="pres">
      <dgm:prSet presAssocID="{004EB88C-55BE-43D3-88AB-D658B7B9138B}" presName="ParentBackground1" presStyleCnt="0"/>
      <dgm:spPr/>
    </dgm:pt>
    <dgm:pt modelId="{58644FB9-E374-4E20-A37D-B15C972D94BF}" type="pres">
      <dgm:prSet presAssocID="{004EB88C-55BE-43D3-88AB-D658B7B9138B}" presName="ParentBackground" presStyleLbl="fgAcc1" presStyleIdx="2" presStyleCnt="3"/>
      <dgm:spPr/>
      <dgm:t>
        <a:bodyPr/>
        <a:lstStyle/>
        <a:p>
          <a:endParaRPr lang="en-US"/>
        </a:p>
      </dgm:t>
    </dgm:pt>
    <dgm:pt modelId="{694BFD86-2884-4F16-9AFB-05BA5B590C3B}" type="pres">
      <dgm:prSet presAssocID="{004EB88C-55BE-43D3-88AB-D658B7B9138B}" presName="Parent1" presStyleLbl="revTx" presStyleIdx="0" presStyleCnt="0">
        <dgm:presLayoutVars>
          <dgm:chMax val="1"/>
          <dgm:chPref val="1"/>
          <dgm:bulletEnabled val="1"/>
        </dgm:presLayoutVars>
      </dgm:prSet>
      <dgm:spPr/>
      <dgm:t>
        <a:bodyPr/>
        <a:lstStyle/>
        <a:p>
          <a:endParaRPr lang="en-US"/>
        </a:p>
      </dgm:t>
    </dgm:pt>
  </dgm:ptLst>
  <dgm:cxnLst>
    <dgm:cxn modelId="{9C428662-FC6D-492D-9A5C-D9A34669E296}" type="presOf" srcId="{004EB88C-55BE-43D3-88AB-D658B7B9138B}" destId="{694BFD86-2884-4F16-9AFB-05BA5B590C3B}" srcOrd="1" destOrd="0" presId="urn:microsoft.com/office/officeart/2011/layout/CircleProcess"/>
    <dgm:cxn modelId="{AEBBCFD0-939F-425D-A7F1-4F1594D8E3AC}" srcId="{EE7E6057-0629-43C9-BAA1-D9C87C668666}" destId="{F2636E80-A32D-4240-80B9-6C2D20B2C09F}" srcOrd="2" destOrd="0" parTransId="{DFBBE166-203D-472C-B113-370D2682BB46}" sibTransId="{325A3B5C-032A-48D8-9BB2-2C439524C89C}"/>
    <dgm:cxn modelId="{71891DA9-12C8-422B-B667-431E4D9EA7DA}" type="presOf" srcId="{0C0952DA-D433-4F4D-B4E0-3E7B85F594E5}" destId="{C01A6D39-7DD4-43C2-AE12-0D6F2164C736}" srcOrd="0" destOrd="0" presId="urn:microsoft.com/office/officeart/2011/layout/CircleProcess"/>
    <dgm:cxn modelId="{866C24FD-2C14-4F3F-B178-668FDF15E956}" type="presOf" srcId="{F2636E80-A32D-4240-80B9-6C2D20B2C09F}" destId="{2140E56B-7002-46FD-BBE3-9BF11A3017F7}" srcOrd="1" destOrd="0" presId="urn:microsoft.com/office/officeart/2011/layout/CircleProcess"/>
    <dgm:cxn modelId="{E2B2EFD6-F74D-4D0C-9B33-C7928B1F6218}" type="presOf" srcId="{004EB88C-55BE-43D3-88AB-D658B7B9138B}" destId="{58644FB9-E374-4E20-A37D-B15C972D94BF}" srcOrd="0" destOrd="0" presId="urn:microsoft.com/office/officeart/2011/layout/CircleProcess"/>
    <dgm:cxn modelId="{3EEB7394-2785-414C-96BC-CB02BEFF115D}" srcId="{EE7E6057-0629-43C9-BAA1-D9C87C668666}" destId="{004EB88C-55BE-43D3-88AB-D658B7B9138B}" srcOrd="0" destOrd="0" parTransId="{3ABDECC6-E7B0-401B-992E-9AE31DE60C83}" sibTransId="{27DD591B-92F9-4EB2-9C00-A9AAD3DDC3EF}"/>
    <dgm:cxn modelId="{A986240C-66CC-4E3A-ADD9-979F80FD6CB4}" type="presOf" srcId="{F2636E80-A32D-4240-80B9-6C2D20B2C09F}" destId="{459661BE-3344-4CDB-9B46-F72A1C428135}" srcOrd="0" destOrd="0" presId="urn:microsoft.com/office/officeart/2011/layout/CircleProcess"/>
    <dgm:cxn modelId="{45330223-B8F1-468B-8A1D-6A835791CB6B}" srcId="{EE7E6057-0629-43C9-BAA1-D9C87C668666}" destId="{0C0952DA-D433-4F4D-B4E0-3E7B85F594E5}" srcOrd="1" destOrd="0" parTransId="{767FCB26-A16C-41F5-B389-6492BC3629C7}" sibTransId="{5E172042-7A18-4E10-A1F6-E47195CA5E0B}"/>
    <dgm:cxn modelId="{AB375B1B-F21E-4ABB-8E6D-3C0832A661E0}" type="presOf" srcId="{0C0952DA-D433-4F4D-B4E0-3E7B85F594E5}" destId="{DC6D6FB6-CF90-4404-B231-431219750F4B}" srcOrd="1" destOrd="0" presId="urn:microsoft.com/office/officeart/2011/layout/CircleProcess"/>
    <dgm:cxn modelId="{8F848D6F-6D91-4DAC-9DE8-393FFB00A9F1}" type="presOf" srcId="{EE7E6057-0629-43C9-BAA1-D9C87C668666}" destId="{34689862-D29B-4732-9574-E28B8978360F}" srcOrd="0" destOrd="0" presId="urn:microsoft.com/office/officeart/2011/layout/CircleProcess"/>
    <dgm:cxn modelId="{72897E79-3C71-4C89-8353-2668A7D21233}" type="presParOf" srcId="{34689862-D29B-4732-9574-E28B8978360F}" destId="{4B1A7F5A-8B4B-4FF2-9F34-4338A0437079}" srcOrd="0" destOrd="0" presId="urn:microsoft.com/office/officeart/2011/layout/CircleProcess"/>
    <dgm:cxn modelId="{F3F985D0-6CB8-475F-B571-BAC7AC0B29DB}" type="presParOf" srcId="{4B1A7F5A-8B4B-4FF2-9F34-4338A0437079}" destId="{AB87CE8A-1E5C-47E9-9D30-0530664132AF}" srcOrd="0" destOrd="0" presId="urn:microsoft.com/office/officeart/2011/layout/CircleProcess"/>
    <dgm:cxn modelId="{26863797-4477-4F0D-810C-3A645EC51900}" type="presParOf" srcId="{34689862-D29B-4732-9574-E28B8978360F}" destId="{D26153FE-535C-4D3A-BA5C-39ED37422B44}" srcOrd="1" destOrd="0" presId="urn:microsoft.com/office/officeart/2011/layout/CircleProcess"/>
    <dgm:cxn modelId="{429A9672-7FC4-4034-9F47-EE3E4D574F9E}" type="presParOf" srcId="{D26153FE-535C-4D3A-BA5C-39ED37422B44}" destId="{459661BE-3344-4CDB-9B46-F72A1C428135}" srcOrd="0" destOrd="0" presId="urn:microsoft.com/office/officeart/2011/layout/CircleProcess"/>
    <dgm:cxn modelId="{5E34EB87-5B13-450B-9BF5-E3263A87C48D}" type="presParOf" srcId="{34689862-D29B-4732-9574-E28B8978360F}" destId="{2140E56B-7002-46FD-BBE3-9BF11A3017F7}" srcOrd="2" destOrd="0" presId="urn:microsoft.com/office/officeart/2011/layout/CircleProcess"/>
    <dgm:cxn modelId="{C4185B00-EA74-4713-9F2B-AEFE611F0AE2}" type="presParOf" srcId="{34689862-D29B-4732-9574-E28B8978360F}" destId="{3947CB93-544C-47B6-8453-97344A142C9B}" srcOrd="3" destOrd="0" presId="urn:microsoft.com/office/officeart/2011/layout/CircleProcess"/>
    <dgm:cxn modelId="{47E32084-29D5-4028-92EE-83B68390F4E3}" type="presParOf" srcId="{3947CB93-544C-47B6-8453-97344A142C9B}" destId="{36E8B16C-2B2D-4C32-A050-FC2A0D1CD7F2}" srcOrd="0" destOrd="0" presId="urn:microsoft.com/office/officeart/2011/layout/CircleProcess"/>
    <dgm:cxn modelId="{6253C0BD-592E-4577-9328-E91DA07143F7}" type="presParOf" srcId="{34689862-D29B-4732-9574-E28B8978360F}" destId="{302C7728-9C98-48C2-A9A8-7D2C363C8704}" srcOrd="4" destOrd="0" presId="urn:microsoft.com/office/officeart/2011/layout/CircleProcess"/>
    <dgm:cxn modelId="{89E4B182-A30C-4B8A-8C8A-09EFBD32FD19}" type="presParOf" srcId="{302C7728-9C98-48C2-A9A8-7D2C363C8704}" destId="{C01A6D39-7DD4-43C2-AE12-0D6F2164C736}" srcOrd="0" destOrd="0" presId="urn:microsoft.com/office/officeart/2011/layout/CircleProcess"/>
    <dgm:cxn modelId="{15BC30A7-F1D3-4E80-B0D9-CF7C8CF6B9C2}" type="presParOf" srcId="{34689862-D29B-4732-9574-E28B8978360F}" destId="{DC6D6FB6-CF90-4404-B231-431219750F4B}" srcOrd="5" destOrd="0" presId="urn:microsoft.com/office/officeart/2011/layout/CircleProcess"/>
    <dgm:cxn modelId="{EDD14933-7C63-4E02-847C-3D336DA0BCF3}" type="presParOf" srcId="{34689862-D29B-4732-9574-E28B8978360F}" destId="{69CC5F55-759C-4D67-89FE-737A29DC063F}" srcOrd="6" destOrd="0" presId="urn:microsoft.com/office/officeart/2011/layout/CircleProcess"/>
    <dgm:cxn modelId="{E1E2CB4E-7C7F-4CEE-89BD-5B044E517E8E}" type="presParOf" srcId="{69CC5F55-759C-4D67-89FE-737A29DC063F}" destId="{E035081B-EEB9-4830-BEE5-E6AA0BCC8A0D}" srcOrd="0" destOrd="0" presId="urn:microsoft.com/office/officeart/2011/layout/CircleProcess"/>
    <dgm:cxn modelId="{9E9F7348-C737-4A37-A045-E769DC03DFDF}" type="presParOf" srcId="{34689862-D29B-4732-9574-E28B8978360F}" destId="{1C6FBCBD-8248-4897-83B1-87B205352955}" srcOrd="7" destOrd="0" presId="urn:microsoft.com/office/officeart/2011/layout/CircleProcess"/>
    <dgm:cxn modelId="{24AC9C0E-9D69-4CBE-BF6C-8547B7AE63BF}" type="presParOf" srcId="{1C6FBCBD-8248-4897-83B1-87B205352955}" destId="{58644FB9-E374-4E20-A37D-B15C972D94BF}" srcOrd="0" destOrd="0" presId="urn:microsoft.com/office/officeart/2011/layout/CircleProcess"/>
    <dgm:cxn modelId="{416CB71E-DF1E-497B-9E0F-243FFEE8164F}" type="presParOf" srcId="{34689862-D29B-4732-9574-E28B8978360F}" destId="{694BFD86-2884-4F16-9AFB-05BA5B590C3B}" srcOrd="8" destOrd="0" presId="urn:microsoft.com/office/officeart/2011/layout/Circle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7874377-7113-41F1-A117-06D8074B9B17}"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EAAB1C0E-C731-42D6-9167-B99B7E006897}">
      <dgm:prSet/>
      <dgm:spPr>
        <a:solidFill>
          <a:srgbClr val="7030A0"/>
        </a:solidFill>
      </dgm:spPr>
      <dgm:t>
        <a:bodyPr/>
        <a:lstStyle/>
        <a:p>
          <a:pPr rtl="0"/>
          <a:r>
            <a:rPr lang="en-US" dirty="0">
              <a:latin typeface="Calibri Light" panose="020F0302020204030204"/>
            </a:rPr>
            <a:t>Higher Level</a:t>
          </a:r>
        </a:p>
      </dgm:t>
    </dgm:pt>
    <dgm:pt modelId="{66B02FAD-2798-454A-9AA5-A15D6CA90A4F}" type="parTrans" cxnId="{C65AA1E8-895D-4249-ABF2-C2D8B30E766C}">
      <dgm:prSet/>
      <dgm:spPr/>
      <dgm:t>
        <a:bodyPr/>
        <a:lstStyle/>
        <a:p>
          <a:endParaRPr lang="en-US"/>
        </a:p>
      </dgm:t>
    </dgm:pt>
    <dgm:pt modelId="{C1C44741-572C-4548-88DD-E33B2442F5B5}" type="sibTrans" cxnId="{C65AA1E8-895D-4249-ABF2-C2D8B30E766C}">
      <dgm:prSet/>
      <dgm:spPr/>
      <dgm:t>
        <a:bodyPr/>
        <a:lstStyle/>
        <a:p>
          <a:endParaRPr lang="en-US"/>
        </a:p>
      </dgm:t>
    </dgm:pt>
    <dgm:pt modelId="{CAC992ED-9F09-488E-862B-6423643F5FCA}">
      <dgm:prSet/>
      <dgm:spPr>
        <a:solidFill>
          <a:srgbClr val="00B0F0"/>
        </a:solidFill>
      </dgm:spPr>
      <dgm:t>
        <a:bodyPr/>
        <a:lstStyle/>
        <a:p>
          <a:pPr rtl="0"/>
          <a:r>
            <a:rPr lang="en-US" dirty="0">
              <a:latin typeface="Calibri Light" panose="020F0302020204030204"/>
            </a:rPr>
            <a:t>Ordinary Level</a:t>
          </a:r>
        </a:p>
      </dgm:t>
    </dgm:pt>
    <dgm:pt modelId="{16ED8C20-6091-41A1-8443-8A03294068DD}" type="parTrans" cxnId="{1FB59D21-5559-42B0-8184-3670E46E7A60}">
      <dgm:prSet/>
      <dgm:spPr/>
      <dgm:t>
        <a:bodyPr/>
        <a:lstStyle/>
        <a:p>
          <a:endParaRPr lang="en-IE"/>
        </a:p>
      </dgm:t>
    </dgm:pt>
    <dgm:pt modelId="{0CF53EF2-3290-4949-B915-E75737A89A44}" type="sibTrans" cxnId="{1FB59D21-5559-42B0-8184-3670E46E7A60}">
      <dgm:prSet/>
      <dgm:spPr/>
      <dgm:t>
        <a:bodyPr/>
        <a:lstStyle/>
        <a:p>
          <a:endParaRPr lang="en-IE"/>
        </a:p>
      </dgm:t>
    </dgm:pt>
    <dgm:pt modelId="{50DE5D7A-3EF9-4E2F-AE13-857F903EBA84}">
      <dgm:prSet/>
      <dgm:spPr/>
      <dgm:t>
        <a:bodyPr/>
        <a:lstStyle/>
        <a:p>
          <a:pPr rtl="0">
            <a:buFont typeface="Wingdings" panose="05000000000000000000" pitchFamily="2" charset="2"/>
            <a:buChar char="ü"/>
          </a:pPr>
          <a:r>
            <a:rPr lang="en-US" dirty="0">
              <a:latin typeface="Calibri Light" panose="020F0302020204030204"/>
            </a:rPr>
            <a:t>Experiment Question</a:t>
          </a:r>
        </a:p>
      </dgm:t>
    </dgm:pt>
    <dgm:pt modelId="{B4318559-6892-4F22-B556-12477B475998}" type="parTrans" cxnId="{5DA0DFFD-2D84-4216-A3BC-AE444F46A142}">
      <dgm:prSet/>
      <dgm:spPr/>
      <dgm:t>
        <a:bodyPr/>
        <a:lstStyle/>
        <a:p>
          <a:endParaRPr lang="en-IE"/>
        </a:p>
      </dgm:t>
    </dgm:pt>
    <dgm:pt modelId="{127D5888-A9B4-4D1D-8C68-A33221496E05}" type="sibTrans" cxnId="{5DA0DFFD-2D84-4216-A3BC-AE444F46A142}">
      <dgm:prSet/>
      <dgm:spPr/>
      <dgm:t>
        <a:bodyPr/>
        <a:lstStyle/>
        <a:p>
          <a:endParaRPr lang="en-IE"/>
        </a:p>
      </dgm:t>
    </dgm:pt>
    <dgm:pt modelId="{95F8F633-4643-44D9-A4CB-FB43A62E324F}">
      <dgm:prSet/>
      <dgm:spPr/>
      <dgm:t>
        <a:bodyPr/>
        <a:lstStyle/>
        <a:p>
          <a:pPr rtl="0">
            <a:buFont typeface="Wingdings" panose="05000000000000000000" pitchFamily="2" charset="2"/>
            <a:buChar char="ü"/>
          </a:pPr>
          <a:r>
            <a:rPr lang="en-US" dirty="0">
              <a:latin typeface="Calibri Light" panose="020F0302020204030204"/>
            </a:rPr>
            <a:t>Theory Question</a:t>
          </a:r>
        </a:p>
      </dgm:t>
    </dgm:pt>
    <dgm:pt modelId="{132F4C5B-3E70-494D-A954-36B4A98313C7}" type="parTrans" cxnId="{CE431F7F-7DAE-4E2B-81AA-AA2FFF01FE1D}">
      <dgm:prSet/>
      <dgm:spPr/>
      <dgm:t>
        <a:bodyPr/>
        <a:lstStyle/>
        <a:p>
          <a:endParaRPr lang="en-IE"/>
        </a:p>
      </dgm:t>
    </dgm:pt>
    <dgm:pt modelId="{3629239B-0FF8-4817-94B7-7C0C548BE92C}" type="sibTrans" cxnId="{CE431F7F-7DAE-4E2B-81AA-AA2FFF01FE1D}">
      <dgm:prSet/>
      <dgm:spPr/>
      <dgm:t>
        <a:bodyPr/>
        <a:lstStyle/>
        <a:p>
          <a:endParaRPr lang="en-IE"/>
        </a:p>
      </dgm:t>
    </dgm:pt>
    <dgm:pt modelId="{353E8EB7-0415-405F-BD04-F42A39674690}">
      <dgm:prSet/>
      <dgm:spPr/>
      <dgm:t>
        <a:bodyPr/>
        <a:lstStyle/>
        <a:p>
          <a:pPr rtl="0">
            <a:buFont typeface="Wingdings" panose="05000000000000000000" pitchFamily="2" charset="2"/>
            <a:buChar char="ü"/>
          </a:pPr>
          <a:r>
            <a:rPr lang="en-US" dirty="0">
              <a:latin typeface="Calibri Light" panose="020F0302020204030204"/>
            </a:rPr>
            <a:t>Experiment Question</a:t>
          </a:r>
        </a:p>
      </dgm:t>
    </dgm:pt>
    <dgm:pt modelId="{CA73C24D-2958-42C0-A250-CF495570335E}" type="parTrans" cxnId="{41BC5629-0BB3-4C19-B348-5708CE5FA0B5}">
      <dgm:prSet/>
      <dgm:spPr/>
      <dgm:t>
        <a:bodyPr/>
        <a:lstStyle/>
        <a:p>
          <a:endParaRPr lang="en-IE"/>
        </a:p>
      </dgm:t>
    </dgm:pt>
    <dgm:pt modelId="{9C1B3BAC-BB35-4784-8454-75B982B05754}" type="sibTrans" cxnId="{41BC5629-0BB3-4C19-B348-5708CE5FA0B5}">
      <dgm:prSet/>
      <dgm:spPr/>
      <dgm:t>
        <a:bodyPr/>
        <a:lstStyle/>
        <a:p>
          <a:endParaRPr lang="en-IE"/>
        </a:p>
      </dgm:t>
    </dgm:pt>
    <dgm:pt modelId="{582666B8-AE97-4271-BF0A-D1600CF3F6D1}">
      <dgm:prSet/>
      <dgm:spPr/>
      <dgm:t>
        <a:bodyPr/>
        <a:lstStyle/>
        <a:p>
          <a:pPr rtl="0">
            <a:buFont typeface="Wingdings" panose="05000000000000000000" pitchFamily="2" charset="2"/>
            <a:buChar char="q"/>
          </a:pPr>
          <a:r>
            <a:rPr lang="en-US" dirty="0">
              <a:latin typeface="Calibri Light" panose="020F0302020204030204"/>
            </a:rPr>
            <a:t>Theory Question</a:t>
          </a:r>
        </a:p>
      </dgm:t>
    </dgm:pt>
    <dgm:pt modelId="{E49FB1C7-89E5-412C-9185-28B437C4079A}" type="parTrans" cxnId="{848634E0-C83A-4743-A799-C07C9F020D03}">
      <dgm:prSet/>
      <dgm:spPr/>
      <dgm:t>
        <a:bodyPr/>
        <a:lstStyle/>
        <a:p>
          <a:endParaRPr lang="en-IE"/>
        </a:p>
      </dgm:t>
    </dgm:pt>
    <dgm:pt modelId="{822C8B0D-9FBB-4EC6-AFDE-1A1F0D71E9A4}" type="sibTrans" cxnId="{848634E0-C83A-4743-A799-C07C9F020D03}">
      <dgm:prSet/>
      <dgm:spPr/>
      <dgm:t>
        <a:bodyPr/>
        <a:lstStyle/>
        <a:p>
          <a:endParaRPr lang="en-IE"/>
        </a:p>
      </dgm:t>
    </dgm:pt>
    <dgm:pt modelId="{3B3881D8-90CC-47B9-81AE-B3C60823C25F}" type="pres">
      <dgm:prSet presAssocID="{17874377-7113-41F1-A117-06D8074B9B17}" presName="Name0" presStyleCnt="0">
        <dgm:presLayoutVars>
          <dgm:dir/>
          <dgm:animLvl val="lvl"/>
          <dgm:resizeHandles val="exact"/>
        </dgm:presLayoutVars>
      </dgm:prSet>
      <dgm:spPr/>
      <dgm:t>
        <a:bodyPr/>
        <a:lstStyle/>
        <a:p>
          <a:endParaRPr lang="en-US"/>
        </a:p>
      </dgm:t>
    </dgm:pt>
    <dgm:pt modelId="{CE32C1D4-A297-4D7C-A523-A3091660426A}" type="pres">
      <dgm:prSet presAssocID="{EAAB1C0E-C731-42D6-9167-B99B7E006897}" presName="linNode" presStyleCnt="0"/>
      <dgm:spPr/>
    </dgm:pt>
    <dgm:pt modelId="{A0849C3D-5ED4-44ED-8A2E-FF93195C7B01}" type="pres">
      <dgm:prSet presAssocID="{EAAB1C0E-C731-42D6-9167-B99B7E006897}" presName="parentText" presStyleLbl="node1" presStyleIdx="0" presStyleCnt="2">
        <dgm:presLayoutVars>
          <dgm:chMax val="1"/>
          <dgm:bulletEnabled val="1"/>
        </dgm:presLayoutVars>
      </dgm:prSet>
      <dgm:spPr/>
      <dgm:t>
        <a:bodyPr/>
        <a:lstStyle/>
        <a:p>
          <a:endParaRPr lang="en-US"/>
        </a:p>
      </dgm:t>
    </dgm:pt>
    <dgm:pt modelId="{4B98C308-C8FC-4B33-AE53-FAD6DD77045A}" type="pres">
      <dgm:prSet presAssocID="{EAAB1C0E-C731-42D6-9167-B99B7E006897}" presName="descendantText" presStyleLbl="alignAccFollowNode1" presStyleIdx="0" presStyleCnt="2">
        <dgm:presLayoutVars>
          <dgm:bulletEnabled val="1"/>
        </dgm:presLayoutVars>
      </dgm:prSet>
      <dgm:spPr/>
      <dgm:t>
        <a:bodyPr/>
        <a:lstStyle/>
        <a:p>
          <a:endParaRPr lang="en-US"/>
        </a:p>
      </dgm:t>
    </dgm:pt>
    <dgm:pt modelId="{7B069FFF-6C88-41BC-8DFF-D7579D8BE716}" type="pres">
      <dgm:prSet presAssocID="{C1C44741-572C-4548-88DD-E33B2442F5B5}" presName="sp" presStyleCnt="0"/>
      <dgm:spPr/>
    </dgm:pt>
    <dgm:pt modelId="{FAE419F8-EE83-4FBD-AD81-CB3FC7CB6FFE}" type="pres">
      <dgm:prSet presAssocID="{CAC992ED-9F09-488E-862B-6423643F5FCA}" presName="linNode" presStyleCnt="0"/>
      <dgm:spPr/>
    </dgm:pt>
    <dgm:pt modelId="{7C911E0C-68A1-4F3C-92D0-C17181C9E1D8}" type="pres">
      <dgm:prSet presAssocID="{CAC992ED-9F09-488E-862B-6423643F5FCA}" presName="parentText" presStyleLbl="node1" presStyleIdx="1" presStyleCnt="2">
        <dgm:presLayoutVars>
          <dgm:chMax val="1"/>
          <dgm:bulletEnabled val="1"/>
        </dgm:presLayoutVars>
      </dgm:prSet>
      <dgm:spPr/>
      <dgm:t>
        <a:bodyPr/>
        <a:lstStyle/>
        <a:p>
          <a:endParaRPr lang="en-US"/>
        </a:p>
      </dgm:t>
    </dgm:pt>
    <dgm:pt modelId="{9CCA8CFC-9A31-4EBA-BFBE-0436B5063EF0}" type="pres">
      <dgm:prSet presAssocID="{CAC992ED-9F09-488E-862B-6423643F5FCA}" presName="descendantText" presStyleLbl="alignAccFollowNode1" presStyleIdx="1" presStyleCnt="2">
        <dgm:presLayoutVars>
          <dgm:bulletEnabled val="1"/>
        </dgm:presLayoutVars>
      </dgm:prSet>
      <dgm:spPr/>
      <dgm:t>
        <a:bodyPr/>
        <a:lstStyle/>
        <a:p>
          <a:endParaRPr lang="en-US"/>
        </a:p>
      </dgm:t>
    </dgm:pt>
  </dgm:ptLst>
  <dgm:cxnLst>
    <dgm:cxn modelId="{7CE9C27E-1026-4F21-BC20-56FF68878C41}" type="presOf" srcId="{50DE5D7A-3EF9-4E2F-AE13-857F903EBA84}" destId="{4B98C308-C8FC-4B33-AE53-FAD6DD77045A}" srcOrd="0" destOrd="0" presId="urn:microsoft.com/office/officeart/2005/8/layout/vList5"/>
    <dgm:cxn modelId="{37B2B578-8D89-4C1E-A9AD-4F95D401BAE5}" type="presOf" srcId="{353E8EB7-0415-405F-BD04-F42A39674690}" destId="{9CCA8CFC-9A31-4EBA-BFBE-0436B5063EF0}" srcOrd="0" destOrd="0" presId="urn:microsoft.com/office/officeart/2005/8/layout/vList5"/>
    <dgm:cxn modelId="{848634E0-C83A-4743-A799-C07C9F020D03}" srcId="{CAC992ED-9F09-488E-862B-6423643F5FCA}" destId="{582666B8-AE97-4271-BF0A-D1600CF3F6D1}" srcOrd="1" destOrd="0" parTransId="{E49FB1C7-89E5-412C-9185-28B437C4079A}" sibTransId="{822C8B0D-9FBB-4EC6-AFDE-1A1F0D71E9A4}"/>
    <dgm:cxn modelId="{58312639-0051-49AC-82F4-784CB0D6E100}" type="presOf" srcId="{EAAB1C0E-C731-42D6-9167-B99B7E006897}" destId="{A0849C3D-5ED4-44ED-8A2E-FF93195C7B01}" srcOrd="0" destOrd="0" presId="urn:microsoft.com/office/officeart/2005/8/layout/vList5"/>
    <dgm:cxn modelId="{5DA0DFFD-2D84-4216-A3BC-AE444F46A142}" srcId="{EAAB1C0E-C731-42D6-9167-B99B7E006897}" destId="{50DE5D7A-3EF9-4E2F-AE13-857F903EBA84}" srcOrd="0" destOrd="0" parTransId="{B4318559-6892-4F22-B556-12477B475998}" sibTransId="{127D5888-A9B4-4D1D-8C68-A33221496E05}"/>
    <dgm:cxn modelId="{E9C8019D-8F5B-4746-BDA8-B268640A8CDC}" type="presOf" srcId="{582666B8-AE97-4271-BF0A-D1600CF3F6D1}" destId="{9CCA8CFC-9A31-4EBA-BFBE-0436B5063EF0}" srcOrd="0" destOrd="1" presId="urn:microsoft.com/office/officeart/2005/8/layout/vList5"/>
    <dgm:cxn modelId="{C65AA1E8-895D-4249-ABF2-C2D8B30E766C}" srcId="{17874377-7113-41F1-A117-06D8074B9B17}" destId="{EAAB1C0E-C731-42D6-9167-B99B7E006897}" srcOrd="0" destOrd="0" parTransId="{66B02FAD-2798-454A-9AA5-A15D6CA90A4F}" sibTransId="{C1C44741-572C-4548-88DD-E33B2442F5B5}"/>
    <dgm:cxn modelId="{41BC5629-0BB3-4C19-B348-5708CE5FA0B5}" srcId="{CAC992ED-9F09-488E-862B-6423643F5FCA}" destId="{353E8EB7-0415-405F-BD04-F42A39674690}" srcOrd="0" destOrd="0" parTransId="{CA73C24D-2958-42C0-A250-CF495570335E}" sibTransId="{9C1B3BAC-BB35-4784-8454-75B982B05754}"/>
    <dgm:cxn modelId="{1FB59D21-5559-42B0-8184-3670E46E7A60}" srcId="{17874377-7113-41F1-A117-06D8074B9B17}" destId="{CAC992ED-9F09-488E-862B-6423643F5FCA}" srcOrd="1" destOrd="0" parTransId="{16ED8C20-6091-41A1-8443-8A03294068DD}" sibTransId="{0CF53EF2-3290-4949-B915-E75737A89A44}"/>
    <dgm:cxn modelId="{5CEB8ABD-7113-4335-8E10-F08CB14E8B2C}" type="presOf" srcId="{CAC992ED-9F09-488E-862B-6423643F5FCA}" destId="{7C911E0C-68A1-4F3C-92D0-C17181C9E1D8}" srcOrd="0" destOrd="0" presId="urn:microsoft.com/office/officeart/2005/8/layout/vList5"/>
    <dgm:cxn modelId="{EAB8EE51-4934-4BDC-89A0-D3A449E15507}" type="presOf" srcId="{95F8F633-4643-44D9-A4CB-FB43A62E324F}" destId="{4B98C308-C8FC-4B33-AE53-FAD6DD77045A}" srcOrd="0" destOrd="1" presId="urn:microsoft.com/office/officeart/2005/8/layout/vList5"/>
    <dgm:cxn modelId="{80F932A1-3D40-42F8-854C-4C393F1E7427}" type="presOf" srcId="{17874377-7113-41F1-A117-06D8074B9B17}" destId="{3B3881D8-90CC-47B9-81AE-B3C60823C25F}" srcOrd="0" destOrd="0" presId="urn:microsoft.com/office/officeart/2005/8/layout/vList5"/>
    <dgm:cxn modelId="{CE431F7F-7DAE-4E2B-81AA-AA2FFF01FE1D}" srcId="{EAAB1C0E-C731-42D6-9167-B99B7E006897}" destId="{95F8F633-4643-44D9-A4CB-FB43A62E324F}" srcOrd="1" destOrd="0" parTransId="{132F4C5B-3E70-494D-A954-36B4A98313C7}" sibTransId="{3629239B-0FF8-4817-94B7-7C0C548BE92C}"/>
    <dgm:cxn modelId="{8B527A0A-7F18-45EA-99F5-C10D6B4AA246}" type="presParOf" srcId="{3B3881D8-90CC-47B9-81AE-B3C60823C25F}" destId="{CE32C1D4-A297-4D7C-A523-A3091660426A}" srcOrd="0" destOrd="0" presId="urn:microsoft.com/office/officeart/2005/8/layout/vList5"/>
    <dgm:cxn modelId="{C843239D-698D-4EF2-B6A0-B08E2C02719E}" type="presParOf" srcId="{CE32C1D4-A297-4D7C-A523-A3091660426A}" destId="{A0849C3D-5ED4-44ED-8A2E-FF93195C7B01}" srcOrd="0" destOrd="0" presId="urn:microsoft.com/office/officeart/2005/8/layout/vList5"/>
    <dgm:cxn modelId="{53C248A9-8383-495A-AFEA-4D5351434D2A}" type="presParOf" srcId="{CE32C1D4-A297-4D7C-A523-A3091660426A}" destId="{4B98C308-C8FC-4B33-AE53-FAD6DD77045A}" srcOrd="1" destOrd="0" presId="urn:microsoft.com/office/officeart/2005/8/layout/vList5"/>
    <dgm:cxn modelId="{61B144BC-C48A-4F39-AD9E-411BEA5B842A}" type="presParOf" srcId="{3B3881D8-90CC-47B9-81AE-B3C60823C25F}" destId="{7B069FFF-6C88-41BC-8DFF-D7579D8BE716}" srcOrd="1" destOrd="0" presId="urn:microsoft.com/office/officeart/2005/8/layout/vList5"/>
    <dgm:cxn modelId="{F0B11170-C4B5-4973-8210-65E6EC9DFBAD}" type="presParOf" srcId="{3B3881D8-90CC-47B9-81AE-B3C60823C25F}" destId="{FAE419F8-EE83-4FBD-AD81-CB3FC7CB6FFE}" srcOrd="2" destOrd="0" presId="urn:microsoft.com/office/officeart/2005/8/layout/vList5"/>
    <dgm:cxn modelId="{4D51498C-828A-4F6C-8C9D-B76D20B71BD8}" type="presParOf" srcId="{FAE419F8-EE83-4FBD-AD81-CB3FC7CB6FFE}" destId="{7C911E0C-68A1-4F3C-92D0-C17181C9E1D8}" srcOrd="0" destOrd="0" presId="urn:microsoft.com/office/officeart/2005/8/layout/vList5"/>
    <dgm:cxn modelId="{708365B0-F2A3-42D7-985E-F0E06CAAF9C6}" type="presParOf" srcId="{FAE419F8-EE83-4FBD-AD81-CB3FC7CB6FFE}" destId="{9CCA8CFC-9A31-4EBA-BFBE-0436B5063EF0}"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7874377-7113-41F1-A117-06D8074B9B17}"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EAAB1C0E-C731-42D6-9167-B99B7E006897}">
      <dgm:prSet/>
      <dgm:spPr>
        <a:solidFill>
          <a:srgbClr val="7030A0"/>
        </a:solidFill>
      </dgm:spPr>
      <dgm:t>
        <a:bodyPr/>
        <a:lstStyle/>
        <a:p>
          <a:pPr rtl="0"/>
          <a:r>
            <a:rPr lang="en-US" dirty="0">
              <a:latin typeface="Calibri Light" panose="020F0302020204030204"/>
            </a:rPr>
            <a:t>Higher Level</a:t>
          </a:r>
        </a:p>
      </dgm:t>
    </dgm:pt>
    <dgm:pt modelId="{66B02FAD-2798-454A-9AA5-A15D6CA90A4F}" type="parTrans" cxnId="{C65AA1E8-895D-4249-ABF2-C2D8B30E766C}">
      <dgm:prSet/>
      <dgm:spPr/>
      <dgm:t>
        <a:bodyPr/>
        <a:lstStyle/>
        <a:p>
          <a:endParaRPr lang="en-US"/>
        </a:p>
      </dgm:t>
    </dgm:pt>
    <dgm:pt modelId="{C1C44741-572C-4548-88DD-E33B2442F5B5}" type="sibTrans" cxnId="{C65AA1E8-895D-4249-ABF2-C2D8B30E766C}">
      <dgm:prSet/>
      <dgm:spPr/>
      <dgm:t>
        <a:bodyPr/>
        <a:lstStyle/>
        <a:p>
          <a:endParaRPr lang="en-US"/>
        </a:p>
      </dgm:t>
    </dgm:pt>
    <dgm:pt modelId="{CAC992ED-9F09-488E-862B-6423643F5FCA}">
      <dgm:prSet/>
      <dgm:spPr>
        <a:solidFill>
          <a:srgbClr val="00B0F0"/>
        </a:solidFill>
      </dgm:spPr>
      <dgm:t>
        <a:bodyPr/>
        <a:lstStyle/>
        <a:p>
          <a:pPr rtl="0"/>
          <a:r>
            <a:rPr lang="en-US" dirty="0">
              <a:latin typeface="Calibri Light" panose="020F0302020204030204"/>
            </a:rPr>
            <a:t>Ordinary Level</a:t>
          </a:r>
        </a:p>
      </dgm:t>
    </dgm:pt>
    <dgm:pt modelId="{16ED8C20-6091-41A1-8443-8A03294068DD}" type="parTrans" cxnId="{1FB59D21-5559-42B0-8184-3670E46E7A60}">
      <dgm:prSet/>
      <dgm:spPr/>
      <dgm:t>
        <a:bodyPr/>
        <a:lstStyle/>
        <a:p>
          <a:endParaRPr lang="en-IE"/>
        </a:p>
      </dgm:t>
    </dgm:pt>
    <dgm:pt modelId="{0CF53EF2-3290-4949-B915-E75737A89A44}" type="sibTrans" cxnId="{1FB59D21-5559-42B0-8184-3670E46E7A60}">
      <dgm:prSet/>
      <dgm:spPr/>
      <dgm:t>
        <a:bodyPr/>
        <a:lstStyle/>
        <a:p>
          <a:endParaRPr lang="en-IE"/>
        </a:p>
      </dgm:t>
    </dgm:pt>
    <dgm:pt modelId="{50DE5D7A-3EF9-4E2F-AE13-857F903EBA84}">
      <dgm:prSet/>
      <dgm:spPr/>
      <dgm:t>
        <a:bodyPr/>
        <a:lstStyle/>
        <a:p>
          <a:pPr rtl="0">
            <a:buFont typeface="Wingdings" panose="05000000000000000000" pitchFamily="2" charset="2"/>
            <a:buChar char="ü"/>
          </a:pPr>
          <a:r>
            <a:rPr lang="en-US" dirty="0">
              <a:latin typeface="Calibri Light" panose="020F0302020204030204"/>
            </a:rPr>
            <a:t>Experiment Question</a:t>
          </a:r>
        </a:p>
      </dgm:t>
    </dgm:pt>
    <dgm:pt modelId="{B4318559-6892-4F22-B556-12477B475998}" type="parTrans" cxnId="{5DA0DFFD-2D84-4216-A3BC-AE444F46A142}">
      <dgm:prSet/>
      <dgm:spPr/>
      <dgm:t>
        <a:bodyPr/>
        <a:lstStyle/>
        <a:p>
          <a:endParaRPr lang="en-IE"/>
        </a:p>
      </dgm:t>
    </dgm:pt>
    <dgm:pt modelId="{127D5888-A9B4-4D1D-8C68-A33221496E05}" type="sibTrans" cxnId="{5DA0DFFD-2D84-4216-A3BC-AE444F46A142}">
      <dgm:prSet/>
      <dgm:spPr/>
      <dgm:t>
        <a:bodyPr/>
        <a:lstStyle/>
        <a:p>
          <a:endParaRPr lang="en-IE"/>
        </a:p>
      </dgm:t>
    </dgm:pt>
    <dgm:pt modelId="{95F8F633-4643-44D9-A4CB-FB43A62E324F}">
      <dgm:prSet/>
      <dgm:spPr/>
      <dgm:t>
        <a:bodyPr/>
        <a:lstStyle/>
        <a:p>
          <a:pPr rtl="0">
            <a:buFont typeface="Wingdings" panose="05000000000000000000" pitchFamily="2" charset="2"/>
            <a:buChar char="ü"/>
          </a:pPr>
          <a:r>
            <a:rPr lang="en-US" dirty="0">
              <a:latin typeface="Calibri Light" panose="020F0302020204030204"/>
            </a:rPr>
            <a:t>Theory Question</a:t>
          </a:r>
        </a:p>
      </dgm:t>
    </dgm:pt>
    <dgm:pt modelId="{132F4C5B-3E70-494D-A954-36B4A98313C7}" type="parTrans" cxnId="{CE431F7F-7DAE-4E2B-81AA-AA2FFF01FE1D}">
      <dgm:prSet/>
      <dgm:spPr/>
      <dgm:t>
        <a:bodyPr/>
        <a:lstStyle/>
        <a:p>
          <a:endParaRPr lang="en-IE"/>
        </a:p>
      </dgm:t>
    </dgm:pt>
    <dgm:pt modelId="{3629239B-0FF8-4817-94B7-7C0C548BE92C}" type="sibTrans" cxnId="{CE431F7F-7DAE-4E2B-81AA-AA2FFF01FE1D}">
      <dgm:prSet/>
      <dgm:spPr/>
      <dgm:t>
        <a:bodyPr/>
        <a:lstStyle/>
        <a:p>
          <a:endParaRPr lang="en-IE"/>
        </a:p>
      </dgm:t>
    </dgm:pt>
    <dgm:pt modelId="{353E8EB7-0415-405F-BD04-F42A39674690}">
      <dgm:prSet/>
      <dgm:spPr/>
      <dgm:t>
        <a:bodyPr/>
        <a:lstStyle/>
        <a:p>
          <a:pPr rtl="0">
            <a:buFont typeface="Wingdings" panose="05000000000000000000" pitchFamily="2" charset="2"/>
            <a:buChar char="ü"/>
          </a:pPr>
          <a:r>
            <a:rPr lang="en-US" dirty="0">
              <a:latin typeface="Calibri Light" panose="020F0302020204030204"/>
            </a:rPr>
            <a:t>Experiment Question</a:t>
          </a:r>
        </a:p>
      </dgm:t>
    </dgm:pt>
    <dgm:pt modelId="{CA73C24D-2958-42C0-A250-CF495570335E}" type="parTrans" cxnId="{41BC5629-0BB3-4C19-B348-5708CE5FA0B5}">
      <dgm:prSet/>
      <dgm:spPr/>
      <dgm:t>
        <a:bodyPr/>
        <a:lstStyle/>
        <a:p>
          <a:endParaRPr lang="en-IE"/>
        </a:p>
      </dgm:t>
    </dgm:pt>
    <dgm:pt modelId="{9C1B3BAC-BB35-4784-8454-75B982B05754}" type="sibTrans" cxnId="{41BC5629-0BB3-4C19-B348-5708CE5FA0B5}">
      <dgm:prSet/>
      <dgm:spPr/>
      <dgm:t>
        <a:bodyPr/>
        <a:lstStyle/>
        <a:p>
          <a:endParaRPr lang="en-IE"/>
        </a:p>
      </dgm:t>
    </dgm:pt>
    <dgm:pt modelId="{582666B8-AE97-4271-BF0A-D1600CF3F6D1}">
      <dgm:prSet/>
      <dgm:spPr/>
      <dgm:t>
        <a:bodyPr/>
        <a:lstStyle/>
        <a:p>
          <a:pPr rtl="0">
            <a:buFont typeface="Wingdings" panose="05000000000000000000" pitchFamily="2" charset="2"/>
            <a:buChar char="ü"/>
          </a:pPr>
          <a:r>
            <a:rPr lang="en-US" dirty="0">
              <a:latin typeface="Calibri Light" panose="020F0302020204030204"/>
            </a:rPr>
            <a:t>Theory Question</a:t>
          </a:r>
        </a:p>
      </dgm:t>
    </dgm:pt>
    <dgm:pt modelId="{E49FB1C7-89E5-412C-9185-28B437C4079A}" type="parTrans" cxnId="{848634E0-C83A-4743-A799-C07C9F020D03}">
      <dgm:prSet/>
      <dgm:spPr/>
      <dgm:t>
        <a:bodyPr/>
        <a:lstStyle/>
        <a:p>
          <a:endParaRPr lang="en-IE"/>
        </a:p>
      </dgm:t>
    </dgm:pt>
    <dgm:pt modelId="{822C8B0D-9FBB-4EC6-AFDE-1A1F0D71E9A4}" type="sibTrans" cxnId="{848634E0-C83A-4743-A799-C07C9F020D03}">
      <dgm:prSet/>
      <dgm:spPr/>
      <dgm:t>
        <a:bodyPr/>
        <a:lstStyle/>
        <a:p>
          <a:endParaRPr lang="en-IE"/>
        </a:p>
      </dgm:t>
    </dgm:pt>
    <dgm:pt modelId="{3B3881D8-90CC-47B9-81AE-B3C60823C25F}" type="pres">
      <dgm:prSet presAssocID="{17874377-7113-41F1-A117-06D8074B9B17}" presName="Name0" presStyleCnt="0">
        <dgm:presLayoutVars>
          <dgm:dir/>
          <dgm:animLvl val="lvl"/>
          <dgm:resizeHandles val="exact"/>
        </dgm:presLayoutVars>
      </dgm:prSet>
      <dgm:spPr/>
      <dgm:t>
        <a:bodyPr/>
        <a:lstStyle/>
        <a:p>
          <a:endParaRPr lang="en-US"/>
        </a:p>
      </dgm:t>
    </dgm:pt>
    <dgm:pt modelId="{CE32C1D4-A297-4D7C-A523-A3091660426A}" type="pres">
      <dgm:prSet presAssocID="{EAAB1C0E-C731-42D6-9167-B99B7E006897}" presName="linNode" presStyleCnt="0"/>
      <dgm:spPr/>
    </dgm:pt>
    <dgm:pt modelId="{A0849C3D-5ED4-44ED-8A2E-FF93195C7B01}" type="pres">
      <dgm:prSet presAssocID="{EAAB1C0E-C731-42D6-9167-B99B7E006897}" presName="parentText" presStyleLbl="node1" presStyleIdx="0" presStyleCnt="2">
        <dgm:presLayoutVars>
          <dgm:chMax val="1"/>
          <dgm:bulletEnabled val="1"/>
        </dgm:presLayoutVars>
      </dgm:prSet>
      <dgm:spPr/>
      <dgm:t>
        <a:bodyPr/>
        <a:lstStyle/>
        <a:p>
          <a:endParaRPr lang="en-US"/>
        </a:p>
      </dgm:t>
    </dgm:pt>
    <dgm:pt modelId="{4B98C308-C8FC-4B33-AE53-FAD6DD77045A}" type="pres">
      <dgm:prSet presAssocID="{EAAB1C0E-C731-42D6-9167-B99B7E006897}" presName="descendantText" presStyleLbl="alignAccFollowNode1" presStyleIdx="0" presStyleCnt="2">
        <dgm:presLayoutVars>
          <dgm:bulletEnabled val="1"/>
        </dgm:presLayoutVars>
      </dgm:prSet>
      <dgm:spPr/>
      <dgm:t>
        <a:bodyPr/>
        <a:lstStyle/>
        <a:p>
          <a:endParaRPr lang="en-US"/>
        </a:p>
      </dgm:t>
    </dgm:pt>
    <dgm:pt modelId="{7B069FFF-6C88-41BC-8DFF-D7579D8BE716}" type="pres">
      <dgm:prSet presAssocID="{C1C44741-572C-4548-88DD-E33B2442F5B5}" presName="sp" presStyleCnt="0"/>
      <dgm:spPr/>
    </dgm:pt>
    <dgm:pt modelId="{FAE419F8-EE83-4FBD-AD81-CB3FC7CB6FFE}" type="pres">
      <dgm:prSet presAssocID="{CAC992ED-9F09-488E-862B-6423643F5FCA}" presName="linNode" presStyleCnt="0"/>
      <dgm:spPr/>
    </dgm:pt>
    <dgm:pt modelId="{7C911E0C-68A1-4F3C-92D0-C17181C9E1D8}" type="pres">
      <dgm:prSet presAssocID="{CAC992ED-9F09-488E-862B-6423643F5FCA}" presName="parentText" presStyleLbl="node1" presStyleIdx="1" presStyleCnt="2">
        <dgm:presLayoutVars>
          <dgm:chMax val="1"/>
          <dgm:bulletEnabled val="1"/>
        </dgm:presLayoutVars>
      </dgm:prSet>
      <dgm:spPr/>
      <dgm:t>
        <a:bodyPr/>
        <a:lstStyle/>
        <a:p>
          <a:endParaRPr lang="en-US"/>
        </a:p>
      </dgm:t>
    </dgm:pt>
    <dgm:pt modelId="{9CCA8CFC-9A31-4EBA-BFBE-0436B5063EF0}" type="pres">
      <dgm:prSet presAssocID="{CAC992ED-9F09-488E-862B-6423643F5FCA}" presName="descendantText" presStyleLbl="alignAccFollowNode1" presStyleIdx="1" presStyleCnt="2">
        <dgm:presLayoutVars>
          <dgm:bulletEnabled val="1"/>
        </dgm:presLayoutVars>
      </dgm:prSet>
      <dgm:spPr/>
      <dgm:t>
        <a:bodyPr/>
        <a:lstStyle/>
        <a:p>
          <a:endParaRPr lang="en-US"/>
        </a:p>
      </dgm:t>
    </dgm:pt>
  </dgm:ptLst>
  <dgm:cxnLst>
    <dgm:cxn modelId="{7CE9C27E-1026-4F21-BC20-56FF68878C41}" type="presOf" srcId="{50DE5D7A-3EF9-4E2F-AE13-857F903EBA84}" destId="{4B98C308-C8FC-4B33-AE53-FAD6DD77045A}" srcOrd="0" destOrd="0" presId="urn:microsoft.com/office/officeart/2005/8/layout/vList5"/>
    <dgm:cxn modelId="{37B2B578-8D89-4C1E-A9AD-4F95D401BAE5}" type="presOf" srcId="{353E8EB7-0415-405F-BD04-F42A39674690}" destId="{9CCA8CFC-9A31-4EBA-BFBE-0436B5063EF0}" srcOrd="0" destOrd="0" presId="urn:microsoft.com/office/officeart/2005/8/layout/vList5"/>
    <dgm:cxn modelId="{848634E0-C83A-4743-A799-C07C9F020D03}" srcId="{CAC992ED-9F09-488E-862B-6423643F5FCA}" destId="{582666B8-AE97-4271-BF0A-D1600CF3F6D1}" srcOrd="1" destOrd="0" parTransId="{E49FB1C7-89E5-412C-9185-28B437C4079A}" sibTransId="{822C8B0D-9FBB-4EC6-AFDE-1A1F0D71E9A4}"/>
    <dgm:cxn modelId="{58312639-0051-49AC-82F4-784CB0D6E100}" type="presOf" srcId="{EAAB1C0E-C731-42D6-9167-B99B7E006897}" destId="{A0849C3D-5ED4-44ED-8A2E-FF93195C7B01}" srcOrd="0" destOrd="0" presId="urn:microsoft.com/office/officeart/2005/8/layout/vList5"/>
    <dgm:cxn modelId="{5DA0DFFD-2D84-4216-A3BC-AE444F46A142}" srcId="{EAAB1C0E-C731-42D6-9167-B99B7E006897}" destId="{50DE5D7A-3EF9-4E2F-AE13-857F903EBA84}" srcOrd="0" destOrd="0" parTransId="{B4318559-6892-4F22-B556-12477B475998}" sibTransId="{127D5888-A9B4-4D1D-8C68-A33221496E05}"/>
    <dgm:cxn modelId="{E9C8019D-8F5B-4746-BDA8-B268640A8CDC}" type="presOf" srcId="{582666B8-AE97-4271-BF0A-D1600CF3F6D1}" destId="{9CCA8CFC-9A31-4EBA-BFBE-0436B5063EF0}" srcOrd="0" destOrd="1" presId="urn:microsoft.com/office/officeart/2005/8/layout/vList5"/>
    <dgm:cxn modelId="{C65AA1E8-895D-4249-ABF2-C2D8B30E766C}" srcId="{17874377-7113-41F1-A117-06D8074B9B17}" destId="{EAAB1C0E-C731-42D6-9167-B99B7E006897}" srcOrd="0" destOrd="0" parTransId="{66B02FAD-2798-454A-9AA5-A15D6CA90A4F}" sibTransId="{C1C44741-572C-4548-88DD-E33B2442F5B5}"/>
    <dgm:cxn modelId="{41BC5629-0BB3-4C19-B348-5708CE5FA0B5}" srcId="{CAC992ED-9F09-488E-862B-6423643F5FCA}" destId="{353E8EB7-0415-405F-BD04-F42A39674690}" srcOrd="0" destOrd="0" parTransId="{CA73C24D-2958-42C0-A250-CF495570335E}" sibTransId="{9C1B3BAC-BB35-4784-8454-75B982B05754}"/>
    <dgm:cxn modelId="{1FB59D21-5559-42B0-8184-3670E46E7A60}" srcId="{17874377-7113-41F1-A117-06D8074B9B17}" destId="{CAC992ED-9F09-488E-862B-6423643F5FCA}" srcOrd="1" destOrd="0" parTransId="{16ED8C20-6091-41A1-8443-8A03294068DD}" sibTransId="{0CF53EF2-3290-4949-B915-E75737A89A44}"/>
    <dgm:cxn modelId="{5CEB8ABD-7113-4335-8E10-F08CB14E8B2C}" type="presOf" srcId="{CAC992ED-9F09-488E-862B-6423643F5FCA}" destId="{7C911E0C-68A1-4F3C-92D0-C17181C9E1D8}" srcOrd="0" destOrd="0" presId="urn:microsoft.com/office/officeart/2005/8/layout/vList5"/>
    <dgm:cxn modelId="{EAB8EE51-4934-4BDC-89A0-D3A449E15507}" type="presOf" srcId="{95F8F633-4643-44D9-A4CB-FB43A62E324F}" destId="{4B98C308-C8FC-4B33-AE53-FAD6DD77045A}" srcOrd="0" destOrd="1" presId="urn:microsoft.com/office/officeart/2005/8/layout/vList5"/>
    <dgm:cxn modelId="{80F932A1-3D40-42F8-854C-4C393F1E7427}" type="presOf" srcId="{17874377-7113-41F1-A117-06D8074B9B17}" destId="{3B3881D8-90CC-47B9-81AE-B3C60823C25F}" srcOrd="0" destOrd="0" presId="urn:microsoft.com/office/officeart/2005/8/layout/vList5"/>
    <dgm:cxn modelId="{CE431F7F-7DAE-4E2B-81AA-AA2FFF01FE1D}" srcId="{EAAB1C0E-C731-42D6-9167-B99B7E006897}" destId="{95F8F633-4643-44D9-A4CB-FB43A62E324F}" srcOrd="1" destOrd="0" parTransId="{132F4C5B-3E70-494D-A954-36B4A98313C7}" sibTransId="{3629239B-0FF8-4817-94B7-7C0C548BE92C}"/>
    <dgm:cxn modelId="{8B527A0A-7F18-45EA-99F5-C10D6B4AA246}" type="presParOf" srcId="{3B3881D8-90CC-47B9-81AE-B3C60823C25F}" destId="{CE32C1D4-A297-4D7C-A523-A3091660426A}" srcOrd="0" destOrd="0" presId="urn:microsoft.com/office/officeart/2005/8/layout/vList5"/>
    <dgm:cxn modelId="{C843239D-698D-4EF2-B6A0-B08E2C02719E}" type="presParOf" srcId="{CE32C1D4-A297-4D7C-A523-A3091660426A}" destId="{A0849C3D-5ED4-44ED-8A2E-FF93195C7B01}" srcOrd="0" destOrd="0" presId="urn:microsoft.com/office/officeart/2005/8/layout/vList5"/>
    <dgm:cxn modelId="{53C248A9-8383-495A-AFEA-4D5351434D2A}" type="presParOf" srcId="{CE32C1D4-A297-4D7C-A523-A3091660426A}" destId="{4B98C308-C8FC-4B33-AE53-FAD6DD77045A}" srcOrd="1" destOrd="0" presId="urn:microsoft.com/office/officeart/2005/8/layout/vList5"/>
    <dgm:cxn modelId="{61B144BC-C48A-4F39-AD9E-411BEA5B842A}" type="presParOf" srcId="{3B3881D8-90CC-47B9-81AE-B3C60823C25F}" destId="{7B069FFF-6C88-41BC-8DFF-D7579D8BE716}" srcOrd="1" destOrd="0" presId="urn:microsoft.com/office/officeart/2005/8/layout/vList5"/>
    <dgm:cxn modelId="{F0B11170-C4B5-4973-8210-65E6EC9DFBAD}" type="presParOf" srcId="{3B3881D8-90CC-47B9-81AE-B3C60823C25F}" destId="{FAE419F8-EE83-4FBD-AD81-CB3FC7CB6FFE}" srcOrd="2" destOrd="0" presId="urn:microsoft.com/office/officeart/2005/8/layout/vList5"/>
    <dgm:cxn modelId="{4D51498C-828A-4F6C-8C9D-B76D20B71BD8}" type="presParOf" srcId="{FAE419F8-EE83-4FBD-AD81-CB3FC7CB6FFE}" destId="{7C911E0C-68A1-4F3C-92D0-C17181C9E1D8}" srcOrd="0" destOrd="0" presId="urn:microsoft.com/office/officeart/2005/8/layout/vList5"/>
    <dgm:cxn modelId="{708365B0-F2A3-42D7-985E-F0E06CAAF9C6}" type="presParOf" srcId="{FAE419F8-EE83-4FBD-AD81-CB3FC7CB6FFE}" destId="{9CCA8CFC-9A31-4EBA-BFBE-0436B5063EF0}"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98C308-C8FC-4B33-AE53-FAD6DD77045A}">
      <dsp:nvSpPr>
        <dsp:cNvPr id="0" name=""/>
        <dsp:cNvSpPr/>
      </dsp:nvSpPr>
      <dsp:spPr>
        <a:xfrm rot="5400000">
          <a:off x="5847938" y="-2065647"/>
          <a:ext cx="1760991" cy="6332644"/>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5260" tIns="87630" rIns="175260" bIns="87630" numCol="1" spcCol="1270" anchor="ctr" anchorCtr="0">
          <a:noAutofit/>
        </a:bodyPr>
        <a:lstStyle/>
        <a:p>
          <a:pPr marL="285750" lvl="1" indent="-285750" algn="l" defTabSz="2044700" rtl="0">
            <a:lnSpc>
              <a:spcPct val="90000"/>
            </a:lnSpc>
            <a:spcBef>
              <a:spcPct val="0"/>
            </a:spcBef>
            <a:spcAft>
              <a:spcPct val="15000"/>
            </a:spcAft>
            <a:buFont typeface="Wingdings" panose="05000000000000000000" pitchFamily="2" charset="2"/>
            <a:buChar char="••"/>
          </a:pPr>
          <a:r>
            <a:rPr lang="en-US" sz="4600" kern="1200" dirty="0">
              <a:latin typeface="Calibri Light" panose="020F0302020204030204"/>
            </a:rPr>
            <a:t>Experiment Question</a:t>
          </a:r>
        </a:p>
        <a:p>
          <a:pPr marL="285750" lvl="1" indent="-285750" algn="l" defTabSz="2044700" rtl="0">
            <a:lnSpc>
              <a:spcPct val="90000"/>
            </a:lnSpc>
            <a:spcBef>
              <a:spcPct val="0"/>
            </a:spcBef>
            <a:spcAft>
              <a:spcPct val="15000"/>
            </a:spcAft>
            <a:buFont typeface="Wingdings" panose="05000000000000000000" pitchFamily="2" charset="2"/>
            <a:buChar char="••"/>
          </a:pPr>
          <a:r>
            <a:rPr lang="en-US" sz="4600" kern="1200" dirty="0">
              <a:latin typeface="Calibri Light" panose="020F0302020204030204"/>
            </a:rPr>
            <a:t>Theory Question</a:t>
          </a:r>
        </a:p>
      </dsp:txBody>
      <dsp:txXfrm rot="-5400000">
        <a:off x="3562112" y="306143"/>
        <a:ext cx="6246680" cy="1589063"/>
      </dsp:txXfrm>
    </dsp:sp>
    <dsp:sp modelId="{A0849C3D-5ED4-44ED-8A2E-FF93195C7B01}">
      <dsp:nvSpPr>
        <dsp:cNvPr id="0" name=""/>
        <dsp:cNvSpPr/>
      </dsp:nvSpPr>
      <dsp:spPr>
        <a:xfrm>
          <a:off x="0" y="55"/>
          <a:ext cx="3562112" cy="2201239"/>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116205" rIns="232410" bIns="116205" numCol="1" spcCol="1270" anchor="ctr" anchorCtr="0">
          <a:noAutofit/>
        </a:bodyPr>
        <a:lstStyle/>
        <a:p>
          <a:pPr lvl="0" algn="ctr" defTabSz="2711450" rtl="0">
            <a:lnSpc>
              <a:spcPct val="90000"/>
            </a:lnSpc>
            <a:spcBef>
              <a:spcPct val="0"/>
            </a:spcBef>
            <a:spcAft>
              <a:spcPct val="35000"/>
            </a:spcAft>
          </a:pPr>
          <a:r>
            <a:rPr lang="en-US" sz="6100" kern="1200" dirty="0">
              <a:latin typeface="Calibri Light" panose="020F0302020204030204"/>
            </a:rPr>
            <a:t>Higher Level</a:t>
          </a:r>
        </a:p>
      </dsp:txBody>
      <dsp:txXfrm>
        <a:off x="107456" y="107511"/>
        <a:ext cx="3347200" cy="1986327"/>
      </dsp:txXfrm>
    </dsp:sp>
    <dsp:sp modelId="{9CCA8CFC-9A31-4EBA-BFBE-0436B5063EF0}">
      <dsp:nvSpPr>
        <dsp:cNvPr id="0" name=""/>
        <dsp:cNvSpPr/>
      </dsp:nvSpPr>
      <dsp:spPr>
        <a:xfrm rot="5400000">
          <a:off x="5847938" y="245653"/>
          <a:ext cx="1760991" cy="6332644"/>
        </a:xfrm>
        <a:prstGeom prst="round2Same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5260" tIns="87630" rIns="175260" bIns="87630" numCol="1" spcCol="1270" anchor="ctr" anchorCtr="0">
          <a:noAutofit/>
        </a:bodyPr>
        <a:lstStyle/>
        <a:p>
          <a:pPr marL="285750" lvl="1" indent="-285750" algn="l" defTabSz="2044700" rtl="0">
            <a:lnSpc>
              <a:spcPct val="90000"/>
            </a:lnSpc>
            <a:spcBef>
              <a:spcPct val="0"/>
            </a:spcBef>
            <a:spcAft>
              <a:spcPct val="15000"/>
            </a:spcAft>
            <a:buFont typeface="Wingdings" panose="05000000000000000000" pitchFamily="2" charset="2"/>
            <a:buChar char="••"/>
          </a:pPr>
          <a:r>
            <a:rPr lang="en-US" sz="4600" kern="1200" dirty="0">
              <a:latin typeface="Calibri Light" panose="020F0302020204030204"/>
            </a:rPr>
            <a:t>Experiment Question</a:t>
          </a:r>
        </a:p>
        <a:p>
          <a:pPr marL="285750" lvl="1" indent="-285750" algn="l" defTabSz="2044700" rtl="0">
            <a:lnSpc>
              <a:spcPct val="90000"/>
            </a:lnSpc>
            <a:spcBef>
              <a:spcPct val="0"/>
            </a:spcBef>
            <a:spcAft>
              <a:spcPct val="15000"/>
            </a:spcAft>
            <a:buFont typeface="Wingdings" panose="05000000000000000000" pitchFamily="2" charset="2"/>
            <a:buChar char="••"/>
          </a:pPr>
          <a:r>
            <a:rPr lang="en-US" sz="4600" kern="1200" dirty="0">
              <a:latin typeface="Calibri Light" panose="020F0302020204030204"/>
            </a:rPr>
            <a:t>Theory Question</a:t>
          </a:r>
        </a:p>
      </dsp:txBody>
      <dsp:txXfrm rot="-5400000">
        <a:off x="3562112" y="2617443"/>
        <a:ext cx="6246680" cy="1589063"/>
      </dsp:txXfrm>
    </dsp:sp>
    <dsp:sp modelId="{7C911E0C-68A1-4F3C-92D0-C17181C9E1D8}">
      <dsp:nvSpPr>
        <dsp:cNvPr id="0" name=""/>
        <dsp:cNvSpPr/>
      </dsp:nvSpPr>
      <dsp:spPr>
        <a:xfrm>
          <a:off x="0" y="2311356"/>
          <a:ext cx="3562112" cy="2201239"/>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116205" rIns="232410" bIns="116205" numCol="1" spcCol="1270" anchor="ctr" anchorCtr="0">
          <a:noAutofit/>
        </a:bodyPr>
        <a:lstStyle/>
        <a:p>
          <a:pPr lvl="0" algn="ctr" defTabSz="2711450" rtl="0">
            <a:lnSpc>
              <a:spcPct val="90000"/>
            </a:lnSpc>
            <a:spcBef>
              <a:spcPct val="0"/>
            </a:spcBef>
            <a:spcAft>
              <a:spcPct val="35000"/>
            </a:spcAft>
          </a:pPr>
          <a:r>
            <a:rPr lang="en-US" sz="6100" kern="1200" dirty="0">
              <a:latin typeface="Calibri Light" panose="020F0302020204030204"/>
            </a:rPr>
            <a:t>Ordinary Level</a:t>
          </a:r>
        </a:p>
      </dsp:txBody>
      <dsp:txXfrm>
        <a:off x="107456" y="2418812"/>
        <a:ext cx="3347200" cy="19863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98C308-C8FC-4B33-AE53-FAD6DD77045A}">
      <dsp:nvSpPr>
        <dsp:cNvPr id="0" name=""/>
        <dsp:cNvSpPr/>
      </dsp:nvSpPr>
      <dsp:spPr>
        <a:xfrm rot="5400000">
          <a:off x="5847938" y="-2065647"/>
          <a:ext cx="1760991" cy="6332644"/>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5260" tIns="87630" rIns="175260" bIns="87630" numCol="1" spcCol="1270" anchor="ctr" anchorCtr="0">
          <a:noAutofit/>
        </a:bodyPr>
        <a:lstStyle/>
        <a:p>
          <a:pPr marL="285750" lvl="1" indent="-285750" algn="l" defTabSz="2044700" rtl="0">
            <a:lnSpc>
              <a:spcPct val="90000"/>
            </a:lnSpc>
            <a:spcBef>
              <a:spcPct val="0"/>
            </a:spcBef>
            <a:spcAft>
              <a:spcPct val="15000"/>
            </a:spcAft>
            <a:buFont typeface="Wingdings" panose="05000000000000000000" pitchFamily="2" charset="2"/>
            <a:buChar char="••"/>
          </a:pPr>
          <a:r>
            <a:rPr lang="en-US" sz="4600" kern="1200" dirty="0">
              <a:latin typeface="Calibri Light" panose="020F0302020204030204"/>
            </a:rPr>
            <a:t>Experiment Question</a:t>
          </a:r>
        </a:p>
        <a:p>
          <a:pPr marL="285750" lvl="1" indent="-285750" algn="l" defTabSz="2044700" rtl="0">
            <a:lnSpc>
              <a:spcPct val="90000"/>
            </a:lnSpc>
            <a:spcBef>
              <a:spcPct val="0"/>
            </a:spcBef>
            <a:spcAft>
              <a:spcPct val="15000"/>
            </a:spcAft>
            <a:buFont typeface="Wingdings" panose="05000000000000000000" pitchFamily="2" charset="2"/>
            <a:buChar char="••"/>
          </a:pPr>
          <a:r>
            <a:rPr lang="en-US" sz="4600" kern="1200" dirty="0">
              <a:latin typeface="Calibri Light" panose="020F0302020204030204"/>
            </a:rPr>
            <a:t>Theory Question</a:t>
          </a:r>
        </a:p>
      </dsp:txBody>
      <dsp:txXfrm rot="-5400000">
        <a:off x="3562112" y="306143"/>
        <a:ext cx="6246680" cy="1589063"/>
      </dsp:txXfrm>
    </dsp:sp>
    <dsp:sp modelId="{A0849C3D-5ED4-44ED-8A2E-FF93195C7B01}">
      <dsp:nvSpPr>
        <dsp:cNvPr id="0" name=""/>
        <dsp:cNvSpPr/>
      </dsp:nvSpPr>
      <dsp:spPr>
        <a:xfrm>
          <a:off x="0" y="55"/>
          <a:ext cx="3562112" cy="2201239"/>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116205" rIns="232410" bIns="116205" numCol="1" spcCol="1270" anchor="ctr" anchorCtr="0">
          <a:noAutofit/>
        </a:bodyPr>
        <a:lstStyle/>
        <a:p>
          <a:pPr lvl="0" algn="ctr" defTabSz="2711450" rtl="0">
            <a:lnSpc>
              <a:spcPct val="90000"/>
            </a:lnSpc>
            <a:spcBef>
              <a:spcPct val="0"/>
            </a:spcBef>
            <a:spcAft>
              <a:spcPct val="35000"/>
            </a:spcAft>
          </a:pPr>
          <a:r>
            <a:rPr lang="en-US" sz="6100" kern="1200" dirty="0">
              <a:latin typeface="Calibri Light" panose="020F0302020204030204"/>
            </a:rPr>
            <a:t>Higher Level</a:t>
          </a:r>
        </a:p>
      </dsp:txBody>
      <dsp:txXfrm>
        <a:off x="107456" y="107511"/>
        <a:ext cx="3347200" cy="1986327"/>
      </dsp:txXfrm>
    </dsp:sp>
    <dsp:sp modelId="{9CCA8CFC-9A31-4EBA-BFBE-0436B5063EF0}">
      <dsp:nvSpPr>
        <dsp:cNvPr id="0" name=""/>
        <dsp:cNvSpPr/>
      </dsp:nvSpPr>
      <dsp:spPr>
        <a:xfrm rot="5400000">
          <a:off x="5847938" y="245653"/>
          <a:ext cx="1760991" cy="6332644"/>
        </a:xfrm>
        <a:prstGeom prst="round2Same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5260" tIns="87630" rIns="175260" bIns="87630" numCol="1" spcCol="1270" anchor="ctr" anchorCtr="0">
          <a:noAutofit/>
        </a:bodyPr>
        <a:lstStyle/>
        <a:p>
          <a:pPr marL="285750" lvl="1" indent="-285750" algn="l" defTabSz="2044700" rtl="0">
            <a:lnSpc>
              <a:spcPct val="90000"/>
            </a:lnSpc>
            <a:spcBef>
              <a:spcPct val="0"/>
            </a:spcBef>
            <a:spcAft>
              <a:spcPct val="15000"/>
            </a:spcAft>
            <a:buFont typeface="Wingdings" panose="05000000000000000000" pitchFamily="2" charset="2"/>
            <a:buChar char="••"/>
          </a:pPr>
          <a:r>
            <a:rPr lang="en-US" sz="4600" kern="1200" dirty="0">
              <a:latin typeface="Calibri Light" panose="020F0302020204030204"/>
            </a:rPr>
            <a:t>Experiment Question</a:t>
          </a:r>
        </a:p>
        <a:p>
          <a:pPr marL="285750" lvl="1" indent="-285750" algn="l" defTabSz="2044700" rtl="0">
            <a:lnSpc>
              <a:spcPct val="90000"/>
            </a:lnSpc>
            <a:spcBef>
              <a:spcPct val="0"/>
            </a:spcBef>
            <a:spcAft>
              <a:spcPct val="15000"/>
            </a:spcAft>
            <a:buFont typeface="Wingdings" panose="05000000000000000000" pitchFamily="2" charset="2"/>
            <a:buChar char="••"/>
          </a:pPr>
          <a:r>
            <a:rPr lang="en-US" sz="4600" kern="1200" dirty="0">
              <a:latin typeface="Calibri Light" panose="020F0302020204030204"/>
            </a:rPr>
            <a:t>Theory Question</a:t>
          </a:r>
        </a:p>
      </dsp:txBody>
      <dsp:txXfrm rot="-5400000">
        <a:off x="3562112" y="2617443"/>
        <a:ext cx="6246680" cy="1589063"/>
      </dsp:txXfrm>
    </dsp:sp>
    <dsp:sp modelId="{7C911E0C-68A1-4F3C-92D0-C17181C9E1D8}">
      <dsp:nvSpPr>
        <dsp:cNvPr id="0" name=""/>
        <dsp:cNvSpPr/>
      </dsp:nvSpPr>
      <dsp:spPr>
        <a:xfrm>
          <a:off x="0" y="2311356"/>
          <a:ext cx="3562112" cy="2201239"/>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116205" rIns="232410" bIns="116205" numCol="1" spcCol="1270" anchor="ctr" anchorCtr="0">
          <a:noAutofit/>
        </a:bodyPr>
        <a:lstStyle/>
        <a:p>
          <a:pPr lvl="0" algn="ctr" defTabSz="2711450" rtl="0">
            <a:lnSpc>
              <a:spcPct val="90000"/>
            </a:lnSpc>
            <a:spcBef>
              <a:spcPct val="0"/>
            </a:spcBef>
            <a:spcAft>
              <a:spcPct val="35000"/>
            </a:spcAft>
          </a:pPr>
          <a:r>
            <a:rPr lang="en-US" sz="6100" kern="1200" dirty="0">
              <a:latin typeface="Calibri Light" panose="020F0302020204030204"/>
            </a:rPr>
            <a:t>Ordinary Level</a:t>
          </a:r>
        </a:p>
      </dsp:txBody>
      <dsp:txXfrm>
        <a:off x="107456" y="2418812"/>
        <a:ext cx="3347200" cy="19863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98C308-C8FC-4B33-AE53-FAD6DD77045A}">
      <dsp:nvSpPr>
        <dsp:cNvPr id="0" name=""/>
        <dsp:cNvSpPr/>
      </dsp:nvSpPr>
      <dsp:spPr>
        <a:xfrm rot="5400000">
          <a:off x="5847938" y="-2065647"/>
          <a:ext cx="1760991" cy="6332644"/>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5260" tIns="87630" rIns="175260" bIns="87630" numCol="1" spcCol="1270" anchor="ctr" anchorCtr="0">
          <a:noAutofit/>
        </a:bodyPr>
        <a:lstStyle/>
        <a:p>
          <a:pPr marL="285750" lvl="1" indent="-285750" algn="l" defTabSz="2044700" rtl="0">
            <a:lnSpc>
              <a:spcPct val="90000"/>
            </a:lnSpc>
            <a:spcBef>
              <a:spcPct val="0"/>
            </a:spcBef>
            <a:spcAft>
              <a:spcPct val="15000"/>
            </a:spcAft>
            <a:buFont typeface="Wingdings" panose="05000000000000000000" pitchFamily="2" charset="2"/>
            <a:buChar char="••"/>
          </a:pPr>
          <a:r>
            <a:rPr lang="en-US" sz="4600" kern="1200" dirty="0">
              <a:latin typeface="Calibri Light" panose="020F0302020204030204"/>
            </a:rPr>
            <a:t>Experiment Question</a:t>
          </a:r>
        </a:p>
        <a:p>
          <a:pPr marL="285750" lvl="1" indent="-285750" algn="l" defTabSz="2044700" rtl="0">
            <a:lnSpc>
              <a:spcPct val="90000"/>
            </a:lnSpc>
            <a:spcBef>
              <a:spcPct val="0"/>
            </a:spcBef>
            <a:spcAft>
              <a:spcPct val="15000"/>
            </a:spcAft>
            <a:buFont typeface="Wingdings" panose="05000000000000000000" pitchFamily="2" charset="2"/>
            <a:buChar char="••"/>
          </a:pPr>
          <a:r>
            <a:rPr lang="en-US" sz="4600" kern="1200" dirty="0">
              <a:latin typeface="Calibri Light" panose="020F0302020204030204"/>
            </a:rPr>
            <a:t>Theory Question</a:t>
          </a:r>
        </a:p>
      </dsp:txBody>
      <dsp:txXfrm rot="-5400000">
        <a:off x="3562112" y="306143"/>
        <a:ext cx="6246680" cy="1589063"/>
      </dsp:txXfrm>
    </dsp:sp>
    <dsp:sp modelId="{A0849C3D-5ED4-44ED-8A2E-FF93195C7B01}">
      <dsp:nvSpPr>
        <dsp:cNvPr id="0" name=""/>
        <dsp:cNvSpPr/>
      </dsp:nvSpPr>
      <dsp:spPr>
        <a:xfrm>
          <a:off x="0" y="55"/>
          <a:ext cx="3562112" cy="2201239"/>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116205" rIns="232410" bIns="116205" numCol="1" spcCol="1270" anchor="ctr" anchorCtr="0">
          <a:noAutofit/>
        </a:bodyPr>
        <a:lstStyle/>
        <a:p>
          <a:pPr lvl="0" algn="ctr" defTabSz="2711450" rtl="0">
            <a:lnSpc>
              <a:spcPct val="90000"/>
            </a:lnSpc>
            <a:spcBef>
              <a:spcPct val="0"/>
            </a:spcBef>
            <a:spcAft>
              <a:spcPct val="35000"/>
            </a:spcAft>
          </a:pPr>
          <a:r>
            <a:rPr lang="en-US" sz="6100" kern="1200" dirty="0">
              <a:latin typeface="Calibri Light" panose="020F0302020204030204"/>
            </a:rPr>
            <a:t>Higher Level</a:t>
          </a:r>
        </a:p>
      </dsp:txBody>
      <dsp:txXfrm>
        <a:off x="107456" y="107511"/>
        <a:ext cx="3347200" cy="1986327"/>
      </dsp:txXfrm>
    </dsp:sp>
    <dsp:sp modelId="{9CCA8CFC-9A31-4EBA-BFBE-0436B5063EF0}">
      <dsp:nvSpPr>
        <dsp:cNvPr id="0" name=""/>
        <dsp:cNvSpPr/>
      </dsp:nvSpPr>
      <dsp:spPr>
        <a:xfrm rot="5400000">
          <a:off x="5847938" y="245653"/>
          <a:ext cx="1760991" cy="6332644"/>
        </a:xfrm>
        <a:prstGeom prst="round2Same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5260" tIns="87630" rIns="175260" bIns="87630" numCol="1" spcCol="1270" anchor="ctr" anchorCtr="0">
          <a:noAutofit/>
        </a:bodyPr>
        <a:lstStyle/>
        <a:p>
          <a:pPr marL="285750" lvl="1" indent="-285750" algn="l" defTabSz="2044700" rtl="0">
            <a:lnSpc>
              <a:spcPct val="90000"/>
            </a:lnSpc>
            <a:spcBef>
              <a:spcPct val="0"/>
            </a:spcBef>
            <a:spcAft>
              <a:spcPct val="15000"/>
            </a:spcAft>
            <a:buFont typeface="Wingdings" panose="05000000000000000000" pitchFamily="2" charset="2"/>
            <a:buChar char="••"/>
          </a:pPr>
          <a:r>
            <a:rPr lang="en-US" sz="4600" kern="1200" dirty="0">
              <a:latin typeface="Calibri Light" panose="020F0302020204030204"/>
            </a:rPr>
            <a:t>Experiment Question</a:t>
          </a:r>
        </a:p>
        <a:p>
          <a:pPr marL="285750" lvl="1" indent="-285750" algn="l" defTabSz="2044700" rtl="0">
            <a:lnSpc>
              <a:spcPct val="90000"/>
            </a:lnSpc>
            <a:spcBef>
              <a:spcPct val="0"/>
            </a:spcBef>
            <a:spcAft>
              <a:spcPct val="15000"/>
            </a:spcAft>
            <a:buFont typeface="Wingdings" panose="05000000000000000000" pitchFamily="2" charset="2"/>
            <a:buChar char="••"/>
          </a:pPr>
          <a:r>
            <a:rPr lang="en-US" sz="4600" kern="1200" dirty="0">
              <a:latin typeface="Calibri Light" panose="020F0302020204030204"/>
            </a:rPr>
            <a:t>Theory Question</a:t>
          </a:r>
        </a:p>
      </dsp:txBody>
      <dsp:txXfrm rot="-5400000">
        <a:off x="3562112" y="2617443"/>
        <a:ext cx="6246680" cy="1589063"/>
      </dsp:txXfrm>
    </dsp:sp>
    <dsp:sp modelId="{7C911E0C-68A1-4F3C-92D0-C17181C9E1D8}">
      <dsp:nvSpPr>
        <dsp:cNvPr id="0" name=""/>
        <dsp:cNvSpPr/>
      </dsp:nvSpPr>
      <dsp:spPr>
        <a:xfrm>
          <a:off x="0" y="2311356"/>
          <a:ext cx="3562112" cy="2201239"/>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116205" rIns="232410" bIns="116205" numCol="1" spcCol="1270" anchor="ctr" anchorCtr="0">
          <a:noAutofit/>
        </a:bodyPr>
        <a:lstStyle/>
        <a:p>
          <a:pPr lvl="0" algn="ctr" defTabSz="2711450" rtl="0">
            <a:lnSpc>
              <a:spcPct val="90000"/>
            </a:lnSpc>
            <a:spcBef>
              <a:spcPct val="0"/>
            </a:spcBef>
            <a:spcAft>
              <a:spcPct val="35000"/>
            </a:spcAft>
          </a:pPr>
          <a:r>
            <a:rPr lang="en-US" sz="6100" kern="1200" dirty="0">
              <a:latin typeface="Calibri Light" panose="020F0302020204030204"/>
            </a:rPr>
            <a:t>Ordinary Level</a:t>
          </a:r>
        </a:p>
      </dsp:txBody>
      <dsp:txXfrm>
        <a:off x="107456" y="2418812"/>
        <a:ext cx="3347200" cy="19863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87CE8A-1E5C-47E9-9D30-0530664132AF}">
      <dsp:nvSpPr>
        <dsp:cNvPr id="0" name=""/>
        <dsp:cNvSpPr/>
      </dsp:nvSpPr>
      <dsp:spPr>
        <a:xfrm>
          <a:off x="5625185" y="1482419"/>
          <a:ext cx="2453805" cy="245425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9661BE-3344-4CDB-9B46-F72A1C428135}">
      <dsp:nvSpPr>
        <dsp:cNvPr id="0" name=""/>
        <dsp:cNvSpPr/>
      </dsp:nvSpPr>
      <dsp:spPr>
        <a:xfrm>
          <a:off x="5706659" y="1564242"/>
          <a:ext cx="2290857" cy="229061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IE" sz="3600" kern="1200" dirty="0"/>
            <a:t>Cannot form on screen</a:t>
          </a:r>
        </a:p>
      </dsp:txBody>
      <dsp:txXfrm>
        <a:off x="6034153" y="1891534"/>
        <a:ext cx="1635870" cy="1636029"/>
      </dsp:txXfrm>
    </dsp:sp>
    <dsp:sp modelId="{36E8B16C-2B2D-4C32-A050-FC2A0D1CD7F2}">
      <dsp:nvSpPr>
        <dsp:cNvPr id="0" name=""/>
        <dsp:cNvSpPr/>
      </dsp:nvSpPr>
      <dsp:spPr>
        <a:xfrm rot="2700000">
          <a:off x="3092062" y="1485386"/>
          <a:ext cx="2447894" cy="2447894"/>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1A6D39-7DD4-43C2-AE12-0D6F2164C736}">
      <dsp:nvSpPr>
        <dsp:cNvPr id="0" name=""/>
        <dsp:cNvSpPr/>
      </dsp:nvSpPr>
      <dsp:spPr>
        <a:xfrm>
          <a:off x="3170581" y="1564242"/>
          <a:ext cx="2290857" cy="229061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IE" sz="3600" kern="1200" dirty="0"/>
            <a:t>Virtual Image</a:t>
          </a:r>
        </a:p>
      </dsp:txBody>
      <dsp:txXfrm>
        <a:off x="3498075" y="1891534"/>
        <a:ext cx="1635870" cy="1636029"/>
      </dsp:txXfrm>
    </dsp:sp>
    <dsp:sp modelId="{E035081B-EEB9-4830-BEE5-E6AA0BCC8A0D}">
      <dsp:nvSpPr>
        <dsp:cNvPr id="0" name=""/>
        <dsp:cNvSpPr/>
      </dsp:nvSpPr>
      <dsp:spPr>
        <a:xfrm rot="2700000">
          <a:off x="555984" y="1485386"/>
          <a:ext cx="2447894" cy="2447894"/>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644FB9-E374-4E20-A37D-B15C972D94BF}">
      <dsp:nvSpPr>
        <dsp:cNvPr id="0" name=""/>
        <dsp:cNvSpPr/>
      </dsp:nvSpPr>
      <dsp:spPr>
        <a:xfrm>
          <a:off x="634503" y="1564242"/>
          <a:ext cx="2290857" cy="229061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IE" sz="3600" kern="1200" dirty="0"/>
            <a:t>u &lt; f</a:t>
          </a:r>
        </a:p>
      </dsp:txBody>
      <dsp:txXfrm>
        <a:off x="961997" y="1891534"/>
        <a:ext cx="1635870" cy="163602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98C308-C8FC-4B33-AE53-FAD6DD77045A}">
      <dsp:nvSpPr>
        <dsp:cNvPr id="0" name=""/>
        <dsp:cNvSpPr/>
      </dsp:nvSpPr>
      <dsp:spPr>
        <a:xfrm rot="5400000">
          <a:off x="5847938" y="-2065647"/>
          <a:ext cx="1760991" cy="6332644"/>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5260" tIns="87630" rIns="175260" bIns="87630" numCol="1" spcCol="1270" anchor="ctr" anchorCtr="0">
          <a:noAutofit/>
        </a:bodyPr>
        <a:lstStyle/>
        <a:p>
          <a:pPr marL="285750" lvl="1" indent="-285750" algn="l" defTabSz="2044700" rtl="0">
            <a:lnSpc>
              <a:spcPct val="90000"/>
            </a:lnSpc>
            <a:spcBef>
              <a:spcPct val="0"/>
            </a:spcBef>
            <a:spcAft>
              <a:spcPct val="15000"/>
            </a:spcAft>
            <a:buFont typeface="Wingdings" panose="05000000000000000000" pitchFamily="2" charset="2"/>
            <a:buChar char="••"/>
          </a:pPr>
          <a:r>
            <a:rPr lang="en-US" sz="4600" kern="1200" dirty="0">
              <a:latin typeface="Calibri Light" panose="020F0302020204030204"/>
            </a:rPr>
            <a:t>Experiment Question</a:t>
          </a:r>
        </a:p>
        <a:p>
          <a:pPr marL="285750" lvl="1" indent="-285750" algn="l" defTabSz="2044700" rtl="0">
            <a:lnSpc>
              <a:spcPct val="90000"/>
            </a:lnSpc>
            <a:spcBef>
              <a:spcPct val="0"/>
            </a:spcBef>
            <a:spcAft>
              <a:spcPct val="15000"/>
            </a:spcAft>
            <a:buFont typeface="Wingdings" panose="05000000000000000000" pitchFamily="2" charset="2"/>
            <a:buChar char="••"/>
          </a:pPr>
          <a:r>
            <a:rPr lang="en-US" sz="4600" kern="1200" dirty="0">
              <a:latin typeface="Calibri Light" panose="020F0302020204030204"/>
            </a:rPr>
            <a:t>Theory Question</a:t>
          </a:r>
        </a:p>
      </dsp:txBody>
      <dsp:txXfrm rot="-5400000">
        <a:off x="3562112" y="306143"/>
        <a:ext cx="6246680" cy="1589063"/>
      </dsp:txXfrm>
    </dsp:sp>
    <dsp:sp modelId="{A0849C3D-5ED4-44ED-8A2E-FF93195C7B01}">
      <dsp:nvSpPr>
        <dsp:cNvPr id="0" name=""/>
        <dsp:cNvSpPr/>
      </dsp:nvSpPr>
      <dsp:spPr>
        <a:xfrm>
          <a:off x="0" y="55"/>
          <a:ext cx="3562112" cy="2201239"/>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116205" rIns="232410" bIns="116205" numCol="1" spcCol="1270" anchor="ctr" anchorCtr="0">
          <a:noAutofit/>
        </a:bodyPr>
        <a:lstStyle/>
        <a:p>
          <a:pPr lvl="0" algn="ctr" defTabSz="2711450" rtl="0">
            <a:lnSpc>
              <a:spcPct val="90000"/>
            </a:lnSpc>
            <a:spcBef>
              <a:spcPct val="0"/>
            </a:spcBef>
            <a:spcAft>
              <a:spcPct val="35000"/>
            </a:spcAft>
          </a:pPr>
          <a:r>
            <a:rPr lang="en-US" sz="6100" kern="1200" dirty="0">
              <a:latin typeface="Calibri Light" panose="020F0302020204030204"/>
            </a:rPr>
            <a:t>Higher Level</a:t>
          </a:r>
        </a:p>
      </dsp:txBody>
      <dsp:txXfrm>
        <a:off x="107456" y="107511"/>
        <a:ext cx="3347200" cy="1986327"/>
      </dsp:txXfrm>
    </dsp:sp>
    <dsp:sp modelId="{9CCA8CFC-9A31-4EBA-BFBE-0436B5063EF0}">
      <dsp:nvSpPr>
        <dsp:cNvPr id="0" name=""/>
        <dsp:cNvSpPr/>
      </dsp:nvSpPr>
      <dsp:spPr>
        <a:xfrm rot="5400000">
          <a:off x="5847938" y="245653"/>
          <a:ext cx="1760991" cy="6332644"/>
        </a:xfrm>
        <a:prstGeom prst="round2Same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5260" tIns="87630" rIns="175260" bIns="87630" numCol="1" spcCol="1270" anchor="ctr" anchorCtr="0">
          <a:noAutofit/>
        </a:bodyPr>
        <a:lstStyle/>
        <a:p>
          <a:pPr marL="285750" lvl="1" indent="-285750" algn="l" defTabSz="2044700" rtl="0">
            <a:lnSpc>
              <a:spcPct val="90000"/>
            </a:lnSpc>
            <a:spcBef>
              <a:spcPct val="0"/>
            </a:spcBef>
            <a:spcAft>
              <a:spcPct val="15000"/>
            </a:spcAft>
            <a:buFont typeface="Wingdings" panose="05000000000000000000" pitchFamily="2" charset="2"/>
            <a:buChar char="••"/>
          </a:pPr>
          <a:r>
            <a:rPr lang="en-US" sz="4600" kern="1200" dirty="0">
              <a:latin typeface="Calibri Light" panose="020F0302020204030204"/>
            </a:rPr>
            <a:t>Experiment Question</a:t>
          </a:r>
        </a:p>
        <a:p>
          <a:pPr marL="285750" lvl="1" indent="-285750" algn="l" defTabSz="2044700" rtl="0">
            <a:lnSpc>
              <a:spcPct val="90000"/>
            </a:lnSpc>
            <a:spcBef>
              <a:spcPct val="0"/>
            </a:spcBef>
            <a:spcAft>
              <a:spcPct val="15000"/>
            </a:spcAft>
            <a:buFont typeface="Wingdings" panose="05000000000000000000" pitchFamily="2" charset="2"/>
            <a:buChar char="••"/>
          </a:pPr>
          <a:r>
            <a:rPr lang="en-US" sz="4600" kern="1200" dirty="0">
              <a:latin typeface="Calibri Light" panose="020F0302020204030204"/>
            </a:rPr>
            <a:t>Theory Question</a:t>
          </a:r>
        </a:p>
      </dsp:txBody>
      <dsp:txXfrm rot="-5400000">
        <a:off x="3562112" y="2617443"/>
        <a:ext cx="6246680" cy="1589063"/>
      </dsp:txXfrm>
    </dsp:sp>
    <dsp:sp modelId="{7C911E0C-68A1-4F3C-92D0-C17181C9E1D8}">
      <dsp:nvSpPr>
        <dsp:cNvPr id="0" name=""/>
        <dsp:cNvSpPr/>
      </dsp:nvSpPr>
      <dsp:spPr>
        <a:xfrm>
          <a:off x="0" y="2311356"/>
          <a:ext cx="3562112" cy="2201239"/>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116205" rIns="232410" bIns="116205" numCol="1" spcCol="1270" anchor="ctr" anchorCtr="0">
          <a:noAutofit/>
        </a:bodyPr>
        <a:lstStyle/>
        <a:p>
          <a:pPr lvl="0" algn="ctr" defTabSz="2711450" rtl="0">
            <a:lnSpc>
              <a:spcPct val="90000"/>
            </a:lnSpc>
            <a:spcBef>
              <a:spcPct val="0"/>
            </a:spcBef>
            <a:spcAft>
              <a:spcPct val="35000"/>
            </a:spcAft>
          </a:pPr>
          <a:r>
            <a:rPr lang="en-US" sz="6100" kern="1200" dirty="0">
              <a:latin typeface="Calibri Light" panose="020F0302020204030204"/>
            </a:rPr>
            <a:t>Ordinary Level</a:t>
          </a:r>
        </a:p>
      </dsp:txBody>
      <dsp:txXfrm>
        <a:off x="107456" y="2418812"/>
        <a:ext cx="3347200" cy="198632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98C308-C8FC-4B33-AE53-FAD6DD77045A}">
      <dsp:nvSpPr>
        <dsp:cNvPr id="0" name=""/>
        <dsp:cNvSpPr/>
      </dsp:nvSpPr>
      <dsp:spPr>
        <a:xfrm rot="5400000">
          <a:off x="5847938" y="-2065647"/>
          <a:ext cx="1760991" cy="6332644"/>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5260" tIns="87630" rIns="175260" bIns="87630" numCol="1" spcCol="1270" anchor="ctr" anchorCtr="0">
          <a:noAutofit/>
        </a:bodyPr>
        <a:lstStyle/>
        <a:p>
          <a:pPr marL="285750" lvl="1" indent="-285750" algn="l" defTabSz="2044700" rtl="0">
            <a:lnSpc>
              <a:spcPct val="90000"/>
            </a:lnSpc>
            <a:spcBef>
              <a:spcPct val="0"/>
            </a:spcBef>
            <a:spcAft>
              <a:spcPct val="15000"/>
            </a:spcAft>
            <a:buFont typeface="Wingdings" panose="05000000000000000000" pitchFamily="2" charset="2"/>
            <a:buChar char="••"/>
          </a:pPr>
          <a:r>
            <a:rPr lang="en-US" sz="4600" kern="1200" dirty="0">
              <a:latin typeface="Calibri Light" panose="020F0302020204030204"/>
            </a:rPr>
            <a:t>Experiment Question</a:t>
          </a:r>
        </a:p>
        <a:p>
          <a:pPr marL="285750" lvl="1" indent="-285750" algn="l" defTabSz="2044700" rtl="0">
            <a:lnSpc>
              <a:spcPct val="90000"/>
            </a:lnSpc>
            <a:spcBef>
              <a:spcPct val="0"/>
            </a:spcBef>
            <a:spcAft>
              <a:spcPct val="15000"/>
            </a:spcAft>
            <a:buFont typeface="Wingdings" panose="05000000000000000000" pitchFamily="2" charset="2"/>
            <a:buChar char="••"/>
          </a:pPr>
          <a:r>
            <a:rPr lang="en-US" sz="4600" kern="1200" dirty="0">
              <a:latin typeface="Calibri Light" panose="020F0302020204030204"/>
            </a:rPr>
            <a:t>Theory Question</a:t>
          </a:r>
        </a:p>
      </dsp:txBody>
      <dsp:txXfrm rot="-5400000">
        <a:off x="3562112" y="306143"/>
        <a:ext cx="6246680" cy="1589063"/>
      </dsp:txXfrm>
    </dsp:sp>
    <dsp:sp modelId="{A0849C3D-5ED4-44ED-8A2E-FF93195C7B01}">
      <dsp:nvSpPr>
        <dsp:cNvPr id="0" name=""/>
        <dsp:cNvSpPr/>
      </dsp:nvSpPr>
      <dsp:spPr>
        <a:xfrm>
          <a:off x="0" y="55"/>
          <a:ext cx="3562112" cy="2201239"/>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116205" rIns="232410" bIns="116205" numCol="1" spcCol="1270" anchor="ctr" anchorCtr="0">
          <a:noAutofit/>
        </a:bodyPr>
        <a:lstStyle/>
        <a:p>
          <a:pPr lvl="0" algn="ctr" defTabSz="2711450" rtl="0">
            <a:lnSpc>
              <a:spcPct val="90000"/>
            </a:lnSpc>
            <a:spcBef>
              <a:spcPct val="0"/>
            </a:spcBef>
            <a:spcAft>
              <a:spcPct val="35000"/>
            </a:spcAft>
          </a:pPr>
          <a:r>
            <a:rPr lang="en-US" sz="6100" kern="1200" dirty="0">
              <a:latin typeface="Calibri Light" panose="020F0302020204030204"/>
            </a:rPr>
            <a:t>Higher Level</a:t>
          </a:r>
        </a:p>
      </dsp:txBody>
      <dsp:txXfrm>
        <a:off x="107456" y="107511"/>
        <a:ext cx="3347200" cy="1986327"/>
      </dsp:txXfrm>
    </dsp:sp>
    <dsp:sp modelId="{9CCA8CFC-9A31-4EBA-BFBE-0436B5063EF0}">
      <dsp:nvSpPr>
        <dsp:cNvPr id="0" name=""/>
        <dsp:cNvSpPr/>
      </dsp:nvSpPr>
      <dsp:spPr>
        <a:xfrm rot="5400000">
          <a:off x="5847938" y="245653"/>
          <a:ext cx="1760991" cy="6332644"/>
        </a:xfrm>
        <a:prstGeom prst="round2Same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5260" tIns="87630" rIns="175260" bIns="87630" numCol="1" spcCol="1270" anchor="ctr" anchorCtr="0">
          <a:noAutofit/>
        </a:bodyPr>
        <a:lstStyle/>
        <a:p>
          <a:pPr marL="285750" lvl="1" indent="-285750" algn="l" defTabSz="2044700" rtl="0">
            <a:lnSpc>
              <a:spcPct val="90000"/>
            </a:lnSpc>
            <a:spcBef>
              <a:spcPct val="0"/>
            </a:spcBef>
            <a:spcAft>
              <a:spcPct val="15000"/>
            </a:spcAft>
            <a:buFont typeface="Wingdings" panose="05000000000000000000" pitchFamily="2" charset="2"/>
            <a:buChar char="••"/>
          </a:pPr>
          <a:r>
            <a:rPr lang="en-US" sz="4600" kern="1200" dirty="0">
              <a:latin typeface="Calibri Light" panose="020F0302020204030204"/>
            </a:rPr>
            <a:t>Experiment Question</a:t>
          </a:r>
        </a:p>
        <a:p>
          <a:pPr marL="285750" lvl="1" indent="-285750" algn="l" defTabSz="2044700" rtl="0">
            <a:lnSpc>
              <a:spcPct val="90000"/>
            </a:lnSpc>
            <a:spcBef>
              <a:spcPct val="0"/>
            </a:spcBef>
            <a:spcAft>
              <a:spcPct val="15000"/>
            </a:spcAft>
            <a:buFont typeface="Wingdings" panose="05000000000000000000" pitchFamily="2" charset="2"/>
            <a:buChar char="••"/>
          </a:pPr>
          <a:r>
            <a:rPr lang="en-US" sz="4600" kern="1200" dirty="0">
              <a:latin typeface="Calibri Light" panose="020F0302020204030204"/>
            </a:rPr>
            <a:t>Theory Question</a:t>
          </a:r>
        </a:p>
      </dsp:txBody>
      <dsp:txXfrm rot="-5400000">
        <a:off x="3562112" y="2617443"/>
        <a:ext cx="6246680" cy="1589063"/>
      </dsp:txXfrm>
    </dsp:sp>
    <dsp:sp modelId="{7C911E0C-68A1-4F3C-92D0-C17181C9E1D8}">
      <dsp:nvSpPr>
        <dsp:cNvPr id="0" name=""/>
        <dsp:cNvSpPr/>
      </dsp:nvSpPr>
      <dsp:spPr>
        <a:xfrm>
          <a:off x="0" y="2311356"/>
          <a:ext cx="3562112" cy="2201239"/>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116205" rIns="232410" bIns="116205" numCol="1" spcCol="1270" anchor="ctr" anchorCtr="0">
          <a:noAutofit/>
        </a:bodyPr>
        <a:lstStyle/>
        <a:p>
          <a:pPr lvl="0" algn="ctr" defTabSz="2711450" rtl="0">
            <a:lnSpc>
              <a:spcPct val="90000"/>
            </a:lnSpc>
            <a:spcBef>
              <a:spcPct val="0"/>
            </a:spcBef>
            <a:spcAft>
              <a:spcPct val="35000"/>
            </a:spcAft>
          </a:pPr>
          <a:r>
            <a:rPr lang="en-US" sz="6100" kern="1200" dirty="0">
              <a:latin typeface="Calibri Light" panose="020F0302020204030204"/>
            </a:rPr>
            <a:t>Ordinary Level</a:t>
          </a:r>
        </a:p>
      </dsp:txBody>
      <dsp:txXfrm>
        <a:off x="107456" y="2418812"/>
        <a:ext cx="3347200" cy="1986327"/>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4F07C2-CE9C-4E4A-B62D-2440D0966F27}" type="datetimeFigureOut">
              <a:t>11/16/2022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3EF550-B2B6-4580-9900-96F730EC33A2}" type="slidenum">
              <a:t>‹#›</a:t>
            </a:fld>
            <a:endParaRPr lang="en-US"/>
          </a:p>
        </p:txBody>
      </p:sp>
    </p:spTree>
    <p:extLst>
      <p:ext uri="{BB962C8B-B14F-4D97-AF65-F5344CB8AC3E}">
        <p14:creationId xmlns:p14="http://schemas.microsoft.com/office/powerpoint/2010/main" val="3908291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cs typeface="Calibri" panose="020F0502020204030204"/>
              </a:rPr>
              <a:t>Provided here are lists of exam questions from 2012-2022 for both higher and ordinary levels.</a:t>
            </a:r>
          </a:p>
          <a:p>
            <a:endParaRPr lang="en-IE" dirty="0">
              <a:cs typeface="Calibri" panose="020F0502020204030204"/>
            </a:endParaRPr>
          </a:p>
          <a:p>
            <a:r>
              <a:rPr lang="en-IE" dirty="0">
                <a:cs typeface="Calibri" panose="020F0502020204030204"/>
              </a:rPr>
              <a:t>Excluded from this list was:</a:t>
            </a:r>
          </a:p>
          <a:p>
            <a:pPr marL="171450" indent="-171450">
              <a:buFont typeface="Arial" panose="020B0604020202020204" pitchFamily="34" charset="0"/>
              <a:buChar char="•"/>
            </a:pPr>
            <a:r>
              <a:rPr lang="en-IE" dirty="0">
                <a:cs typeface="Calibri" panose="020F0502020204030204"/>
              </a:rPr>
              <a:t>Q5s, as they were considered too short</a:t>
            </a:r>
          </a:p>
          <a:p>
            <a:pPr marL="171450" indent="-171450">
              <a:buFont typeface="Arial" panose="020B0604020202020204" pitchFamily="34" charset="0"/>
              <a:buChar char="•"/>
            </a:pPr>
            <a:r>
              <a:rPr lang="en-IE" dirty="0">
                <a:cs typeface="Calibri" panose="020F0502020204030204"/>
              </a:rPr>
              <a:t>Qs focusing on waves and sound. This resource pack focuses solely on light.</a:t>
            </a:r>
          </a:p>
          <a:p>
            <a:pPr marL="171450" indent="-171450">
              <a:buFont typeface="Arial" panose="020B0604020202020204" pitchFamily="34" charset="0"/>
              <a:buChar char="•"/>
            </a:pPr>
            <a:endParaRPr lang="en-IE" dirty="0">
              <a:cs typeface="Calibri" panose="020F0502020204030204"/>
            </a:endParaRPr>
          </a:p>
        </p:txBody>
      </p:sp>
      <p:sp>
        <p:nvSpPr>
          <p:cNvPr id="4" name="Slide Number Placeholder 3"/>
          <p:cNvSpPr>
            <a:spLocks noGrp="1"/>
          </p:cNvSpPr>
          <p:nvPr>
            <p:ph type="sldNum" sz="quarter" idx="5"/>
          </p:nvPr>
        </p:nvSpPr>
        <p:spPr/>
        <p:txBody>
          <a:bodyPr/>
          <a:lstStyle/>
          <a:p>
            <a:fld id="{5D0C1268-1F73-4E17-A0E1-F1FEC697F1AC}" type="slidenum">
              <a:rPr lang="en-IE" smtClean="0"/>
              <a:t>2</a:t>
            </a:fld>
            <a:endParaRPr lang="en-IE"/>
          </a:p>
        </p:txBody>
      </p:sp>
    </p:spTree>
    <p:extLst>
      <p:ext uri="{BB962C8B-B14F-4D97-AF65-F5344CB8AC3E}">
        <p14:creationId xmlns:p14="http://schemas.microsoft.com/office/powerpoint/2010/main" val="882043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cs typeface="Calibri" panose="020F0502020204030204"/>
              </a:rPr>
              <a:t>This is an example of a labelling system that we would recommend.</a:t>
            </a:r>
          </a:p>
          <a:p>
            <a:endParaRPr lang="en-IE" dirty="0">
              <a:cs typeface="Calibri" panose="020F0502020204030204"/>
            </a:endParaRPr>
          </a:p>
          <a:p>
            <a:r>
              <a:rPr lang="en-IE" dirty="0">
                <a:cs typeface="Calibri" panose="020F0502020204030204"/>
              </a:rPr>
              <a:t>A good guide for students to use is to look to the right of the question at the numbers in brackets. The numbers indicate the start of a new part of a question and they tell students the maximum number of marks awarded for it.</a:t>
            </a:r>
          </a:p>
        </p:txBody>
      </p:sp>
      <p:sp>
        <p:nvSpPr>
          <p:cNvPr id="4" name="Slide Number Placeholder 3"/>
          <p:cNvSpPr>
            <a:spLocks noGrp="1"/>
          </p:cNvSpPr>
          <p:nvPr>
            <p:ph type="sldNum" sz="quarter" idx="5"/>
          </p:nvPr>
        </p:nvSpPr>
        <p:spPr/>
        <p:txBody>
          <a:bodyPr/>
          <a:lstStyle/>
          <a:p>
            <a:fld id="{5D0C1268-1F73-4E17-A0E1-F1FEC697F1AC}" type="slidenum">
              <a:rPr lang="en-IE" smtClean="0"/>
              <a:t>13</a:t>
            </a:fld>
            <a:endParaRPr lang="en-IE"/>
          </a:p>
        </p:txBody>
      </p:sp>
    </p:spTree>
    <p:extLst>
      <p:ext uri="{BB962C8B-B14F-4D97-AF65-F5344CB8AC3E}">
        <p14:creationId xmlns:p14="http://schemas.microsoft.com/office/powerpoint/2010/main" val="2982304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cs typeface="Calibri" panose="020F0502020204030204"/>
            </a:endParaRPr>
          </a:p>
        </p:txBody>
      </p:sp>
      <p:sp>
        <p:nvSpPr>
          <p:cNvPr id="4" name="Slide Number Placeholder 3"/>
          <p:cNvSpPr>
            <a:spLocks noGrp="1"/>
          </p:cNvSpPr>
          <p:nvPr>
            <p:ph type="sldNum" sz="quarter" idx="5"/>
          </p:nvPr>
        </p:nvSpPr>
        <p:spPr/>
        <p:txBody>
          <a:bodyPr/>
          <a:lstStyle/>
          <a:p>
            <a:fld id="{5D0C1268-1F73-4E17-A0E1-F1FEC697F1AC}" type="slidenum">
              <a:rPr lang="en-IE" smtClean="0"/>
              <a:t>14</a:t>
            </a:fld>
            <a:endParaRPr lang="en-IE"/>
          </a:p>
        </p:txBody>
      </p:sp>
    </p:spTree>
    <p:extLst>
      <p:ext uri="{BB962C8B-B14F-4D97-AF65-F5344CB8AC3E}">
        <p14:creationId xmlns:p14="http://schemas.microsoft.com/office/powerpoint/2010/main" val="1854187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cs typeface="Calibri" panose="020F0502020204030204"/>
              </a:rPr>
              <a:t>These are the following steps to answer the question. Each completed step is worth 3 marks.</a:t>
            </a:r>
          </a:p>
          <a:p>
            <a:endParaRPr lang="en-IE" dirty="0">
              <a:cs typeface="Calibri" panose="020F0502020204030204"/>
            </a:endParaRPr>
          </a:p>
          <a:p>
            <a:r>
              <a:rPr lang="en-IE" dirty="0">
                <a:cs typeface="Calibri" panose="020F0502020204030204"/>
              </a:rPr>
              <a:t>First the student must calculate the critical angle, then the disc radius, before finally determining the area of the disc. Omission of correct units, will result in the loss of 1 mark.</a:t>
            </a:r>
          </a:p>
        </p:txBody>
      </p:sp>
      <p:sp>
        <p:nvSpPr>
          <p:cNvPr id="4" name="Slide Number Placeholder 3"/>
          <p:cNvSpPr>
            <a:spLocks noGrp="1"/>
          </p:cNvSpPr>
          <p:nvPr>
            <p:ph type="sldNum" sz="quarter" idx="5"/>
          </p:nvPr>
        </p:nvSpPr>
        <p:spPr/>
        <p:txBody>
          <a:bodyPr/>
          <a:lstStyle/>
          <a:p>
            <a:fld id="{5D0C1268-1F73-4E17-A0E1-F1FEC697F1AC}" type="slidenum">
              <a:rPr lang="en-IE" smtClean="0"/>
              <a:t>15</a:t>
            </a:fld>
            <a:endParaRPr lang="en-IE"/>
          </a:p>
        </p:txBody>
      </p:sp>
    </p:spTree>
    <p:extLst>
      <p:ext uri="{BB962C8B-B14F-4D97-AF65-F5344CB8AC3E}">
        <p14:creationId xmlns:p14="http://schemas.microsoft.com/office/powerpoint/2010/main" val="1758105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cs typeface="Calibri" panose="020F0502020204030204"/>
              </a:rPr>
              <a:t>As shown in the diagram, the observer’s eyes wrongly interprets the position of the diver to less deep than they actually are. This is because our brains do not account for refraction. The light ray bends because it is travelling through a second medium of different density.</a:t>
            </a:r>
          </a:p>
          <a:p>
            <a:endParaRPr lang="en-IE" dirty="0">
              <a:cs typeface="Calibri" panose="020F0502020204030204"/>
            </a:endParaRPr>
          </a:p>
          <a:p>
            <a:r>
              <a:rPr lang="en-IE" dirty="0">
                <a:cs typeface="Calibri" panose="020F0502020204030204"/>
              </a:rPr>
              <a:t>This question is worth 7 marks. To get the first 4, the refracted ray needs to be drawn, and to get the remaining 3 marks, the apparent ray or position of image needs to be drawn.</a:t>
            </a:r>
          </a:p>
        </p:txBody>
      </p:sp>
      <p:sp>
        <p:nvSpPr>
          <p:cNvPr id="4" name="Slide Number Placeholder 3"/>
          <p:cNvSpPr>
            <a:spLocks noGrp="1"/>
          </p:cNvSpPr>
          <p:nvPr>
            <p:ph type="sldNum" sz="quarter" idx="5"/>
          </p:nvPr>
        </p:nvSpPr>
        <p:spPr/>
        <p:txBody>
          <a:bodyPr/>
          <a:lstStyle/>
          <a:p>
            <a:fld id="{5D0C1268-1F73-4E17-A0E1-F1FEC697F1AC}" type="slidenum">
              <a:rPr lang="en-IE" smtClean="0"/>
              <a:t>16</a:t>
            </a:fld>
            <a:endParaRPr lang="en-IE"/>
          </a:p>
        </p:txBody>
      </p:sp>
    </p:spTree>
    <p:extLst>
      <p:ext uri="{BB962C8B-B14F-4D97-AF65-F5344CB8AC3E}">
        <p14:creationId xmlns:p14="http://schemas.microsoft.com/office/powerpoint/2010/main" val="1895302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cs typeface="Calibri" panose="020F0502020204030204"/>
            </a:endParaRPr>
          </a:p>
        </p:txBody>
      </p:sp>
      <p:sp>
        <p:nvSpPr>
          <p:cNvPr id="4" name="Slide Number Placeholder 3"/>
          <p:cNvSpPr>
            <a:spLocks noGrp="1"/>
          </p:cNvSpPr>
          <p:nvPr>
            <p:ph type="sldNum" sz="quarter" idx="5"/>
          </p:nvPr>
        </p:nvSpPr>
        <p:spPr/>
        <p:txBody>
          <a:bodyPr/>
          <a:lstStyle/>
          <a:p>
            <a:fld id="{5D0C1268-1F73-4E17-A0E1-F1FEC697F1AC}" type="slidenum">
              <a:rPr lang="en-IE" smtClean="0"/>
              <a:t>18</a:t>
            </a:fld>
            <a:endParaRPr lang="en-IE"/>
          </a:p>
        </p:txBody>
      </p:sp>
    </p:spTree>
    <p:extLst>
      <p:ext uri="{BB962C8B-B14F-4D97-AF65-F5344CB8AC3E}">
        <p14:creationId xmlns:p14="http://schemas.microsoft.com/office/powerpoint/2010/main" val="2788656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cs typeface="Calibri" panose="020F0502020204030204"/>
              </a:rPr>
              <a:t>Part 1 and 2 of this question asks the student to draw a labelled diagram.</a:t>
            </a:r>
          </a:p>
          <a:p>
            <a:r>
              <a:rPr lang="en-IE" dirty="0">
                <a:cs typeface="Calibri" panose="020F0502020204030204"/>
              </a:rPr>
              <a:t>For a total of 18 marks, students must include:</a:t>
            </a:r>
          </a:p>
          <a:p>
            <a:pPr marL="171450" indent="-171450">
              <a:buFont typeface="Arial" panose="020B0604020202020204" pitchFamily="34" charset="0"/>
              <a:buChar char="•"/>
            </a:pPr>
            <a:r>
              <a:rPr lang="en-IE" dirty="0">
                <a:cs typeface="Calibri" panose="020F0502020204030204"/>
              </a:rPr>
              <a:t>A crosswire or ray box</a:t>
            </a:r>
          </a:p>
          <a:p>
            <a:pPr marL="171450" indent="-171450">
              <a:buFont typeface="Arial" panose="020B0604020202020204" pitchFamily="34" charset="0"/>
              <a:buChar char="•"/>
            </a:pPr>
            <a:r>
              <a:rPr lang="en-IE" dirty="0">
                <a:cs typeface="Calibri" panose="020F0502020204030204"/>
              </a:rPr>
              <a:t>A lens</a:t>
            </a:r>
          </a:p>
          <a:p>
            <a:pPr marL="171450" indent="-171450">
              <a:buFont typeface="Arial" panose="020B0604020202020204" pitchFamily="34" charset="0"/>
              <a:buChar char="•"/>
            </a:pPr>
            <a:r>
              <a:rPr lang="en-IE" dirty="0">
                <a:cs typeface="Calibri" panose="020F0502020204030204"/>
              </a:rPr>
              <a:t>A screen</a:t>
            </a:r>
          </a:p>
          <a:p>
            <a:pPr marL="171450" indent="-171450">
              <a:buFont typeface="Arial" panose="020B0604020202020204" pitchFamily="34" charset="0"/>
              <a:buChar char="•"/>
            </a:pPr>
            <a:r>
              <a:rPr lang="en-IE" dirty="0">
                <a:cs typeface="Calibri" panose="020F0502020204030204"/>
              </a:rPr>
              <a:t>An additional detail, such as the correct arrangement, an optical bench, or meter stick</a:t>
            </a:r>
          </a:p>
          <a:p>
            <a:pPr marL="171450" indent="-171450">
              <a:buFont typeface="Arial" panose="020B0604020202020204" pitchFamily="34" charset="0"/>
              <a:buChar char="•"/>
            </a:pPr>
            <a:r>
              <a:rPr lang="en-IE" dirty="0">
                <a:cs typeface="Calibri" panose="020F0502020204030204"/>
              </a:rPr>
              <a:t>And the correct positions of u and v distances.</a:t>
            </a:r>
          </a:p>
        </p:txBody>
      </p:sp>
      <p:sp>
        <p:nvSpPr>
          <p:cNvPr id="4" name="Slide Number Placeholder 3"/>
          <p:cNvSpPr>
            <a:spLocks noGrp="1"/>
          </p:cNvSpPr>
          <p:nvPr>
            <p:ph type="sldNum" sz="quarter" idx="5"/>
          </p:nvPr>
        </p:nvSpPr>
        <p:spPr/>
        <p:txBody>
          <a:bodyPr/>
          <a:lstStyle/>
          <a:p>
            <a:fld id="{5D0C1268-1F73-4E17-A0E1-F1FEC697F1AC}" type="slidenum">
              <a:rPr lang="en-IE" smtClean="0"/>
              <a:t>19</a:t>
            </a:fld>
            <a:endParaRPr lang="en-IE"/>
          </a:p>
        </p:txBody>
      </p:sp>
    </p:spTree>
    <p:extLst>
      <p:ext uri="{BB962C8B-B14F-4D97-AF65-F5344CB8AC3E}">
        <p14:creationId xmlns:p14="http://schemas.microsoft.com/office/powerpoint/2010/main" val="1905793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cs typeface="Calibri" panose="020F0502020204030204"/>
              </a:rPr>
              <a:t>The next part of the question asks students to name any suitable instrument that could be uses to measure the object and image distance in this experiment.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cs typeface="Calibri" panose="020F0502020204030204"/>
              </a:rPr>
              <a:t>For 3 marks, students could have said a meter stick, </a:t>
            </a:r>
            <a:r>
              <a:rPr lang="en-IE" dirty="0"/>
              <a:t>measuring tape, optical bench with scale, or ruler.</a:t>
            </a:r>
          </a:p>
          <a:p>
            <a:endParaRPr lang="en-IE" dirty="0">
              <a:cs typeface="Calibri" panose="020F0502020204030204"/>
            </a:endParaRPr>
          </a:p>
        </p:txBody>
      </p:sp>
      <p:sp>
        <p:nvSpPr>
          <p:cNvPr id="4" name="Slide Number Placeholder 3"/>
          <p:cNvSpPr>
            <a:spLocks noGrp="1"/>
          </p:cNvSpPr>
          <p:nvPr>
            <p:ph type="sldNum" sz="quarter" idx="5"/>
          </p:nvPr>
        </p:nvSpPr>
        <p:spPr/>
        <p:txBody>
          <a:bodyPr/>
          <a:lstStyle/>
          <a:p>
            <a:fld id="{5D0C1268-1F73-4E17-A0E1-F1FEC697F1AC}" type="slidenum">
              <a:rPr lang="en-IE" smtClean="0"/>
              <a:t>20</a:t>
            </a:fld>
            <a:endParaRPr lang="en-IE"/>
          </a:p>
        </p:txBody>
      </p:sp>
    </p:spTree>
    <p:extLst>
      <p:ext uri="{BB962C8B-B14F-4D97-AF65-F5344CB8AC3E}">
        <p14:creationId xmlns:p14="http://schemas.microsoft.com/office/powerpoint/2010/main" val="14741983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cs typeface="Calibri" panose="020F0502020204030204"/>
              </a:rPr>
              <a:t>The question then asks the student how they would know when the correct image distance had been found.</a:t>
            </a:r>
          </a:p>
          <a:p>
            <a:r>
              <a:rPr lang="en-IE" dirty="0">
                <a:cs typeface="Calibri" panose="020F0502020204030204"/>
              </a:rPr>
              <a:t>For three marks, students had to state that the image formed was in sharp focus.</a:t>
            </a:r>
          </a:p>
        </p:txBody>
      </p:sp>
      <p:sp>
        <p:nvSpPr>
          <p:cNvPr id="4" name="Slide Number Placeholder 3"/>
          <p:cNvSpPr>
            <a:spLocks noGrp="1"/>
          </p:cNvSpPr>
          <p:nvPr>
            <p:ph type="sldNum" sz="quarter" idx="5"/>
          </p:nvPr>
        </p:nvSpPr>
        <p:spPr/>
        <p:txBody>
          <a:bodyPr/>
          <a:lstStyle/>
          <a:p>
            <a:fld id="{5D0C1268-1F73-4E17-A0E1-F1FEC697F1AC}" type="slidenum">
              <a:rPr lang="en-IE" smtClean="0"/>
              <a:t>21</a:t>
            </a:fld>
            <a:endParaRPr lang="en-IE"/>
          </a:p>
        </p:txBody>
      </p:sp>
    </p:spTree>
    <p:extLst>
      <p:ext uri="{BB962C8B-B14F-4D97-AF65-F5344CB8AC3E}">
        <p14:creationId xmlns:p14="http://schemas.microsoft.com/office/powerpoint/2010/main" val="12777546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cs typeface="Calibri" panose="020F0502020204030204"/>
              </a:rPr>
              <a:t>Part 5 of the question asks students to state the formula used to calculate the focal length. For 6 marks, they needed to answer 1/f = 1/u + 1/v</a:t>
            </a:r>
          </a:p>
        </p:txBody>
      </p:sp>
      <p:sp>
        <p:nvSpPr>
          <p:cNvPr id="4" name="Slide Number Placeholder 3"/>
          <p:cNvSpPr>
            <a:spLocks noGrp="1"/>
          </p:cNvSpPr>
          <p:nvPr>
            <p:ph type="sldNum" sz="quarter" idx="5"/>
          </p:nvPr>
        </p:nvSpPr>
        <p:spPr/>
        <p:txBody>
          <a:bodyPr/>
          <a:lstStyle/>
          <a:p>
            <a:fld id="{5D0C1268-1F73-4E17-A0E1-F1FEC697F1AC}" type="slidenum">
              <a:rPr lang="en-IE" smtClean="0"/>
              <a:t>22</a:t>
            </a:fld>
            <a:endParaRPr lang="en-IE"/>
          </a:p>
        </p:txBody>
      </p:sp>
    </p:spTree>
    <p:extLst>
      <p:ext uri="{BB962C8B-B14F-4D97-AF65-F5344CB8AC3E}">
        <p14:creationId xmlns:p14="http://schemas.microsoft.com/office/powerpoint/2010/main" val="39716966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cs typeface="Calibri" panose="020F0502020204030204"/>
              </a:rPr>
              <a:t>The student is then asked to use this formula to calculate the focal length, when the object and image distances are given. This calculation is worth 6 marks.</a:t>
            </a:r>
          </a:p>
        </p:txBody>
      </p:sp>
      <p:sp>
        <p:nvSpPr>
          <p:cNvPr id="4" name="Slide Number Placeholder 3"/>
          <p:cNvSpPr>
            <a:spLocks noGrp="1"/>
          </p:cNvSpPr>
          <p:nvPr>
            <p:ph type="sldNum" sz="quarter" idx="5"/>
          </p:nvPr>
        </p:nvSpPr>
        <p:spPr/>
        <p:txBody>
          <a:bodyPr/>
          <a:lstStyle/>
          <a:p>
            <a:fld id="{5D0C1268-1F73-4E17-A0E1-F1FEC697F1AC}" type="slidenum">
              <a:rPr lang="en-IE" smtClean="0"/>
              <a:t>23</a:t>
            </a:fld>
            <a:endParaRPr lang="en-IE"/>
          </a:p>
        </p:txBody>
      </p:sp>
    </p:spTree>
    <p:extLst>
      <p:ext uri="{BB962C8B-B14F-4D97-AF65-F5344CB8AC3E}">
        <p14:creationId xmlns:p14="http://schemas.microsoft.com/office/powerpoint/2010/main" val="1585374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cs typeface="Calibri" panose="020F0502020204030204"/>
            </a:endParaRPr>
          </a:p>
        </p:txBody>
      </p:sp>
      <p:sp>
        <p:nvSpPr>
          <p:cNvPr id="4" name="Slide Number Placeholder 3"/>
          <p:cNvSpPr>
            <a:spLocks noGrp="1"/>
          </p:cNvSpPr>
          <p:nvPr>
            <p:ph type="sldNum" sz="quarter" idx="5"/>
          </p:nvPr>
        </p:nvSpPr>
        <p:spPr/>
        <p:txBody>
          <a:bodyPr/>
          <a:lstStyle/>
          <a:p>
            <a:fld id="{5D0C1268-1F73-4E17-A0E1-F1FEC697F1AC}" type="slidenum">
              <a:rPr lang="en-IE" smtClean="0"/>
              <a:t>4</a:t>
            </a:fld>
            <a:endParaRPr lang="en-IE"/>
          </a:p>
        </p:txBody>
      </p:sp>
    </p:spTree>
    <p:extLst>
      <p:ext uri="{BB962C8B-B14F-4D97-AF65-F5344CB8AC3E}">
        <p14:creationId xmlns:p14="http://schemas.microsoft.com/office/powerpoint/2010/main" val="41107560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Finally, the student is asked to explain why the experiment won’t work if the object is placed too close to the lens.</a:t>
            </a:r>
          </a:p>
          <a:p>
            <a:r>
              <a:rPr lang="en-IE" dirty="0"/>
              <a:t>In order to get 4 marks, they need to explain that a virtual image is formed when u is less than f, and we cannot form this image on the screen. </a:t>
            </a:r>
            <a:endParaRPr lang="en-IE" dirty="0">
              <a:cs typeface="Calibri" panose="020F0502020204030204"/>
            </a:endParaRPr>
          </a:p>
        </p:txBody>
      </p:sp>
      <p:sp>
        <p:nvSpPr>
          <p:cNvPr id="4" name="Slide Number Placeholder 3"/>
          <p:cNvSpPr>
            <a:spLocks noGrp="1"/>
          </p:cNvSpPr>
          <p:nvPr>
            <p:ph type="sldNum" sz="quarter" idx="5"/>
          </p:nvPr>
        </p:nvSpPr>
        <p:spPr/>
        <p:txBody>
          <a:bodyPr/>
          <a:lstStyle/>
          <a:p>
            <a:fld id="{5D0C1268-1F73-4E17-A0E1-F1FEC697F1AC}" type="slidenum">
              <a:rPr lang="en-IE" smtClean="0"/>
              <a:t>24</a:t>
            </a:fld>
            <a:endParaRPr lang="en-IE"/>
          </a:p>
        </p:txBody>
      </p:sp>
    </p:spTree>
    <p:extLst>
      <p:ext uri="{BB962C8B-B14F-4D97-AF65-F5344CB8AC3E}">
        <p14:creationId xmlns:p14="http://schemas.microsoft.com/office/powerpoint/2010/main" val="30639130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cs typeface="Calibri" panose="020F0502020204030204"/>
              </a:rPr>
              <a:t>The next ordinary level exam paper question is taken from the 2019 exam, Q11.</a:t>
            </a:r>
          </a:p>
          <a:p>
            <a:r>
              <a:rPr lang="en-IE" dirty="0">
                <a:cs typeface="Calibri" panose="020F0502020204030204"/>
              </a:rPr>
              <a:t>Before the questions is a short passage. We recommend students take the time to read these during the exam, as in this case more than 60% of the answers could be found within this short paragraph.</a:t>
            </a:r>
          </a:p>
        </p:txBody>
      </p:sp>
      <p:sp>
        <p:nvSpPr>
          <p:cNvPr id="4" name="Slide Number Placeholder 3"/>
          <p:cNvSpPr>
            <a:spLocks noGrp="1"/>
          </p:cNvSpPr>
          <p:nvPr>
            <p:ph type="sldNum" sz="quarter" idx="5"/>
          </p:nvPr>
        </p:nvSpPr>
        <p:spPr/>
        <p:txBody>
          <a:bodyPr/>
          <a:lstStyle/>
          <a:p>
            <a:fld id="{5D0C1268-1F73-4E17-A0E1-F1FEC697F1AC}" type="slidenum">
              <a:rPr lang="en-IE" smtClean="0"/>
              <a:t>26</a:t>
            </a:fld>
            <a:endParaRPr lang="en-IE"/>
          </a:p>
        </p:txBody>
      </p:sp>
    </p:spTree>
    <p:extLst>
      <p:ext uri="{BB962C8B-B14F-4D97-AF65-F5344CB8AC3E}">
        <p14:creationId xmlns:p14="http://schemas.microsoft.com/office/powerpoint/2010/main" val="29157138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cs typeface="Calibri" panose="020F0502020204030204"/>
              </a:rPr>
              <a:t>Each part of this question is worth 7 marks.</a:t>
            </a:r>
          </a:p>
        </p:txBody>
      </p:sp>
      <p:sp>
        <p:nvSpPr>
          <p:cNvPr id="4" name="Slide Number Placeholder 3"/>
          <p:cNvSpPr>
            <a:spLocks noGrp="1"/>
          </p:cNvSpPr>
          <p:nvPr>
            <p:ph type="sldNum" sz="quarter" idx="5"/>
          </p:nvPr>
        </p:nvSpPr>
        <p:spPr/>
        <p:txBody>
          <a:bodyPr/>
          <a:lstStyle/>
          <a:p>
            <a:fld id="{5D0C1268-1F73-4E17-A0E1-F1FEC697F1AC}" type="slidenum">
              <a:rPr lang="en-IE" smtClean="0"/>
              <a:t>27</a:t>
            </a:fld>
            <a:endParaRPr lang="en-IE"/>
          </a:p>
        </p:txBody>
      </p:sp>
    </p:spTree>
    <p:extLst>
      <p:ext uri="{BB962C8B-B14F-4D97-AF65-F5344CB8AC3E}">
        <p14:creationId xmlns:p14="http://schemas.microsoft.com/office/powerpoint/2010/main" val="38293151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cs typeface="Calibri" panose="020F0502020204030204"/>
              </a:rPr>
              <a:t>Firstly, students are asked to name the part of the eye that the image is formed at. For 7 marks, students just had to name the retina, or if they just said the back of the eye, then they would have been awarded 4 marks,</a:t>
            </a:r>
          </a:p>
        </p:txBody>
      </p:sp>
      <p:sp>
        <p:nvSpPr>
          <p:cNvPr id="4" name="Slide Number Placeholder 3"/>
          <p:cNvSpPr>
            <a:spLocks noGrp="1"/>
          </p:cNvSpPr>
          <p:nvPr>
            <p:ph type="sldNum" sz="quarter" idx="5"/>
          </p:nvPr>
        </p:nvSpPr>
        <p:spPr/>
        <p:txBody>
          <a:bodyPr/>
          <a:lstStyle/>
          <a:p>
            <a:fld id="{5D0C1268-1F73-4E17-A0E1-F1FEC697F1AC}" type="slidenum">
              <a:rPr lang="en-IE" smtClean="0"/>
              <a:t>28</a:t>
            </a:fld>
            <a:endParaRPr lang="en-IE"/>
          </a:p>
        </p:txBody>
      </p:sp>
    </p:spTree>
    <p:extLst>
      <p:ext uri="{BB962C8B-B14F-4D97-AF65-F5344CB8AC3E}">
        <p14:creationId xmlns:p14="http://schemas.microsoft.com/office/powerpoint/2010/main" val="6060866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cs typeface="Calibri" panose="020F0502020204030204"/>
              </a:rPr>
              <a:t>Next students needed to answer that the function of the pupil was to allow light to enter the eye.</a:t>
            </a:r>
          </a:p>
        </p:txBody>
      </p:sp>
      <p:sp>
        <p:nvSpPr>
          <p:cNvPr id="4" name="Slide Number Placeholder 3"/>
          <p:cNvSpPr>
            <a:spLocks noGrp="1"/>
          </p:cNvSpPr>
          <p:nvPr>
            <p:ph type="sldNum" sz="quarter" idx="5"/>
          </p:nvPr>
        </p:nvSpPr>
        <p:spPr/>
        <p:txBody>
          <a:bodyPr/>
          <a:lstStyle/>
          <a:p>
            <a:fld id="{5D0C1268-1F73-4E17-A0E1-F1FEC697F1AC}" type="slidenum">
              <a:rPr lang="en-IE" smtClean="0"/>
              <a:t>29</a:t>
            </a:fld>
            <a:endParaRPr lang="en-IE"/>
          </a:p>
        </p:txBody>
      </p:sp>
    </p:spTree>
    <p:extLst>
      <p:ext uri="{BB962C8B-B14F-4D97-AF65-F5344CB8AC3E}">
        <p14:creationId xmlns:p14="http://schemas.microsoft.com/office/powerpoint/2010/main" val="31782499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cs typeface="Calibri" panose="020F0502020204030204"/>
              </a:rPr>
              <a:t>Students were told that the eye can focus light from both nearby and faraway objects and were asked to explain how it was able to do this.</a:t>
            </a:r>
          </a:p>
          <a:p>
            <a:r>
              <a:rPr lang="en-IE" dirty="0">
                <a:cs typeface="Calibri" panose="020F0502020204030204"/>
              </a:rPr>
              <a:t>Students needed to explain that the lens has different powers or it is able to change shape in order to be awarded 7 marks.</a:t>
            </a: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cs typeface="Calibri" panose="020F0502020204030204"/>
              </a:rPr>
              <a:t>They would have achieved 4 marks if they said that the lens, the </a:t>
            </a:r>
            <a:r>
              <a:rPr lang="en-IE" dirty="0"/>
              <a:t>ciliary muscles and the cornea work together to focus the image onto the retina</a:t>
            </a:r>
          </a:p>
          <a:p>
            <a:endParaRPr lang="en-IE" dirty="0">
              <a:cs typeface="Calibri" panose="020F0502020204030204"/>
            </a:endParaRPr>
          </a:p>
        </p:txBody>
      </p:sp>
      <p:sp>
        <p:nvSpPr>
          <p:cNvPr id="4" name="Slide Number Placeholder 3"/>
          <p:cNvSpPr>
            <a:spLocks noGrp="1"/>
          </p:cNvSpPr>
          <p:nvPr>
            <p:ph type="sldNum" sz="quarter" idx="5"/>
          </p:nvPr>
        </p:nvSpPr>
        <p:spPr/>
        <p:txBody>
          <a:bodyPr/>
          <a:lstStyle/>
          <a:p>
            <a:fld id="{5D0C1268-1F73-4E17-A0E1-F1FEC697F1AC}" type="slidenum">
              <a:rPr lang="en-IE" smtClean="0"/>
              <a:t>30</a:t>
            </a:fld>
            <a:endParaRPr lang="en-IE"/>
          </a:p>
        </p:txBody>
      </p:sp>
    </p:spTree>
    <p:extLst>
      <p:ext uri="{BB962C8B-B14F-4D97-AF65-F5344CB8AC3E}">
        <p14:creationId xmlns:p14="http://schemas.microsoft.com/office/powerpoint/2010/main" val="41204602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cs typeface="Calibri" panose="020F0502020204030204"/>
              </a:rPr>
              <a:t>The next part of the question asked for the name of 2 of the most common eye defects.</a:t>
            </a:r>
          </a:p>
          <a:p>
            <a:r>
              <a:rPr lang="en-IE" dirty="0">
                <a:cs typeface="Calibri" panose="020F0502020204030204"/>
              </a:rPr>
              <a:t>Myopia is short sightedness and</a:t>
            </a:r>
          </a:p>
          <a:p>
            <a:r>
              <a:rPr lang="en-IE" dirty="0">
                <a:cs typeface="Calibri" panose="020F0502020204030204"/>
              </a:rPr>
              <a:t>Hyperopia is long sightedness.</a:t>
            </a:r>
          </a:p>
        </p:txBody>
      </p:sp>
      <p:sp>
        <p:nvSpPr>
          <p:cNvPr id="4" name="Slide Number Placeholder 3"/>
          <p:cNvSpPr>
            <a:spLocks noGrp="1"/>
          </p:cNvSpPr>
          <p:nvPr>
            <p:ph type="sldNum" sz="quarter" idx="5"/>
          </p:nvPr>
        </p:nvSpPr>
        <p:spPr/>
        <p:txBody>
          <a:bodyPr/>
          <a:lstStyle/>
          <a:p>
            <a:fld id="{5D0C1268-1F73-4E17-A0E1-F1FEC697F1AC}" type="slidenum">
              <a:rPr lang="en-IE" smtClean="0"/>
              <a:t>31</a:t>
            </a:fld>
            <a:endParaRPr lang="en-IE"/>
          </a:p>
        </p:txBody>
      </p:sp>
    </p:spTree>
    <p:extLst>
      <p:ext uri="{BB962C8B-B14F-4D97-AF65-F5344CB8AC3E}">
        <p14:creationId xmlns:p14="http://schemas.microsoft.com/office/powerpoint/2010/main" val="15456251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cs typeface="Calibri" panose="020F0502020204030204"/>
              </a:rPr>
              <a:t>The student is then asked to name and draw a diverging or concave lens as the appropriate lens used to correct short sightedness.</a:t>
            </a:r>
          </a:p>
        </p:txBody>
      </p:sp>
      <p:sp>
        <p:nvSpPr>
          <p:cNvPr id="4" name="Slide Number Placeholder 3"/>
          <p:cNvSpPr>
            <a:spLocks noGrp="1"/>
          </p:cNvSpPr>
          <p:nvPr>
            <p:ph type="sldNum" sz="quarter" idx="5"/>
          </p:nvPr>
        </p:nvSpPr>
        <p:spPr/>
        <p:txBody>
          <a:bodyPr/>
          <a:lstStyle/>
          <a:p>
            <a:fld id="{5D0C1268-1F73-4E17-A0E1-F1FEC697F1AC}" type="slidenum">
              <a:rPr lang="en-IE" smtClean="0"/>
              <a:t>32</a:t>
            </a:fld>
            <a:endParaRPr lang="en-IE"/>
          </a:p>
        </p:txBody>
      </p:sp>
    </p:spTree>
    <p:extLst>
      <p:ext uri="{BB962C8B-B14F-4D97-AF65-F5344CB8AC3E}">
        <p14:creationId xmlns:p14="http://schemas.microsoft.com/office/powerpoint/2010/main" val="27664509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cs typeface="Calibri" panose="020F0502020204030204"/>
              </a:rPr>
              <a:t>Part f of the question asks students to copy the diagram and fill in the ray lines that form a real image. The dotted red lines are the light rays and the blue arrow shows the real image formed as </a:t>
            </a:r>
            <a:r>
              <a:rPr lang="en-IE">
                <a:cs typeface="Calibri" panose="020F0502020204030204"/>
              </a:rPr>
              <a:t>a result.</a:t>
            </a:r>
            <a:endParaRPr lang="en-IE" dirty="0">
              <a:cs typeface="Calibri" panose="020F0502020204030204"/>
            </a:endParaRPr>
          </a:p>
        </p:txBody>
      </p:sp>
      <p:sp>
        <p:nvSpPr>
          <p:cNvPr id="4" name="Slide Number Placeholder 3"/>
          <p:cNvSpPr>
            <a:spLocks noGrp="1"/>
          </p:cNvSpPr>
          <p:nvPr>
            <p:ph type="sldNum" sz="quarter" idx="5"/>
          </p:nvPr>
        </p:nvSpPr>
        <p:spPr/>
        <p:txBody>
          <a:bodyPr/>
          <a:lstStyle/>
          <a:p>
            <a:fld id="{5D0C1268-1F73-4E17-A0E1-F1FEC697F1AC}" type="slidenum">
              <a:rPr lang="en-IE" smtClean="0"/>
              <a:t>33</a:t>
            </a:fld>
            <a:endParaRPr lang="en-IE"/>
          </a:p>
        </p:txBody>
      </p:sp>
    </p:spTree>
    <p:extLst>
      <p:ext uri="{BB962C8B-B14F-4D97-AF65-F5344CB8AC3E}">
        <p14:creationId xmlns:p14="http://schemas.microsoft.com/office/powerpoint/2010/main" val="37577326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cs typeface="Calibri" panose="020F0502020204030204"/>
              </a:rPr>
              <a:t>Part g of the question asks the student to calculate the power of the lens needed to correct the defect of a person’s eye to allow them to see a sharp image and to calculate the focal length of this lens. </a:t>
            </a:r>
          </a:p>
          <a:p>
            <a:r>
              <a:rPr lang="en-IE" dirty="0">
                <a:cs typeface="Calibri" panose="020F0502020204030204"/>
              </a:rPr>
              <a:t>This can be done by using these formulae.</a:t>
            </a:r>
          </a:p>
        </p:txBody>
      </p:sp>
      <p:sp>
        <p:nvSpPr>
          <p:cNvPr id="4" name="Slide Number Placeholder 3"/>
          <p:cNvSpPr>
            <a:spLocks noGrp="1"/>
          </p:cNvSpPr>
          <p:nvPr>
            <p:ph type="sldNum" sz="quarter" idx="5"/>
          </p:nvPr>
        </p:nvSpPr>
        <p:spPr/>
        <p:txBody>
          <a:bodyPr/>
          <a:lstStyle/>
          <a:p>
            <a:fld id="{5D0C1268-1F73-4E17-A0E1-F1FEC697F1AC}" type="slidenum">
              <a:rPr lang="en-IE" smtClean="0"/>
              <a:t>34</a:t>
            </a:fld>
            <a:endParaRPr lang="en-IE"/>
          </a:p>
        </p:txBody>
      </p:sp>
    </p:spTree>
    <p:extLst>
      <p:ext uri="{BB962C8B-B14F-4D97-AF65-F5344CB8AC3E}">
        <p14:creationId xmlns:p14="http://schemas.microsoft.com/office/powerpoint/2010/main" val="4053368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cs typeface="Calibri" panose="020F0502020204030204"/>
              </a:rPr>
              <a:t>For three marks each, students must include:</a:t>
            </a:r>
          </a:p>
          <a:p>
            <a:pPr marL="171450" indent="-171450">
              <a:buFont typeface="Arial"/>
              <a:buChar char="•"/>
            </a:pPr>
            <a:r>
              <a:rPr lang="en-IE" dirty="0">
                <a:cs typeface="Calibri" panose="020F0502020204030204"/>
              </a:rPr>
              <a:t>A transparent block</a:t>
            </a:r>
          </a:p>
          <a:p>
            <a:pPr marL="171450" indent="-171450">
              <a:buFont typeface="Arial"/>
              <a:buChar char="•"/>
            </a:pPr>
            <a:r>
              <a:rPr lang="en-IE" dirty="0">
                <a:cs typeface="Calibri" panose="020F0502020204030204"/>
              </a:rPr>
              <a:t>A ray box, lasers, or pins</a:t>
            </a:r>
          </a:p>
          <a:p>
            <a:pPr marL="171450" indent="-171450">
              <a:buFont typeface="Arial"/>
              <a:buChar char="•"/>
            </a:pPr>
            <a:r>
              <a:rPr lang="en-IE" dirty="0">
                <a:cs typeface="Calibri" panose="020F0502020204030204"/>
              </a:rPr>
              <a:t>And a detail such as paper, a ruler, or protractor.</a:t>
            </a:r>
          </a:p>
          <a:p>
            <a:pPr marL="171450" indent="-171450">
              <a:buFont typeface="Arial"/>
              <a:buChar char="•"/>
            </a:pPr>
            <a:endParaRPr lang="en-IE" dirty="0">
              <a:cs typeface="Calibri" panose="020F0502020204030204"/>
            </a:endParaRPr>
          </a:p>
          <a:p>
            <a:r>
              <a:rPr lang="en-IE" dirty="0">
                <a:cs typeface="Calibri" panose="020F0502020204030204"/>
              </a:rPr>
              <a:t>The diagram should show a ray of light from a source entering a transparent block and exiting it as if it appears to have been bent. A normal line and protractor can indicate the difference in angles of the incidence and refraction.</a:t>
            </a:r>
          </a:p>
          <a:p>
            <a:endParaRPr lang="en-IE" dirty="0">
              <a:cs typeface="Calibri" panose="020F0502020204030204"/>
            </a:endParaRPr>
          </a:p>
          <a:p>
            <a:r>
              <a:rPr lang="en-IE" dirty="0">
                <a:cs typeface="Calibri" panose="020F0502020204030204"/>
              </a:rPr>
              <a:t>As always, each component in the diagram should be labelled clearly. If not, one mark will be taken away.</a:t>
            </a:r>
          </a:p>
        </p:txBody>
      </p:sp>
      <p:sp>
        <p:nvSpPr>
          <p:cNvPr id="4" name="Slide Number Placeholder 3"/>
          <p:cNvSpPr>
            <a:spLocks noGrp="1"/>
          </p:cNvSpPr>
          <p:nvPr>
            <p:ph type="sldNum" sz="quarter" idx="5"/>
          </p:nvPr>
        </p:nvSpPr>
        <p:spPr/>
        <p:txBody>
          <a:bodyPr/>
          <a:lstStyle/>
          <a:p>
            <a:fld id="{5D0C1268-1F73-4E17-A0E1-F1FEC697F1AC}" type="slidenum">
              <a:rPr lang="en-IE" smtClean="0"/>
              <a:t>5</a:t>
            </a:fld>
            <a:endParaRPr lang="en-IE"/>
          </a:p>
        </p:txBody>
      </p:sp>
    </p:spTree>
    <p:extLst>
      <p:ext uri="{BB962C8B-B14F-4D97-AF65-F5344CB8AC3E}">
        <p14:creationId xmlns:p14="http://schemas.microsoft.com/office/powerpoint/2010/main" val="33320070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cs typeface="Calibri" panose="020F0502020204030204"/>
              </a:rPr>
              <a:t>Finally, the student is asked to define refraction as </a:t>
            </a:r>
            <a:r>
              <a:rPr lang="en-IE" dirty="0"/>
              <a:t>the bending of light when it travels from one medium to another.</a:t>
            </a:r>
            <a:endParaRPr lang="en-IE" dirty="0">
              <a:cs typeface="Calibri" panose="020F0502020204030204"/>
            </a:endParaRPr>
          </a:p>
        </p:txBody>
      </p:sp>
      <p:sp>
        <p:nvSpPr>
          <p:cNvPr id="4" name="Slide Number Placeholder 3"/>
          <p:cNvSpPr>
            <a:spLocks noGrp="1"/>
          </p:cNvSpPr>
          <p:nvPr>
            <p:ph type="sldNum" sz="quarter" idx="5"/>
          </p:nvPr>
        </p:nvSpPr>
        <p:spPr/>
        <p:txBody>
          <a:bodyPr/>
          <a:lstStyle/>
          <a:p>
            <a:fld id="{5D0C1268-1F73-4E17-A0E1-F1FEC697F1AC}" type="slidenum">
              <a:rPr lang="en-IE" smtClean="0"/>
              <a:t>35</a:t>
            </a:fld>
            <a:endParaRPr lang="en-IE"/>
          </a:p>
        </p:txBody>
      </p:sp>
    </p:spTree>
    <p:extLst>
      <p:ext uri="{BB962C8B-B14F-4D97-AF65-F5344CB8AC3E}">
        <p14:creationId xmlns:p14="http://schemas.microsoft.com/office/powerpoint/2010/main" val="2740138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cs typeface="Calibri" panose="020F0502020204030204"/>
              </a:rPr>
              <a:t>To determine the angle of refraction, a student would draw the incident beam projected on the sheet of paper, draw the refracted ray, and draw the normal line at the point of incidence. </a:t>
            </a:r>
          </a:p>
          <a:p>
            <a:endParaRPr lang="en-IE" dirty="0">
              <a:cs typeface="Calibri" panose="020F0502020204030204"/>
            </a:endParaRPr>
          </a:p>
          <a:p>
            <a:r>
              <a:rPr lang="en-IE" dirty="0">
                <a:cs typeface="Calibri" panose="020F0502020204030204"/>
              </a:rPr>
              <a:t>The student would then measure the angle of refraction using a protractor.</a:t>
            </a:r>
          </a:p>
        </p:txBody>
      </p:sp>
      <p:sp>
        <p:nvSpPr>
          <p:cNvPr id="4" name="Slide Number Placeholder 3"/>
          <p:cNvSpPr>
            <a:spLocks noGrp="1"/>
          </p:cNvSpPr>
          <p:nvPr>
            <p:ph type="sldNum" sz="quarter" idx="5"/>
          </p:nvPr>
        </p:nvSpPr>
        <p:spPr/>
        <p:txBody>
          <a:bodyPr/>
          <a:lstStyle/>
          <a:p>
            <a:fld id="{5D0C1268-1F73-4E17-A0E1-F1FEC697F1AC}" type="slidenum">
              <a:rPr lang="en-IE" smtClean="0"/>
              <a:t>6</a:t>
            </a:fld>
            <a:endParaRPr lang="en-IE"/>
          </a:p>
        </p:txBody>
      </p:sp>
    </p:spTree>
    <p:extLst>
      <p:ext uri="{BB962C8B-B14F-4D97-AF65-F5344CB8AC3E}">
        <p14:creationId xmlns:p14="http://schemas.microsoft.com/office/powerpoint/2010/main" val="4079353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cs typeface="Calibri" panose="020F0502020204030204"/>
              </a:rPr>
              <a:t>In the exam question, the angles of incidence (</a:t>
            </a:r>
            <a:r>
              <a:rPr lang="en-IE" dirty="0" err="1">
                <a:cs typeface="Calibri" panose="020F0502020204030204"/>
              </a:rPr>
              <a:t>i</a:t>
            </a:r>
            <a:r>
              <a:rPr lang="en-IE" dirty="0">
                <a:cs typeface="Calibri" panose="020F0502020204030204"/>
              </a:rPr>
              <a:t>) and the angles of refraction (r) are given. However, in order to correctly plot a graph that verifies Snell’s law, students must first calculate the values for Sin(</a:t>
            </a:r>
            <a:r>
              <a:rPr lang="en-IE" dirty="0" err="1">
                <a:cs typeface="Calibri" panose="020F0502020204030204"/>
              </a:rPr>
              <a:t>i</a:t>
            </a:r>
            <a:r>
              <a:rPr lang="en-IE" dirty="0">
                <a:cs typeface="Calibri" panose="020F0502020204030204"/>
              </a:rPr>
              <a:t>) and Sin(r), as shown here.</a:t>
            </a:r>
          </a:p>
          <a:p>
            <a:endParaRPr lang="en-IE" dirty="0">
              <a:cs typeface="Calibri" panose="020F0502020204030204"/>
            </a:endParaRPr>
          </a:p>
          <a:p>
            <a:r>
              <a:rPr lang="en-IE" dirty="0">
                <a:cs typeface="Calibri" panose="020F0502020204030204"/>
              </a:rPr>
              <a:t>Additionally, when drawing tables of data, the units being used (which are degrees in this case), must be clearly displayed alongside the label of the data column, rather than being repeated after each individual piece of data</a:t>
            </a:r>
          </a:p>
        </p:txBody>
      </p:sp>
      <p:sp>
        <p:nvSpPr>
          <p:cNvPr id="4" name="Slide Number Placeholder 3"/>
          <p:cNvSpPr>
            <a:spLocks noGrp="1"/>
          </p:cNvSpPr>
          <p:nvPr>
            <p:ph type="sldNum" sz="quarter" idx="5"/>
          </p:nvPr>
        </p:nvSpPr>
        <p:spPr/>
        <p:txBody>
          <a:bodyPr/>
          <a:lstStyle/>
          <a:p>
            <a:fld id="{5D0C1268-1F73-4E17-A0E1-F1FEC697F1AC}" type="slidenum">
              <a:rPr lang="en-IE" smtClean="0"/>
              <a:t>7</a:t>
            </a:fld>
            <a:endParaRPr lang="en-IE"/>
          </a:p>
        </p:txBody>
      </p:sp>
    </p:spTree>
    <p:extLst>
      <p:ext uri="{BB962C8B-B14F-4D97-AF65-F5344CB8AC3E}">
        <p14:creationId xmlns:p14="http://schemas.microsoft.com/office/powerpoint/2010/main" val="1752109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cs typeface="Calibri" panose="020F0502020204030204"/>
              </a:rPr>
              <a:t>When plotting a graph, the </a:t>
            </a:r>
            <a:r>
              <a:rPr lang="en-IE" b="0" i="0" dirty="0">
                <a:solidFill>
                  <a:srgbClr val="202124"/>
                </a:solidFill>
                <a:effectLst/>
                <a:latin typeface="arial" panose="020B0604020202020204" pitchFamily="34" charset="0"/>
              </a:rPr>
              <a:t>independent</a:t>
            </a:r>
            <a:r>
              <a:rPr lang="en-IE" dirty="0">
                <a:cs typeface="Calibri" panose="020F0502020204030204"/>
              </a:rPr>
              <a:t> variable will be placed on the x-axis. This is the set of parameters that the person carrying out the experiment sets. In this case, the </a:t>
            </a:r>
            <a:r>
              <a:rPr lang="en-IE" b="0" i="0" dirty="0">
                <a:solidFill>
                  <a:srgbClr val="202124"/>
                </a:solidFill>
                <a:effectLst/>
                <a:latin typeface="arial" panose="020B0604020202020204" pitchFamily="34" charset="0"/>
              </a:rPr>
              <a:t>independent</a:t>
            </a:r>
            <a:r>
              <a:rPr lang="en-IE" b="0" i="0" dirty="0">
                <a:solidFill>
                  <a:srgbClr val="202124"/>
                </a:solidFill>
                <a:effectLst/>
                <a:latin typeface="arial" panose="020B0604020202020204" pitchFamily="34" charset="0"/>
                <a:cs typeface="Calibri" panose="020F0502020204030204"/>
              </a:rPr>
              <a:t> variable is Sin(</a:t>
            </a:r>
            <a:r>
              <a:rPr lang="en-IE" b="0" i="0" dirty="0" err="1">
                <a:solidFill>
                  <a:srgbClr val="202124"/>
                </a:solidFill>
                <a:effectLst/>
                <a:latin typeface="arial" panose="020B0604020202020204" pitchFamily="34" charset="0"/>
                <a:cs typeface="Calibri" panose="020F0502020204030204"/>
              </a:rPr>
              <a:t>i</a:t>
            </a:r>
            <a:r>
              <a:rPr lang="en-IE" b="0" i="0" dirty="0">
                <a:solidFill>
                  <a:srgbClr val="202124"/>
                </a:solidFill>
                <a:effectLst/>
                <a:latin typeface="arial" panose="020B0604020202020204" pitchFamily="34" charset="0"/>
                <a:cs typeface="Calibri" panose="020F0502020204030204"/>
              </a:rPr>
              <a:t>). </a:t>
            </a:r>
          </a:p>
          <a:p>
            <a:r>
              <a:rPr lang="en-IE" b="0" i="0" dirty="0">
                <a:solidFill>
                  <a:srgbClr val="202124"/>
                </a:solidFill>
                <a:effectLst/>
                <a:latin typeface="arial" panose="020B0604020202020204" pitchFamily="34" charset="0"/>
                <a:cs typeface="Calibri" panose="020F0502020204030204"/>
              </a:rPr>
              <a:t>Therefore, the </a:t>
            </a:r>
            <a:r>
              <a:rPr lang="en-IE" b="0" i="0" dirty="0">
                <a:solidFill>
                  <a:srgbClr val="202124"/>
                </a:solidFill>
                <a:effectLst/>
                <a:latin typeface="arial" panose="020B0604020202020204" pitchFamily="34" charset="0"/>
              </a:rPr>
              <a:t>dependent variable is Sin(r) and is placed on the y-axis. This set of data is entirely dependent on the outcome of the experiment.</a:t>
            </a:r>
          </a:p>
          <a:p>
            <a:r>
              <a:rPr lang="en-IE" b="0" i="0" dirty="0">
                <a:solidFill>
                  <a:srgbClr val="202124"/>
                </a:solidFill>
                <a:effectLst/>
                <a:latin typeface="arial" panose="020B0604020202020204" pitchFamily="34" charset="0"/>
                <a:cs typeface="Calibri" panose="020F0502020204030204"/>
              </a:rPr>
              <a:t>As always, the chart title, and both axes must be labelled, including units.</a:t>
            </a:r>
          </a:p>
          <a:p>
            <a:r>
              <a:rPr lang="en-IE" b="0" i="0" dirty="0">
                <a:solidFill>
                  <a:srgbClr val="202124"/>
                </a:solidFill>
                <a:effectLst/>
                <a:latin typeface="arial" panose="020B0604020202020204" pitchFamily="34" charset="0"/>
                <a:cs typeface="Calibri" panose="020F0502020204030204"/>
              </a:rPr>
              <a:t>One mark will be lost for incorrect scales.</a:t>
            </a:r>
          </a:p>
          <a:p>
            <a:endParaRPr lang="en-IE" b="0" i="0" dirty="0">
              <a:solidFill>
                <a:srgbClr val="202124"/>
              </a:solidFill>
              <a:effectLst/>
              <a:latin typeface="arial" panose="020B0604020202020204" pitchFamily="34" charset="0"/>
              <a:cs typeface="Calibri" panose="020F0502020204030204"/>
            </a:endParaRPr>
          </a:p>
          <a:p>
            <a:r>
              <a:rPr lang="en-IE" b="0" i="0" dirty="0">
                <a:solidFill>
                  <a:srgbClr val="202124"/>
                </a:solidFill>
                <a:effectLst/>
                <a:latin typeface="arial" panose="020B0604020202020204" pitchFamily="34" charset="0"/>
                <a:cs typeface="Calibri" panose="020F0502020204030204"/>
              </a:rPr>
              <a:t>When plotting a graph, it is important to be precise and accurate when plotting the points.</a:t>
            </a:r>
          </a:p>
          <a:p>
            <a:r>
              <a:rPr lang="en-IE" b="0" i="0" dirty="0">
                <a:solidFill>
                  <a:srgbClr val="202124"/>
                </a:solidFill>
                <a:effectLst/>
                <a:latin typeface="arial" panose="020B0604020202020204" pitchFamily="34" charset="0"/>
                <a:cs typeface="Calibri" panose="020F0502020204030204"/>
              </a:rPr>
              <a:t>These points are then connected by a ‘line of best fit’ as shown in light blue, spanning the entirety of the graph. A line of best fit, approximately has the same number of points both above and below it.</a:t>
            </a:r>
            <a:endParaRPr lang="en-IE" dirty="0">
              <a:cs typeface="Calibri" panose="020F0502020204030204"/>
            </a:endParaRPr>
          </a:p>
        </p:txBody>
      </p:sp>
      <p:sp>
        <p:nvSpPr>
          <p:cNvPr id="4" name="Slide Number Placeholder 3"/>
          <p:cNvSpPr>
            <a:spLocks noGrp="1"/>
          </p:cNvSpPr>
          <p:nvPr>
            <p:ph type="sldNum" sz="quarter" idx="5"/>
          </p:nvPr>
        </p:nvSpPr>
        <p:spPr/>
        <p:txBody>
          <a:bodyPr/>
          <a:lstStyle/>
          <a:p>
            <a:fld id="{5D0C1268-1F73-4E17-A0E1-F1FEC697F1AC}" type="slidenum">
              <a:rPr lang="en-IE" smtClean="0"/>
              <a:t>8</a:t>
            </a:fld>
            <a:endParaRPr lang="en-IE"/>
          </a:p>
        </p:txBody>
      </p:sp>
    </p:spTree>
    <p:extLst>
      <p:ext uri="{BB962C8B-B14F-4D97-AF65-F5344CB8AC3E}">
        <p14:creationId xmlns:p14="http://schemas.microsoft.com/office/powerpoint/2010/main" val="2513228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cs typeface="Calibri" panose="020F0502020204030204"/>
              </a:rPr>
              <a:t>To determine the refractive index, the slope of the line of best fit must be calculated.</a:t>
            </a:r>
          </a:p>
          <a:p>
            <a:endParaRPr lang="en-IE" dirty="0">
              <a:cs typeface="Calibri" panose="020F0502020204030204"/>
            </a:endParaRPr>
          </a:p>
          <a:p>
            <a:r>
              <a:rPr lang="en-IE" dirty="0">
                <a:cs typeface="Calibri" panose="020F0502020204030204"/>
              </a:rPr>
              <a:t>To do this, pick two points on the line of best fit. The further apart they are, the less error there will be.</a:t>
            </a:r>
          </a:p>
          <a:p>
            <a:r>
              <a:rPr lang="en-IE" dirty="0">
                <a:cs typeface="Calibri" panose="020F0502020204030204"/>
              </a:rPr>
              <a:t>Once these two points are determined, used the formula shown here to calculate the slope of the line.</a:t>
            </a:r>
          </a:p>
          <a:p>
            <a:endParaRPr lang="en-IE" dirty="0">
              <a:cs typeface="Calibri" panose="020F0502020204030204"/>
            </a:endParaRPr>
          </a:p>
          <a:p>
            <a:r>
              <a:rPr lang="en-IE" dirty="0">
                <a:cs typeface="Calibri" panose="020F0502020204030204"/>
              </a:rPr>
              <a:t>When calculating the slope of the line, we used both the formula shown here, and an excel calculator. Comparing these values to the marking scheme, it is obvious that the values are not exactly the same. Due to hand drawn graphs not being as precise as digital ones, the examiner will allow slight variations in answers, provided that it is only a minor difference that can be approximated as being equal using rounding.</a:t>
            </a:r>
          </a:p>
        </p:txBody>
      </p:sp>
      <p:sp>
        <p:nvSpPr>
          <p:cNvPr id="4" name="Slide Number Placeholder 3"/>
          <p:cNvSpPr>
            <a:spLocks noGrp="1"/>
          </p:cNvSpPr>
          <p:nvPr>
            <p:ph type="sldNum" sz="quarter" idx="5"/>
          </p:nvPr>
        </p:nvSpPr>
        <p:spPr/>
        <p:txBody>
          <a:bodyPr/>
          <a:lstStyle/>
          <a:p>
            <a:fld id="{5D0C1268-1F73-4E17-A0E1-F1FEC697F1AC}" type="slidenum">
              <a:rPr lang="en-IE" smtClean="0"/>
              <a:t>9</a:t>
            </a:fld>
            <a:endParaRPr lang="en-IE"/>
          </a:p>
        </p:txBody>
      </p:sp>
    </p:spTree>
    <p:extLst>
      <p:ext uri="{BB962C8B-B14F-4D97-AF65-F5344CB8AC3E}">
        <p14:creationId xmlns:p14="http://schemas.microsoft.com/office/powerpoint/2010/main" val="1948954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0" i="0" dirty="0">
                <a:solidFill>
                  <a:srgbClr val="202124"/>
                </a:solidFill>
                <a:effectLst/>
                <a:latin typeface="arial" panose="020B0604020202020204" pitchFamily="34" charset="0"/>
              </a:rPr>
              <a:t>If the angle of incidence is zero degrees, then there would be no refraction, and the light beam would travel straight through the transparent block.</a:t>
            </a:r>
            <a:endParaRPr lang="en-IE" b="0" dirty="0">
              <a:cs typeface="Calibri" panose="020F0502020204030204"/>
            </a:endParaRPr>
          </a:p>
        </p:txBody>
      </p:sp>
      <p:sp>
        <p:nvSpPr>
          <p:cNvPr id="4" name="Slide Number Placeholder 3"/>
          <p:cNvSpPr>
            <a:spLocks noGrp="1"/>
          </p:cNvSpPr>
          <p:nvPr>
            <p:ph type="sldNum" sz="quarter" idx="5"/>
          </p:nvPr>
        </p:nvSpPr>
        <p:spPr/>
        <p:txBody>
          <a:bodyPr/>
          <a:lstStyle/>
          <a:p>
            <a:fld id="{5D0C1268-1F73-4E17-A0E1-F1FEC697F1AC}" type="slidenum">
              <a:rPr lang="en-IE" smtClean="0"/>
              <a:t>10</a:t>
            </a:fld>
            <a:endParaRPr lang="en-IE"/>
          </a:p>
        </p:txBody>
      </p:sp>
    </p:spTree>
    <p:extLst>
      <p:ext uri="{BB962C8B-B14F-4D97-AF65-F5344CB8AC3E}">
        <p14:creationId xmlns:p14="http://schemas.microsoft.com/office/powerpoint/2010/main" val="3754897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cs typeface="Calibri" panose="020F0502020204030204"/>
              </a:rPr>
              <a:t>You’ll notice that in earlier exam papers, the questions are either poorly labelled, or not labelled at all. To avoid confusion, we recommend that your students assign their own labels to each part of the question, as shown on the next slide.</a:t>
            </a:r>
          </a:p>
        </p:txBody>
      </p:sp>
      <p:sp>
        <p:nvSpPr>
          <p:cNvPr id="4" name="Slide Number Placeholder 3"/>
          <p:cNvSpPr>
            <a:spLocks noGrp="1"/>
          </p:cNvSpPr>
          <p:nvPr>
            <p:ph type="sldNum" sz="quarter" idx="5"/>
          </p:nvPr>
        </p:nvSpPr>
        <p:spPr/>
        <p:txBody>
          <a:bodyPr/>
          <a:lstStyle/>
          <a:p>
            <a:fld id="{5D0C1268-1F73-4E17-A0E1-F1FEC697F1AC}" type="slidenum">
              <a:rPr lang="en-IE" smtClean="0"/>
              <a:t>12</a:t>
            </a:fld>
            <a:endParaRPr lang="en-IE"/>
          </a:p>
        </p:txBody>
      </p:sp>
    </p:spTree>
    <p:extLst>
      <p:ext uri="{BB962C8B-B14F-4D97-AF65-F5344CB8AC3E}">
        <p14:creationId xmlns:p14="http://schemas.microsoft.com/office/powerpoint/2010/main" val="1209854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11/16/2022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11/16/2022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11/16/2022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png"/><Relationship Id="rId7" Type="http://schemas.openxmlformats.org/officeDocument/2006/relationships/diagramColors" Target="../diagrams/colors2.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5.jpe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9.xml"/><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0.xml"/><Relationship Id="rId9"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2.xml"/><Relationship Id="rId9"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slideLayout" Target="../slideLayouts/slideLayout2.xml"/><Relationship Id="rId7" Type="http://schemas.openxmlformats.org/officeDocument/2006/relationships/image" Target="../media/image5.jpeg"/><Relationship Id="rId12" Type="http://schemas.openxmlformats.org/officeDocument/2006/relationships/image" Target="../media/image17.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11" Type="http://schemas.openxmlformats.org/officeDocument/2006/relationships/image" Target="../media/image18.svg"/><Relationship Id="rId5" Type="http://schemas.openxmlformats.org/officeDocument/2006/relationships/image" Target="../media/image4.jpeg"/><Relationship Id="rId10" Type="http://schemas.openxmlformats.org/officeDocument/2006/relationships/image" Target="../media/image16.png"/><Relationship Id="rId4" Type="http://schemas.openxmlformats.org/officeDocument/2006/relationships/notesSlide" Target="../notesSlides/notesSlide13.xml"/><Relationship Id="rId9" Type="http://schemas.openxmlformats.org/officeDocument/2006/relationships/image" Target="../media/image16.svg"/><Relationship Id="rId1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png"/><Relationship Id="rId7" Type="http://schemas.openxmlformats.org/officeDocument/2006/relationships/diagramColors" Target="../diagrams/colors3.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5.jpeg"/></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4.xml"/><Relationship Id="rId9"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5.xml"/><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11" Type="http://schemas.openxmlformats.org/officeDocument/2006/relationships/image" Target="../media/image6.png"/><Relationship Id="rId5" Type="http://schemas.openxmlformats.org/officeDocument/2006/relationships/image" Target="../media/image4.jpeg"/><Relationship Id="rId10" Type="http://schemas.openxmlformats.org/officeDocument/2006/relationships/image" Target="../media/image22.jpeg"/><Relationship Id="rId4" Type="http://schemas.openxmlformats.org/officeDocument/2006/relationships/notesSlide" Target="../notesSlides/notesSlide16.xml"/><Relationship Id="rId9" Type="http://schemas.openxmlformats.org/officeDocument/2006/relationships/image" Target="../media/image21.png"/></Relationships>
</file>

<file path=ppt/slides/_rels/slide2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7.xml"/><Relationship Id="rId9"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8.xml"/><Relationship Id="rId9" Type="http://schemas.openxmlformats.org/officeDocument/2006/relationships/image" Target="../media/image6.png"/></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9.xml"/><Relationship Id="rId9"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jpeg"/><Relationship Id="rId12" Type="http://schemas.microsoft.com/office/2007/relationships/diagramDrawing" Target="../diagrams/drawing4.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11" Type="http://schemas.openxmlformats.org/officeDocument/2006/relationships/diagramColors" Target="../diagrams/colors4.xml"/><Relationship Id="rId5" Type="http://schemas.openxmlformats.org/officeDocument/2006/relationships/image" Target="../media/image4.jpeg"/><Relationship Id="rId10" Type="http://schemas.openxmlformats.org/officeDocument/2006/relationships/diagramQuickStyle" Target="../diagrams/quickStyle4.xml"/><Relationship Id="rId4" Type="http://schemas.openxmlformats.org/officeDocument/2006/relationships/notesSlide" Target="../notesSlides/notesSlide20.xml"/><Relationship Id="rId9"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png"/><Relationship Id="rId7" Type="http://schemas.openxmlformats.org/officeDocument/2006/relationships/diagramColors" Target="../diagrams/colors5.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5.jpeg"/></Relationships>
</file>

<file path=ppt/slides/_rels/slide2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1.xml"/><Relationship Id="rId9" Type="http://schemas.openxmlformats.org/officeDocument/2006/relationships/image" Target="../media/image6.png"/></Relationships>
</file>

<file path=ppt/slides/_rels/slide2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2.xml"/><Relationship Id="rId9" Type="http://schemas.openxmlformats.org/officeDocument/2006/relationships/image" Target="../media/image6.png"/></Relationships>
</file>

<file path=ppt/slides/_rels/slide2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3.xml"/><Relationship Id="rId9" Type="http://schemas.openxmlformats.org/officeDocument/2006/relationships/image" Target="../media/image6.png"/></Relationships>
</file>

<file path=ppt/slides/_rels/slide2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4.xml"/><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12"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diagramData" Target="../diagrams/data1.xml"/><Relationship Id="rId11" Type="http://schemas.openxmlformats.org/officeDocument/2006/relationships/image" Target="../media/image5.jpeg"/><Relationship Id="rId5" Type="http://schemas.openxmlformats.org/officeDocument/2006/relationships/image" Target="../media/image2.png"/><Relationship Id="rId10" Type="http://schemas.microsoft.com/office/2007/relationships/diagramDrawing" Target="../diagrams/drawing1.xml"/><Relationship Id="rId4" Type="http://schemas.openxmlformats.org/officeDocument/2006/relationships/image" Target="../media/image4.jpeg"/><Relationship Id="rId9" Type="http://schemas.openxmlformats.org/officeDocument/2006/relationships/diagramColors" Target="../diagrams/colors1.xml"/></Relationships>
</file>

<file path=ppt/slides/_rels/slide3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5.xml"/><Relationship Id="rId9" Type="http://schemas.openxmlformats.org/officeDocument/2006/relationships/image" Target="../media/image6.png"/></Relationships>
</file>

<file path=ppt/slides/_rels/slide3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6.xml"/><Relationship Id="rId9" Type="http://schemas.openxmlformats.org/officeDocument/2006/relationships/image" Target="../media/image6.png"/></Relationships>
</file>

<file path=ppt/slides/_rels/slide3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png"/><Relationship Id="rId5" Type="http://schemas.openxmlformats.org/officeDocument/2006/relationships/image" Target="../media/image4.jpeg"/><Relationship Id="rId10" Type="http://schemas.openxmlformats.org/officeDocument/2006/relationships/image" Target="../media/image6.png"/><Relationship Id="rId4" Type="http://schemas.openxmlformats.org/officeDocument/2006/relationships/notesSlide" Target="../notesSlides/notesSlide27.xml"/><Relationship Id="rId9" Type="http://schemas.openxmlformats.org/officeDocument/2006/relationships/image" Target="../media/image26.jpeg"/></Relationships>
</file>

<file path=ppt/slides/_rels/slide3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8.xml"/><Relationship Id="rId9" Type="http://schemas.openxmlformats.org/officeDocument/2006/relationships/image" Target="../media/image6.png"/></Relationships>
</file>

<file path=ppt/slides/_rels/slide3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9.xml"/><Relationship Id="rId9" Type="http://schemas.openxmlformats.org/officeDocument/2006/relationships/image" Target="../media/image6.png"/></Relationships>
</file>

<file path=ppt/slides/_rels/slide3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png"/><Relationship Id="rId7" Type="http://schemas.openxmlformats.org/officeDocument/2006/relationships/diagramColors" Target="../diagrams/colors6.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5.jpeg"/></Relationships>
</file>

<file path=ppt/slides/_rels/slide37.xml.rels><?xml version="1.0" encoding="UTF-8" standalone="yes"?>
<Relationships xmlns="http://schemas.openxmlformats.org/package/2006/relationships"><Relationship Id="rId8" Type="http://schemas.openxmlformats.org/officeDocument/2006/relationships/hyperlink" Target="https://in.pinterest.com/pin/842102830315003045/" TargetMode="External"/><Relationship Id="rId3" Type="http://schemas.openxmlformats.org/officeDocument/2006/relationships/hyperlink" Target="https://mammothmemory.net/physics/refraction/how-to-find-the-critical-angle-in-an-experiment/how-to-find-the-critical-angle-in-an-experiment.html" TargetMode="External"/><Relationship Id="rId7" Type="http://schemas.openxmlformats.org/officeDocument/2006/relationships/hyperlink" Target="http://www.bobatkins.com/photography/technical/bokeh.html" TargetMode="Externa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hyperlink" Target="https://shop.sciencefirst.com/optical-bench/2746-optical-bench-1m-deluxe.html" TargetMode="External"/><Relationship Id="rId5" Type="http://schemas.openxmlformats.org/officeDocument/2006/relationships/hyperlink" Target="https://www.reichelt.com/de/en/measuring-tape-5-m-massband-5m-p270050.html" TargetMode="External"/><Relationship Id="rId10" Type="http://schemas.openxmlformats.org/officeDocument/2006/relationships/image" Target="../media/image3.png"/><Relationship Id="rId4" Type="http://schemas.openxmlformats.org/officeDocument/2006/relationships/hyperlink" Target="https://www.fishersci.com/shop/products/solid-hard-maple-meter-sticks-2/p-2379873" TargetMode="External"/><Relationship Id="rId9"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hyperlink" Target="https://epistem.ie/" TargetMode="External"/><Relationship Id="rId7"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mailto:helen.fitzgerald@ul.ie" TargetMode="External"/><Relationship Id="rId4" Type="http://schemas.openxmlformats.org/officeDocument/2006/relationships/hyperlink" Target="https://epistem.ie/hea-resources/"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xm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3.xml"/><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4.xml"/><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6.xml"/><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chart" Target="../charts/chart2.xml"/><Relationship Id="rId13"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5.jpeg"/><Relationship Id="rId12" Type="http://schemas.openxmlformats.org/officeDocument/2006/relationships/image" Target="../media/image1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notesSlide" Target="../notesSlides/notesSlide7.xml"/><Relationship Id="rId9" Type="http://schemas.openxmlformats.org/officeDocument/2006/relationships/image" Target="../media/image80.png"/><Relationship Id="rId1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rrow&#10;&#10;Description automatically generated with medium confidence">
            <a:extLst>
              <a:ext uri="{FF2B5EF4-FFF2-40B4-BE49-F238E27FC236}">
                <a16:creationId xmlns:a16="http://schemas.microsoft.com/office/drawing/2014/main" id="{F6F17478-E27F-1678-9B28-BC93CBC77D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0" cy="6857999"/>
          </a:xfrm>
          <a:prstGeom prst="rect">
            <a:avLst/>
          </a:prstGeom>
        </p:spPr>
      </p:pic>
      <p:sp>
        <p:nvSpPr>
          <p:cNvPr id="2" name="Title 1"/>
          <p:cNvSpPr>
            <a:spLocks noGrp="1"/>
          </p:cNvSpPr>
          <p:nvPr>
            <p:ph type="ctrTitle"/>
          </p:nvPr>
        </p:nvSpPr>
        <p:spPr>
          <a:xfrm>
            <a:off x="119921" y="4253296"/>
            <a:ext cx="7815419" cy="911774"/>
          </a:xfrm>
        </p:spPr>
        <p:txBody>
          <a:bodyPr vert="horz" lIns="91440" tIns="45720" rIns="91440" bIns="45720" rtlCol="0" anchor="b">
            <a:noAutofit/>
          </a:bodyPr>
          <a:lstStyle/>
          <a:p>
            <a:r>
              <a:rPr lang="en-IE" sz="4750" b="1" dirty="0"/>
              <a:t/>
            </a:r>
            <a:br>
              <a:rPr lang="en-IE" sz="4750" b="1" dirty="0"/>
            </a:br>
            <a:r>
              <a:rPr lang="en-IE" sz="4750" b="1" dirty="0" smtClean="0"/>
              <a:t>Physics of </a:t>
            </a:r>
            <a:r>
              <a:rPr lang="en-IE" sz="5000" b="1" dirty="0" smtClean="0">
                <a:cs typeface="Calibri Light"/>
              </a:rPr>
              <a:t>Light </a:t>
            </a:r>
            <a:br>
              <a:rPr lang="en-IE" sz="5000" b="1" dirty="0" smtClean="0">
                <a:cs typeface="Calibri Light"/>
              </a:rPr>
            </a:br>
            <a:r>
              <a:rPr lang="en-IE" sz="5000" b="1" dirty="0" smtClean="0">
                <a:cs typeface="Calibri Light"/>
              </a:rPr>
              <a:t>Revision</a:t>
            </a:r>
            <a:r>
              <a:rPr lang="en-IE" sz="5000" b="1" smtClean="0">
                <a:cs typeface="Calibri Light"/>
              </a:rPr>
              <a:t>: try some </a:t>
            </a:r>
            <a:br>
              <a:rPr lang="en-IE" sz="5000" b="1" smtClean="0">
                <a:cs typeface="Calibri Light"/>
              </a:rPr>
            </a:br>
            <a:r>
              <a:rPr lang="en-IE" sz="5000" b="1" smtClean="0">
                <a:cs typeface="Calibri Light"/>
              </a:rPr>
              <a:t>Exam </a:t>
            </a:r>
            <a:r>
              <a:rPr lang="en-IE" sz="5000" b="1" dirty="0">
                <a:cs typeface="Calibri Light"/>
              </a:rPr>
              <a:t>Questions</a:t>
            </a:r>
            <a:br>
              <a:rPr lang="en-IE" sz="5000" b="1" dirty="0">
                <a:cs typeface="Calibri Light"/>
              </a:rPr>
            </a:br>
            <a:r>
              <a:rPr lang="en-IE" sz="4750" b="1" dirty="0"/>
              <a:t/>
            </a:r>
            <a:br>
              <a:rPr lang="en-IE" sz="4750" b="1" dirty="0"/>
            </a:br>
            <a:r>
              <a:rPr lang="en-IE" sz="3000" b="1" dirty="0"/>
              <a:t>Suitable for</a:t>
            </a:r>
            <a:r>
              <a:rPr lang="en-IE" sz="3000" b="1" dirty="0">
                <a:cs typeface="Calibri Light"/>
              </a:rPr>
              <a:t> Senior Cycle Physics</a:t>
            </a:r>
            <a:r>
              <a:rPr lang="en-IE" sz="2150" b="1" dirty="0"/>
              <a:t/>
            </a:r>
            <a:br>
              <a:rPr lang="en-IE" sz="2150" b="1" dirty="0"/>
            </a:br>
            <a:endParaRPr lang="en-IE" sz="2150" dirty="0">
              <a:ea typeface="Calibri Light"/>
              <a:cs typeface="Calibri Light"/>
            </a:endParaRPr>
          </a:p>
        </p:txBody>
      </p:sp>
      <p:sp>
        <p:nvSpPr>
          <p:cNvPr id="3" name="Subtitle 2"/>
          <p:cNvSpPr>
            <a:spLocks noGrp="1"/>
          </p:cNvSpPr>
          <p:nvPr>
            <p:ph type="subTitle" idx="1"/>
          </p:nvPr>
        </p:nvSpPr>
        <p:spPr>
          <a:xfrm>
            <a:off x="1501518" y="4936116"/>
            <a:ext cx="7446727" cy="679221"/>
          </a:xfrm>
        </p:spPr>
        <p:txBody>
          <a:bodyPr vert="horz" lIns="91440" tIns="45720" rIns="91440" bIns="45720" rtlCol="0" anchor="t">
            <a:normAutofit fontScale="25000" lnSpcReduction="20000"/>
          </a:bodyPr>
          <a:lstStyle/>
          <a:p>
            <a:endParaRPr lang="en-IE" sz="1944" b="1"/>
          </a:p>
          <a:p>
            <a:endParaRPr lang="en-IE" sz="4050" b="1">
              <a:cs typeface="Calibri"/>
            </a:endParaRPr>
          </a:p>
          <a:p>
            <a:r>
              <a:rPr lang="en-IE" sz="7750" b="1">
                <a:cs typeface="Calibri"/>
              </a:rPr>
              <a:t>NARRATOR: Tara Ryan, </a:t>
            </a:r>
            <a:r>
              <a:rPr lang="en-IE" sz="7750" b="1">
                <a:ea typeface="+mn-lt"/>
                <a:cs typeface="+mn-lt"/>
              </a:rPr>
              <a:t>EPI•STEM, University of Limerick</a:t>
            </a:r>
          </a:p>
          <a:p>
            <a:r>
              <a:rPr lang="en-IE" sz="7750" b="1">
                <a:cs typeface="Calibri"/>
              </a:rPr>
              <a:t>THIS IS A HEA FUNDED CPD PROJECT WITH EPI</a:t>
            </a:r>
            <a:r>
              <a:rPr lang="en-IE" sz="7750" b="1">
                <a:latin typeface="DengXian" panose="020B0503020204020204" pitchFamily="2" charset="-122"/>
                <a:ea typeface="DengXian" panose="020B0503020204020204" pitchFamily="2" charset="-122"/>
                <a:cs typeface="Calibri"/>
              </a:rPr>
              <a:t>•STEM: </a:t>
            </a:r>
            <a:endParaRPr lang="en-IE" sz="7750" b="1">
              <a:cs typeface="Calibri"/>
            </a:endParaRPr>
          </a:p>
          <a:p>
            <a:endParaRPr lang="en-IE" sz="1944" b="1"/>
          </a:p>
          <a:p>
            <a:endParaRPr lang="en-IE" sz="1944" b="1"/>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3"/>
          <a:stretch>
            <a:fillRect/>
          </a:stretch>
        </p:blipFill>
        <p:spPr>
          <a:xfrm>
            <a:off x="0" y="82370"/>
            <a:ext cx="2632055" cy="1304057"/>
          </a:xfrm>
          <a:prstGeom prst="rect">
            <a:avLst/>
          </a:prstGeom>
        </p:spPr>
      </p:pic>
      <p:pic>
        <p:nvPicPr>
          <p:cNvPr id="5" name="Picture 6" descr="A picture containing graphical user interface&#10;&#10;Description automatically generated">
            <a:extLst>
              <a:ext uri="{FF2B5EF4-FFF2-40B4-BE49-F238E27FC236}">
                <a16:creationId xmlns:a16="http://schemas.microsoft.com/office/drawing/2014/main" id="{A0A3F5AC-A3DD-6316-DFC4-D81C8C3C943D}"/>
              </a:ext>
            </a:extLst>
          </p:cNvPr>
          <p:cNvPicPr>
            <a:picLocks noChangeAspect="1"/>
          </p:cNvPicPr>
          <p:nvPr/>
        </p:nvPicPr>
        <p:blipFill rotWithShape="1">
          <a:blip r:embed="rId4"/>
          <a:srcRect t="34737" r="523" b="38421"/>
          <a:stretch/>
        </p:blipFill>
        <p:spPr>
          <a:xfrm>
            <a:off x="8476891" y="5853022"/>
            <a:ext cx="3720878" cy="1009507"/>
          </a:xfrm>
          <a:prstGeom prst="rect">
            <a:avLst/>
          </a:prstGeom>
        </p:spPr>
      </p:pic>
    </p:spTree>
    <p:extLst>
      <p:ext uri="{BB962C8B-B14F-4D97-AF65-F5344CB8AC3E}">
        <p14:creationId xmlns:p14="http://schemas.microsoft.com/office/powerpoint/2010/main" val="1912530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22486" y="3878"/>
            <a:ext cx="9238333" cy="1339940"/>
          </a:xfrm>
        </p:spPr>
        <p:txBody>
          <a:bodyPr>
            <a:normAutofit fontScale="90000"/>
          </a:bodyPr>
          <a:lstStyle/>
          <a:p>
            <a:pPr algn="ctr" defTabSz="855859">
              <a:spcBef>
                <a:spcPts val="0"/>
              </a:spcBef>
            </a:pPr>
            <a:r>
              <a:rPr lang="en-US" b="1" dirty="0">
                <a:ea typeface="+mn-ea"/>
                <a:cs typeface="+mn-cs"/>
              </a:rPr>
              <a:t>(v) What if Angle of Incidence = 0 degrees?</a:t>
            </a:r>
            <a:r>
              <a:rPr lang="en-US" sz="2150" dirty="0">
                <a:ea typeface="+mn-ea"/>
                <a:cs typeface="+mn-cs"/>
              </a:rPr>
              <a:t/>
            </a:r>
            <a:br>
              <a:rPr lang="en-US" sz="2150" dirty="0">
                <a:ea typeface="+mn-ea"/>
                <a:cs typeface="+mn-cs"/>
              </a:rPr>
            </a:br>
            <a:endParaRPr lang="en-IE" sz="2150" dirty="0">
              <a:cs typeface="Calibri Light"/>
            </a:endParaRPr>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9260819" y="5791201"/>
            <a:ext cx="2923763" cy="1066800"/>
          </a:xfrm>
          <a:prstGeom prst="rect">
            <a:avLst/>
          </a:prstGeom>
        </p:spPr>
      </p:pic>
      <p:pic>
        <p:nvPicPr>
          <p:cNvPr id="7" name="Picture 27" descr="A picture containing text&#10;&#10;Description automatically generated">
            <a:extLst>
              <a:ext uri="{FF2B5EF4-FFF2-40B4-BE49-F238E27FC236}">
                <a16:creationId xmlns:a16="http://schemas.microsoft.com/office/drawing/2014/main" id="{07555504-3078-409B-D9A8-EEBB81D994AB}"/>
              </a:ext>
            </a:extLst>
          </p:cNvPr>
          <p:cNvPicPr>
            <a:picLocks noChangeAspect="1"/>
          </p:cNvPicPr>
          <p:nvPr/>
        </p:nvPicPr>
        <p:blipFill>
          <a:blip r:embed="rId7"/>
          <a:stretch>
            <a:fillRect/>
          </a:stretch>
        </p:blipFill>
        <p:spPr>
          <a:xfrm>
            <a:off x="4968816" y="5902923"/>
            <a:ext cx="3117011" cy="846229"/>
          </a:xfrm>
          <a:prstGeom prst="rect">
            <a:avLst/>
          </a:prstGeom>
        </p:spPr>
      </p:pic>
      <p:sp>
        <p:nvSpPr>
          <p:cNvPr id="3" name="Rectangle 2">
            <a:extLst>
              <a:ext uri="{FF2B5EF4-FFF2-40B4-BE49-F238E27FC236}">
                <a16:creationId xmlns:a16="http://schemas.microsoft.com/office/drawing/2014/main" id="{AA5B05C7-2F42-6514-B0F9-3CE638CC8280}"/>
              </a:ext>
            </a:extLst>
          </p:cNvPr>
          <p:cNvSpPr/>
          <p:nvPr/>
        </p:nvSpPr>
        <p:spPr>
          <a:xfrm>
            <a:off x="434715" y="3429000"/>
            <a:ext cx="4534101" cy="202742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8" name="Straight Connector 7">
            <a:extLst>
              <a:ext uri="{FF2B5EF4-FFF2-40B4-BE49-F238E27FC236}">
                <a16:creationId xmlns:a16="http://schemas.microsoft.com/office/drawing/2014/main" id="{95A278A2-E755-194F-7319-2CDB601AC6A2}"/>
              </a:ext>
            </a:extLst>
          </p:cNvPr>
          <p:cNvCxnSpPr/>
          <p:nvPr/>
        </p:nvCxnSpPr>
        <p:spPr>
          <a:xfrm>
            <a:off x="2698230" y="1441255"/>
            <a:ext cx="0" cy="446166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CDA1E7F-068F-861E-9E27-47966F1E85F9}"/>
              </a:ext>
            </a:extLst>
          </p:cNvPr>
          <p:cNvCxnSpPr>
            <a:cxnSpLocks/>
          </p:cNvCxnSpPr>
          <p:nvPr/>
        </p:nvCxnSpPr>
        <p:spPr>
          <a:xfrm>
            <a:off x="2953062" y="1843790"/>
            <a:ext cx="0" cy="3947411"/>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4BA6669-5058-BC8D-37C1-308B832E2F8F}"/>
              </a:ext>
            </a:extLst>
          </p:cNvPr>
          <p:cNvSpPr txBox="1"/>
          <p:nvPr/>
        </p:nvSpPr>
        <p:spPr>
          <a:xfrm>
            <a:off x="4961398" y="5086675"/>
            <a:ext cx="1888760" cy="830997"/>
          </a:xfrm>
          <a:prstGeom prst="rect">
            <a:avLst/>
          </a:prstGeom>
          <a:noFill/>
        </p:spPr>
        <p:txBody>
          <a:bodyPr wrap="square" rtlCol="0">
            <a:spAutoFit/>
          </a:bodyPr>
          <a:lstStyle/>
          <a:p>
            <a:r>
              <a:rPr lang="en-IE" sz="2400" dirty="0"/>
              <a:t>Transparent block</a:t>
            </a:r>
          </a:p>
        </p:txBody>
      </p:sp>
      <p:sp>
        <p:nvSpPr>
          <p:cNvPr id="16" name="TextBox 15">
            <a:extLst>
              <a:ext uri="{FF2B5EF4-FFF2-40B4-BE49-F238E27FC236}">
                <a16:creationId xmlns:a16="http://schemas.microsoft.com/office/drawing/2014/main" id="{9448EB21-8A38-06B0-911B-1DF423D242DE}"/>
              </a:ext>
            </a:extLst>
          </p:cNvPr>
          <p:cNvSpPr txBox="1"/>
          <p:nvPr/>
        </p:nvSpPr>
        <p:spPr>
          <a:xfrm>
            <a:off x="1064302" y="5455804"/>
            <a:ext cx="1888760" cy="461665"/>
          </a:xfrm>
          <a:prstGeom prst="rect">
            <a:avLst/>
          </a:prstGeom>
          <a:noFill/>
        </p:spPr>
        <p:txBody>
          <a:bodyPr wrap="square" rtlCol="0">
            <a:spAutoFit/>
          </a:bodyPr>
          <a:lstStyle/>
          <a:p>
            <a:r>
              <a:rPr lang="en-IE" sz="2400" dirty="0"/>
              <a:t>Normal line</a:t>
            </a:r>
          </a:p>
        </p:txBody>
      </p:sp>
      <p:sp>
        <p:nvSpPr>
          <p:cNvPr id="17" name="TextBox 16">
            <a:extLst>
              <a:ext uri="{FF2B5EF4-FFF2-40B4-BE49-F238E27FC236}">
                <a16:creationId xmlns:a16="http://schemas.microsoft.com/office/drawing/2014/main" id="{D5E0EC92-2A49-E931-0F8B-2AD38401FBD2}"/>
              </a:ext>
            </a:extLst>
          </p:cNvPr>
          <p:cNvSpPr txBox="1"/>
          <p:nvPr/>
        </p:nvSpPr>
        <p:spPr>
          <a:xfrm>
            <a:off x="3080056" y="2124856"/>
            <a:ext cx="1888760" cy="461665"/>
          </a:xfrm>
          <a:prstGeom prst="rect">
            <a:avLst/>
          </a:prstGeom>
          <a:noFill/>
        </p:spPr>
        <p:txBody>
          <a:bodyPr wrap="square" rtlCol="0">
            <a:spAutoFit/>
          </a:bodyPr>
          <a:lstStyle/>
          <a:p>
            <a:r>
              <a:rPr lang="en-IE" sz="2400" dirty="0"/>
              <a:t>Incident ray</a:t>
            </a:r>
          </a:p>
        </p:txBody>
      </p:sp>
      <p:sp>
        <p:nvSpPr>
          <p:cNvPr id="19" name="TextBox 18">
            <a:extLst>
              <a:ext uri="{FF2B5EF4-FFF2-40B4-BE49-F238E27FC236}">
                <a16:creationId xmlns:a16="http://schemas.microsoft.com/office/drawing/2014/main" id="{D82A4EE6-D6D3-AC50-6C12-36E4FA186B0D}"/>
              </a:ext>
            </a:extLst>
          </p:cNvPr>
          <p:cNvSpPr txBox="1"/>
          <p:nvPr/>
        </p:nvSpPr>
        <p:spPr>
          <a:xfrm>
            <a:off x="7232331" y="1843790"/>
            <a:ext cx="4585954"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u="sng" dirty="0">
                <a:cs typeface="Calibri"/>
              </a:rPr>
              <a:t>4 marks in total.</a:t>
            </a:r>
          </a:p>
          <a:p>
            <a:endParaRPr lang="en-US" sz="2400" dirty="0">
              <a:ea typeface="+mn-lt"/>
              <a:cs typeface="+mn-lt"/>
            </a:endParaRPr>
          </a:p>
          <a:p>
            <a:pPr marL="171450" indent="-171450">
              <a:buFont typeface="Arial,Sans-Serif"/>
              <a:buChar char="•"/>
            </a:pPr>
            <a:r>
              <a:rPr lang="en-IE" sz="2400" dirty="0">
                <a:ea typeface="+mn-lt"/>
                <a:cs typeface="+mn-lt"/>
              </a:rPr>
              <a:t>No refraction.</a:t>
            </a:r>
          </a:p>
          <a:p>
            <a:pPr marL="171450" indent="-171450">
              <a:buFont typeface="Arial,Sans-Serif"/>
              <a:buChar char="•"/>
            </a:pPr>
            <a:r>
              <a:rPr lang="en-IE" sz="2400" dirty="0">
                <a:ea typeface="+mn-lt"/>
                <a:cs typeface="+mn-lt"/>
              </a:rPr>
              <a:t>Ray travels straight through.</a:t>
            </a:r>
            <a:endParaRPr lang="en-US" sz="2400" dirty="0"/>
          </a:p>
        </p:txBody>
      </p:sp>
      <p:pic>
        <p:nvPicPr>
          <p:cNvPr id="5" name="Recorded Sound">
            <a:hlinkClick r:id="" action="ppaction://media"/>
            <a:extLst>
              <a:ext uri="{FF2B5EF4-FFF2-40B4-BE49-F238E27FC236}">
                <a16:creationId xmlns:a16="http://schemas.microsoft.com/office/drawing/2014/main" id="{4EDEC325-9D24-306E-9DE7-291ADDC852E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34400" y="6096150"/>
            <a:ext cx="609600" cy="609600"/>
          </a:xfrm>
          <a:prstGeom prst="rect">
            <a:avLst/>
          </a:prstGeom>
        </p:spPr>
      </p:pic>
    </p:spTree>
    <p:extLst>
      <p:ext uri="{BB962C8B-B14F-4D97-AF65-F5344CB8AC3E}">
        <p14:creationId xmlns:p14="http://schemas.microsoft.com/office/powerpoint/2010/main" val="2009251767"/>
      </p:ext>
    </p:extLst>
  </p:cSld>
  <p:clrMapOvr>
    <a:masterClrMapping/>
  </p:clrMapOvr>
  <mc:AlternateContent xmlns:mc="http://schemas.openxmlformats.org/markup-compatibility/2006" xmlns:p14="http://schemas.microsoft.com/office/powerpoint/2010/main">
    <mc:Choice Requires="p14">
      <p:transition spd="slow" p14:dur="2000" advTm="69089"/>
    </mc:Choice>
    <mc:Fallback xmlns="">
      <p:transition spd="slow" advTm="69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15" y="0"/>
            <a:ext cx="12344905" cy="6858000"/>
          </a:xfrm>
          <a:prstGeom prst="rect">
            <a:avLst/>
          </a:prstGeom>
        </p:spPr>
      </p:pic>
      <p:sp>
        <p:nvSpPr>
          <p:cNvPr id="2" name="Title 1"/>
          <p:cNvSpPr>
            <a:spLocks noGrp="1"/>
          </p:cNvSpPr>
          <p:nvPr>
            <p:ph type="title"/>
          </p:nvPr>
        </p:nvSpPr>
        <p:spPr>
          <a:xfrm>
            <a:off x="838200" y="85957"/>
            <a:ext cx="10515600" cy="1325563"/>
          </a:xfrm>
        </p:spPr>
        <p:txBody>
          <a:bodyPr/>
          <a:lstStyle/>
          <a:p>
            <a:pPr algn="ctr" defTabSz="770484">
              <a:spcBef>
                <a:spcPts val="0"/>
              </a:spcBef>
            </a:pPr>
            <a:r>
              <a:rPr lang="en-US" b="1">
                <a:solidFill>
                  <a:prstClr val="black"/>
                </a:solidFill>
                <a:ea typeface="+mn-ea"/>
                <a:cs typeface="+mn-cs"/>
              </a:rPr>
              <a:t>Overview of Topics</a:t>
            </a:r>
            <a:r>
              <a:rPr lang="en-US" sz="1944">
                <a:solidFill>
                  <a:prstClr val="black"/>
                </a:solidFill>
                <a:ea typeface="+mn-ea"/>
                <a:cs typeface="+mn-cs"/>
              </a:rPr>
              <a:t/>
            </a:r>
            <a:br>
              <a:rPr lang="en-US" sz="1944">
                <a:solidFill>
                  <a:prstClr val="black"/>
                </a:solidFill>
                <a:ea typeface="+mn-ea"/>
                <a:cs typeface="+mn-cs"/>
              </a:rPr>
            </a:br>
            <a:endParaRPr lang="en-IE" sz="1944"/>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3"/>
          <a:stretch>
            <a:fillRect/>
          </a:stretch>
        </p:blipFill>
        <p:spPr>
          <a:xfrm>
            <a:off x="9736369" y="5903723"/>
            <a:ext cx="2632055" cy="960364"/>
          </a:xfrm>
          <a:prstGeom prst="rect">
            <a:avLst/>
          </a:prstGeom>
        </p:spPr>
      </p:pic>
      <p:graphicFrame>
        <p:nvGraphicFramePr>
          <p:cNvPr id="7" name="Content Placeholder 2">
            <a:extLst>
              <a:ext uri="{FF2B5EF4-FFF2-40B4-BE49-F238E27FC236}">
                <a16:creationId xmlns:a16="http://schemas.microsoft.com/office/drawing/2014/main" id="{D5D9EF64-1A73-129A-2DEF-713144B26648}"/>
              </a:ext>
            </a:extLst>
          </p:cNvPr>
          <p:cNvGraphicFramePr>
            <a:graphicFrameLocks/>
          </p:cNvGraphicFramePr>
          <p:nvPr>
            <p:extLst>
              <p:ext uri="{D42A27DB-BD31-4B8C-83A1-F6EECF244321}">
                <p14:modId xmlns:p14="http://schemas.microsoft.com/office/powerpoint/2010/main" val="3074077105"/>
              </p:ext>
            </p:extLst>
          </p:nvPr>
        </p:nvGraphicFramePr>
        <p:xfrm>
          <a:off x="838200" y="1072625"/>
          <a:ext cx="9894757" cy="45126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7" name="Picture 27">
            <a:extLst>
              <a:ext uri="{FF2B5EF4-FFF2-40B4-BE49-F238E27FC236}">
                <a16:creationId xmlns:a16="http://schemas.microsoft.com/office/drawing/2014/main" id="{2E6B642C-D3CE-B2B8-9E90-598BCEA057ED}"/>
              </a:ext>
            </a:extLst>
          </p:cNvPr>
          <p:cNvPicPr>
            <a:picLocks noChangeAspect="1"/>
          </p:cNvPicPr>
          <p:nvPr/>
        </p:nvPicPr>
        <p:blipFill>
          <a:blip r:embed="rId9"/>
          <a:stretch>
            <a:fillRect/>
          </a:stretch>
        </p:blipFill>
        <p:spPr>
          <a:xfrm>
            <a:off x="4983193" y="6017942"/>
            <a:ext cx="3117011" cy="846229"/>
          </a:xfrm>
          <a:prstGeom prst="rect">
            <a:avLst/>
          </a:prstGeom>
        </p:spPr>
      </p:pic>
    </p:spTree>
    <p:extLst>
      <p:ext uri="{BB962C8B-B14F-4D97-AF65-F5344CB8AC3E}">
        <p14:creationId xmlns:p14="http://schemas.microsoft.com/office/powerpoint/2010/main" val="1572381230"/>
      </p:ext>
    </p:extLst>
  </p:cSld>
  <p:clrMapOvr>
    <a:masterClrMapping/>
  </p:clrMapOvr>
  <mc:AlternateContent xmlns:mc="http://schemas.openxmlformats.org/markup-compatibility/2006" xmlns:p14="http://schemas.microsoft.com/office/powerpoint/2010/main">
    <mc:Choice Requires="p14">
      <p:transition spd="slow" p14:dur="2000" advTm="10691"/>
    </mc:Choice>
    <mc:Fallback xmlns="">
      <p:transition spd="slow" advTm="1069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835066" y="3878"/>
            <a:ext cx="10558731" cy="1339940"/>
          </a:xfrm>
        </p:spPr>
        <p:txBody>
          <a:bodyPr/>
          <a:lstStyle/>
          <a:p>
            <a:pPr algn="ctr" defTabSz="855859">
              <a:spcBef>
                <a:spcPts val="0"/>
              </a:spcBef>
            </a:pPr>
            <a:r>
              <a:rPr lang="en-US" b="1" dirty="0">
                <a:ea typeface="+mn-ea"/>
                <a:cs typeface="+mn-cs"/>
              </a:rPr>
              <a:t>2019 Q12c HL</a:t>
            </a:r>
            <a:r>
              <a:rPr lang="en-US" sz="2150" dirty="0">
                <a:ea typeface="+mn-ea"/>
                <a:cs typeface="+mn-cs"/>
              </a:rPr>
              <a:t/>
            </a:r>
            <a:br>
              <a:rPr lang="en-US" sz="2150" dirty="0">
                <a:ea typeface="+mn-ea"/>
                <a:cs typeface="+mn-cs"/>
              </a:rPr>
            </a:br>
            <a:endParaRPr lang="en-IE" sz="2150" dirty="0">
              <a:cs typeface="Calibri Light"/>
            </a:endParaRPr>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9260819" y="5791201"/>
            <a:ext cx="2923763" cy="1066800"/>
          </a:xfrm>
          <a:prstGeom prst="rect">
            <a:avLst/>
          </a:prstGeom>
        </p:spPr>
      </p:pic>
      <p:pic>
        <p:nvPicPr>
          <p:cNvPr id="7" name="Picture 27" descr="A picture containing text&#10;&#10;Description automatically generated">
            <a:extLst>
              <a:ext uri="{FF2B5EF4-FFF2-40B4-BE49-F238E27FC236}">
                <a16:creationId xmlns:a16="http://schemas.microsoft.com/office/drawing/2014/main" id="{07555504-3078-409B-D9A8-EEBB81D994AB}"/>
              </a:ext>
            </a:extLst>
          </p:cNvPr>
          <p:cNvPicPr>
            <a:picLocks noChangeAspect="1"/>
          </p:cNvPicPr>
          <p:nvPr/>
        </p:nvPicPr>
        <p:blipFill>
          <a:blip r:embed="rId7"/>
          <a:stretch>
            <a:fillRect/>
          </a:stretch>
        </p:blipFill>
        <p:spPr>
          <a:xfrm>
            <a:off x="4968816" y="5902923"/>
            <a:ext cx="3117011" cy="846229"/>
          </a:xfrm>
          <a:prstGeom prst="rect">
            <a:avLst/>
          </a:prstGeom>
        </p:spPr>
      </p:pic>
      <p:pic>
        <p:nvPicPr>
          <p:cNvPr id="5" name="Picture 4" descr="Graphical user interface, text&#10;&#10;Description automatically generated">
            <a:extLst>
              <a:ext uri="{FF2B5EF4-FFF2-40B4-BE49-F238E27FC236}">
                <a16:creationId xmlns:a16="http://schemas.microsoft.com/office/drawing/2014/main" id="{FF901AFE-10CC-AB80-4325-7EF8FA88E99A}"/>
              </a:ext>
            </a:extLst>
          </p:cNvPr>
          <p:cNvPicPr>
            <a:picLocks noChangeAspect="1"/>
          </p:cNvPicPr>
          <p:nvPr/>
        </p:nvPicPr>
        <p:blipFill rotWithShape="1">
          <a:blip r:embed="rId8">
            <a:extLst>
              <a:ext uri="{28A0092B-C50C-407E-A947-70E740481C1C}">
                <a14:useLocalDpi xmlns:a14="http://schemas.microsoft.com/office/drawing/2010/main" val="0"/>
              </a:ext>
            </a:extLst>
          </a:blip>
          <a:srcRect l="14385" t="22938" r="6548" b="14075"/>
          <a:stretch/>
        </p:blipFill>
        <p:spPr>
          <a:xfrm>
            <a:off x="1753849" y="1352877"/>
            <a:ext cx="9639948" cy="4317544"/>
          </a:xfrm>
          <a:prstGeom prst="rect">
            <a:avLst/>
          </a:prstGeom>
        </p:spPr>
      </p:pic>
      <p:pic>
        <p:nvPicPr>
          <p:cNvPr id="8" name="Recorded Sound">
            <a:hlinkClick r:id="" action="ppaction://media"/>
            <a:extLst>
              <a:ext uri="{FF2B5EF4-FFF2-40B4-BE49-F238E27FC236}">
                <a16:creationId xmlns:a16="http://schemas.microsoft.com/office/drawing/2014/main" id="{66E09047-4524-F3B0-CB8A-9E70502AE91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38477" y="6063599"/>
            <a:ext cx="609600" cy="609600"/>
          </a:xfrm>
          <a:prstGeom prst="rect">
            <a:avLst/>
          </a:prstGeom>
        </p:spPr>
      </p:pic>
    </p:spTree>
    <p:extLst>
      <p:ext uri="{BB962C8B-B14F-4D97-AF65-F5344CB8AC3E}">
        <p14:creationId xmlns:p14="http://schemas.microsoft.com/office/powerpoint/2010/main" val="3910805522"/>
      </p:ext>
    </p:extLst>
  </p:cSld>
  <p:clrMapOvr>
    <a:masterClrMapping/>
  </p:clrMapOvr>
  <mc:AlternateContent xmlns:mc="http://schemas.openxmlformats.org/markup-compatibility/2006" xmlns:p14="http://schemas.microsoft.com/office/powerpoint/2010/main">
    <mc:Choice Requires="p14">
      <p:transition spd="slow" p14:dur="2000" advTm="69089"/>
    </mc:Choice>
    <mc:Fallback xmlns="">
      <p:transition spd="slow" advTm="69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7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835066" y="3878"/>
            <a:ext cx="10558731" cy="1339940"/>
          </a:xfrm>
        </p:spPr>
        <p:txBody>
          <a:bodyPr/>
          <a:lstStyle/>
          <a:p>
            <a:pPr algn="ctr" defTabSz="855859">
              <a:spcBef>
                <a:spcPts val="0"/>
              </a:spcBef>
            </a:pPr>
            <a:r>
              <a:rPr lang="en-US" b="1" dirty="0">
                <a:ea typeface="+mn-ea"/>
                <a:cs typeface="+mn-cs"/>
              </a:rPr>
              <a:t>2019 Q12c HL</a:t>
            </a:r>
            <a:r>
              <a:rPr lang="en-US" sz="2150" dirty="0">
                <a:ea typeface="+mn-ea"/>
                <a:cs typeface="+mn-cs"/>
              </a:rPr>
              <a:t/>
            </a:r>
            <a:br>
              <a:rPr lang="en-US" sz="2150" dirty="0">
                <a:ea typeface="+mn-ea"/>
                <a:cs typeface="+mn-cs"/>
              </a:rPr>
            </a:br>
            <a:endParaRPr lang="en-IE" sz="2150" dirty="0">
              <a:cs typeface="Calibri Light"/>
            </a:endParaRPr>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9260819" y="5791201"/>
            <a:ext cx="2923763" cy="1066800"/>
          </a:xfrm>
          <a:prstGeom prst="rect">
            <a:avLst/>
          </a:prstGeom>
        </p:spPr>
      </p:pic>
      <p:pic>
        <p:nvPicPr>
          <p:cNvPr id="7" name="Picture 27" descr="A picture containing text&#10;&#10;Description automatically generated">
            <a:extLst>
              <a:ext uri="{FF2B5EF4-FFF2-40B4-BE49-F238E27FC236}">
                <a16:creationId xmlns:a16="http://schemas.microsoft.com/office/drawing/2014/main" id="{07555504-3078-409B-D9A8-EEBB81D994AB}"/>
              </a:ext>
            </a:extLst>
          </p:cNvPr>
          <p:cNvPicPr>
            <a:picLocks noChangeAspect="1"/>
          </p:cNvPicPr>
          <p:nvPr/>
        </p:nvPicPr>
        <p:blipFill>
          <a:blip r:embed="rId7"/>
          <a:stretch>
            <a:fillRect/>
          </a:stretch>
        </p:blipFill>
        <p:spPr>
          <a:xfrm>
            <a:off x="4968816" y="5902923"/>
            <a:ext cx="3117011" cy="846229"/>
          </a:xfrm>
          <a:prstGeom prst="rect">
            <a:avLst/>
          </a:prstGeom>
        </p:spPr>
      </p:pic>
      <p:pic>
        <p:nvPicPr>
          <p:cNvPr id="5" name="Picture 4" descr="Graphical user interface, text&#10;&#10;Description automatically generated">
            <a:extLst>
              <a:ext uri="{FF2B5EF4-FFF2-40B4-BE49-F238E27FC236}">
                <a16:creationId xmlns:a16="http://schemas.microsoft.com/office/drawing/2014/main" id="{FF901AFE-10CC-AB80-4325-7EF8FA88E99A}"/>
              </a:ext>
            </a:extLst>
          </p:cNvPr>
          <p:cNvPicPr>
            <a:picLocks noChangeAspect="1"/>
          </p:cNvPicPr>
          <p:nvPr/>
        </p:nvPicPr>
        <p:blipFill rotWithShape="1">
          <a:blip r:embed="rId8">
            <a:extLst>
              <a:ext uri="{28A0092B-C50C-407E-A947-70E740481C1C}">
                <a14:useLocalDpi xmlns:a14="http://schemas.microsoft.com/office/drawing/2010/main" val="0"/>
              </a:ext>
            </a:extLst>
          </a:blip>
          <a:srcRect l="14385" t="22938" r="6548" b="14075"/>
          <a:stretch/>
        </p:blipFill>
        <p:spPr>
          <a:xfrm>
            <a:off x="1753849" y="1352877"/>
            <a:ext cx="9639948" cy="4317544"/>
          </a:xfrm>
          <a:prstGeom prst="rect">
            <a:avLst/>
          </a:prstGeom>
        </p:spPr>
      </p:pic>
      <p:sp>
        <p:nvSpPr>
          <p:cNvPr id="3" name="TextBox 2">
            <a:extLst>
              <a:ext uri="{FF2B5EF4-FFF2-40B4-BE49-F238E27FC236}">
                <a16:creationId xmlns:a16="http://schemas.microsoft.com/office/drawing/2014/main" id="{84A8809A-0A14-98FF-FE3F-2F810A69ABD3}"/>
              </a:ext>
            </a:extLst>
          </p:cNvPr>
          <p:cNvSpPr txBox="1"/>
          <p:nvPr/>
        </p:nvSpPr>
        <p:spPr>
          <a:xfrm>
            <a:off x="1364105" y="2142735"/>
            <a:ext cx="554636" cy="461665"/>
          </a:xfrm>
          <a:prstGeom prst="rect">
            <a:avLst/>
          </a:prstGeom>
          <a:noFill/>
        </p:spPr>
        <p:txBody>
          <a:bodyPr wrap="square" rtlCol="0">
            <a:spAutoFit/>
          </a:bodyPr>
          <a:lstStyle/>
          <a:p>
            <a:pPr algn="ctr"/>
            <a:r>
              <a:rPr lang="en-IE" sz="2400" dirty="0">
                <a:solidFill>
                  <a:schemeClr val="accent1"/>
                </a:solidFill>
              </a:rPr>
              <a:t>(</a:t>
            </a:r>
            <a:r>
              <a:rPr lang="en-IE" sz="2400" dirty="0" err="1">
                <a:solidFill>
                  <a:schemeClr val="accent1"/>
                </a:solidFill>
              </a:rPr>
              <a:t>i</a:t>
            </a:r>
            <a:r>
              <a:rPr lang="en-IE" sz="2400" dirty="0">
                <a:solidFill>
                  <a:schemeClr val="accent1"/>
                </a:solidFill>
              </a:rPr>
              <a:t>)</a:t>
            </a:r>
          </a:p>
        </p:txBody>
      </p:sp>
      <p:sp>
        <p:nvSpPr>
          <p:cNvPr id="8" name="TextBox 7">
            <a:extLst>
              <a:ext uri="{FF2B5EF4-FFF2-40B4-BE49-F238E27FC236}">
                <a16:creationId xmlns:a16="http://schemas.microsoft.com/office/drawing/2014/main" id="{14FF8E6C-B5BB-9650-0F6A-3CF53D1BF72A}"/>
              </a:ext>
            </a:extLst>
          </p:cNvPr>
          <p:cNvSpPr txBox="1"/>
          <p:nvPr/>
        </p:nvSpPr>
        <p:spPr>
          <a:xfrm>
            <a:off x="1334124" y="3788047"/>
            <a:ext cx="554636" cy="461665"/>
          </a:xfrm>
          <a:prstGeom prst="rect">
            <a:avLst/>
          </a:prstGeom>
          <a:noFill/>
        </p:spPr>
        <p:txBody>
          <a:bodyPr wrap="square" rtlCol="0">
            <a:spAutoFit/>
          </a:bodyPr>
          <a:lstStyle/>
          <a:p>
            <a:pPr algn="ctr"/>
            <a:r>
              <a:rPr lang="en-IE" sz="2400" dirty="0">
                <a:solidFill>
                  <a:schemeClr val="accent1"/>
                </a:solidFill>
              </a:rPr>
              <a:t>(ii)</a:t>
            </a:r>
          </a:p>
        </p:txBody>
      </p:sp>
      <p:sp>
        <p:nvSpPr>
          <p:cNvPr id="9" name="TextBox 8">
            <a:extLst>
              <a:ext uri="{FF2B5EF4-FFF2-40B4-BE49-F238E27FC236}">
                <a16:creationId xmlns:a16="http://schemas.microsoft.com/office/drawing/2014/main" id="{F4538569-2ADA-4AEB-3902-2631E17C30DC}"/>
              </a:ext>
            </a:extLst>
          </p:cNvPr>
          <p:cNvSpPr txBox="1"/>
          <p:nvPr/>
        </p:nvSpPr>
        <p:spPr>
          <a:xfrm>
            <a:off x="1274163" y="4333118"/>
            <a:ext cx="659567" cy="461665"/>
          </a:xfrm>
          <a:prstGeom prst="rect">
            <a:avLst/>
          </a:prstGeom>
          <a:noFill/>
        </p:spPr>
        <p:txBody>
          <a:bodyPr wrap="square" rtlCol="0">
            <a:spAutoFit/>
          </a:bodyPr>
          <a:lstStyle/>
          <a:p>
            <a:pPr algn="ctr"/>
            <a:r>
              <a:rPr lang="en-IE" sz="2400" dirty="0">
                <a:solidFill>
                  <a:schemeClr val="accent1"/>
                </a:solidFill>
              </a:rPr>
              <a:t>(iii)</a:t>
            </a:r>
          </a:p>
        </p:txBody>
      </p:sp>
      <p:pic>
        <p:nvPicPr>
          <p:cNvPr id="10" name="Recorded Sound">
            <a:hlinkClick r:id="" action="ppaction://media"/>
            <a:extLst>
              <a:ext uri="{FF2B5EF4-FFF2-40B4-BE49-F238E27FC236}">
                <a16:creationId xmlns:a16="http://schemas.microsoft.com/office/drawing/2014/main" id="{AF71930B-35E9-28C6-9375-DB00DA464BB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43801" y="6033618"/>
            <a:ext cx="609600" cy="609600"/>
          </a:xfrm>
          <a:prstGeom prst="rect">
            <a:avLst/>
          </a:prstGeom>
        </p:spPr>
      </p:pic>
    </p:spTree>
    <p:extLst>
      <p:ext uri="{BB962C8B-B14F-4D97-AF65-F5344CB8AC3E}">
        <p14:creationId xmlns:p14="http://schemas.microsoft.com/office/powerpoint/2010/main" val="2966968821"/>
      </p:ext>
    </p:extLst>
  </p:cSld>
  <p:clrMapOvr>
    <a:masterClrMapping/>
  </p:clrMapOvr>
  <mc:AlternateContent xmlns:mc="http://schemas.openxmlformats.org/markup-compatibility/2006" xmlns:p14="http://schemas.microsoft.com/office/powerpoint/2010/main">
    <mc:Choice Requires="p14">
      <p:transition spd="slow" p14:dur="2000" advTm="69089"/>
    </mc:Choice>
    <mc:Fallback xmlns="">
      <p:transition spd="slow" advTm="69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2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835066" y="3878"/>
            <a:ext cx="10558731" cy="1339940"/>
          </a:xfrm>
        </p:spPr>
        <p:txBody>
          <a:bodyPr/>
          <a:lstStyle/>
          <a:p>
            <a:pPr algn="ctr" defTabSz="855859">
              <a:spcBef>
                <a:spcPts val="0"/>
              </a:spcBef>
            </a:pPr>
            <a:r>
              <a:rPr lang="en-US" b="1" dirty="0">
                <a:ea typeface="+mn-ea"/>
                <a:cs typeface="+mn-cs"/>
              </a:rPr>
              <a:t>(</a:t>
            </a:r>
            <a:r>
              <a:rPr lang="en-US" b="1" dirty="0" err="1">
                <a:ea typeface="+mn-ea"/>
                <a:cs typeface="+mn-cs"/>
              </a:rPr>
              <a:t>i</a:t>
            </a:r>
            <a:r>
              <a:rPr lang="en-US" b="1" dirty="0">
                <a:ea typeface="+mn-ea"/>
                <a:cs typeface="+mn-cs"/>
              </a:rPr>
              <a:t>) Definitions</a:t>
            </a:r>
            <a:r>
              <a:rPr lang="en-US" sz="2150" dirty="0">
                <a:ea typeface="+mn-ea"/>
                <a:cs typeface="+mn-cs"/>
              </a:rPr>
              <a:t/>
            </a:r>
            <a:br>
              <a:rPr lang="en-US" sz="2150" dirty="0">
                <a:ea typeface="+mn-ea"/>
                <a:cs typeface="+mn-cs"/>
              </a:rPr>
            </a:br>
            <a:endParaRPr lang="en-IE" sz="2150" dirty="0">
              <a:cs typeface="Calibri Light"/>
            </a:endParaRPr>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9260819" y="5791201"/>
            <a:ext cx="2923763" cy="1066800"/>
          </a:xfrm>
          <a:prstGeom prst="rect">
            <a:avLst/>
          </a:prstGeom>
        </p:spPr>
      </p:pic>
      <p:pic>
        <p:nvPicPr>
          <p:cNvPr id="7" name="Picture 27" descr="A picture containing text&#10;&#10;Description automatically generated">
            <a:extLst>
              <a:ext uri="{FF2B5EF4-FFF2-40B4-BE49-F238E27FC236}">
                <a16:creationId xmlns:a16="http://schemas.microsoft.com/office/drawing/2014/main" id="{07555504-3078-409B-D9A8-EEBB81D994AB}"/>
              </a:ext>
            </a:extLst>
          </p:cNvPr>
          <p:cNvPicPr>
            <a:picLocks noChangeAspect="1"/>
          </p:cNvPicPr>
          <p:nvPr/>
        </p:nvPicPr>
        <p:blipFill>
          <a:blip r:embed="rId7"/>
          <a:stretch>
            <a:fillRect/>
          </a:stretch>
        </p:blipFill>
        <p:spPr>
          <a:xfrm>
            <a:off x="4968816" y="5902923"/>
            <a:ext cx="3117011" cy="846229"/>
          </a:xfrm>
          <a:prstGeom prst="rect">
            <a:avLst/>
          </a:prstGeom>
        </p:spPr>
      </p:pic>
      <p:graphicFrame>
        <p:nvGraphicFramePr>
          <p:cNvPr id="3" name="Table 4">
            <a:extLst>
              <a:ext uri="{FF2B5EF4-FFF2-40B4-BE49-F238E27FC236}">
                <a16:creationId xmlns:a16="http://schemas.microsoft.com/office/drawing/2014/main" id="{975A2F64-A522-46B1-3DBE-DE0A3C4B818F}"/>
              </a:ext>
            </a:extLst>
          </p:cNvPr>
          <p:cNvGraphicFramePr>
            <a:graphicFrameLocks noGrp="1"/>
          </p:cNvGraphicFramePr>
          <p:nvPr>
            <p:extLst>
              <p:ext uri="{D42A27DB-BD31-4B8C-83A1-F6EECF244321}">
                <p14:modId xmlns:p14="http://schemas.microsoft.com/office/powerpoint/2010/main" val="2485377157"/>
              </p:ext>
            </p:extLst>
          </p:nvPr>
        </p:nvGraphicFramePr>
        <p:xfrm>
          <a:off x="835066" y="1559113"/>
          <a:ext cx="10332606" cy="3822220"/>
        </p:xfrm>
        <a:graphic>
          <a:graphicData uri="http://schemas.openxmlformats.org/drawingml/2006/table">
            <a:tbl>
              <a:tblPr firstRow="1" bandRow="1">
                <a:tableStyleId>{93296810-A885-4BE3-A3E7-6D5BEEA58F35}</a:tableStyleId>
              </a:tblPr>
              <a:tblGrid>
                <a:gridCol w="2432790">
                  <a:extLst>
                    <a:ext uri="{9D8B030D-6E8A-4147-A177-3AD203B41FA5}">
                      <a16:colId xmlns:a16="http://schemas.microsoft.com/office/drawing/2014/main" val="3694449685"/>
                    </a:ext>
                  </a:extLst>
                </a:gridCol>
                <a:gridCol w="4841823">
                  <a:extLst>
                    <a:ext uri="{9D8B030D-6E8A-4147-A177-3AD203B41FA5}">
                      <a16:colId xmlns:a16="http://schemas.microsoft.com/office/drawing/2014/main" val="631680439"/>
                    </a:ext>
                  </a:extLst>
                </a:gridCol>
                <a:gridCol w="3057993">
                  <a:extLst>
                    <a:ext uri="{9D8B030D-6E8A-4147-A177-3AD203B41FA5}">
                      <a16:colId xmlns:a16="http://schemas.microsoft.com/office/drawing/2014/main" val="879630066"/>
                    </a:ext>
                  </a:extLst>
                </a:gridCol>
              </a:tblGrid>
              <a:tr h="899274">
                <a:tc>
                  <a:txBody>
                    <a:bodyPr/>
                    <a:lstStyle/>
                    <a:p>
                      <a:pPr algn="ctr"/>
                      <a:r>
                        <a:rPr lang="en-IE" sz="2800" dirty="0"/>
                        <a:t>Term</a:t>
                      </a:r>
                    </a:p>
                  </a:txBody>
                  <a:tcPr/>
                </a:tc>
                <a:tc>
                  <a:txBody>
                    <a:bodyPr/>
                    <a:lstStyle/>
                    <a:p>
                      <a:pPr algn="ctr"/>
                      <a:r>
                        <a:rPr lang="en-IE" sz="2800" dirty="0"/>
                        <a:t>Definition</a:t>
                      </a:r>
                    </a:p>
                  </a:txBody>
                  <a:tcPr/>
                </a:tc>
                <a:tc>
                  <a:txBody>
                    <a:bodyPr/>
                    <a:lstStyle/>
                    <a:p>
                      <a:pPr algn="ctr"/>
                      <a:r>
                        <a:rPr lang="en-IE" sz="2800" dirty="0"/>
                        <a:t>Marks Awarded</a:t>
                      </a:r>
                    </a:p>
                  </a:txBody>
                  <a:tcPr/>
                </a:tc>
                <a:extLst>
                  <a:ext uri="{0D108BD9-81ED-4DB2-BD59-A6C34878D82A}">
                    <a16:rowId xmlns:a16="http://schemas.microsoft.com/office/drawing/2014/main" val="1259399259"/>
                  </a:ext>
                </a:extLst>
              </a:tr>
              <a:tr h="1461473">
                <a:tc>
                  <a:txBody>
                    <a:bodyPr/>
                    <a:lstStyle/>
                    <a:p>
                      <a:pPr algn="ctr"/>
                      <a:r>
                        <a:rPr lang="en-IE" sz="2800" b="1" dirty="0"/>
                        <a:t>Critical Angle</a:t>
                      </a:r>
                    </a:p>
                  </a:txBody>
                  <a:tcPr/>
                </a:tc>
                <a:tc>
                  <a:txBody>
                    <a:bodyPr/>
                    <a:lstStyle/>
                    <a:p>
                      <a:pPr algn="ctr"/>
                      <a:r>
                        <a:rPr lang="en-IE" sz="2800" dirty="0"/>
                        <a:t>The angle of incidence corresponds to the angle of refraction of 90</a:t>
                      </a:r>
                      <a:r>
                        <a:rPr lang="en-IE" sz="2800" b="0" i="0" kern="1200" dirty="0">
                          <a:solidFill>
                            <a:schemeClr val="dk1"/>
                          </a:solidFill>
                          <a:effectLst/>
                          <a:latin typeface="+mn-lt"/>
                          <a:ea typeface="+mn-ea"/>
                          <a:cs typeface="+mn-cs"/>
                        </a:rPr>
                        <a:t>°</a:t>
                      </a:r>
                      <a:r>
                        <a:rPr lang="en-IE" sz="2800" dirty="0"/>
                        <a:t>.</a:t>
                      </a:r>
                    </a:p>
                  </a:txBody>
                  <a:tcPr/>
                </a:tc>
                <a:tc>
                  <a:txBody>
                    <a:bodyPr/>
                    <a:lstStyle/>
                    <a:p>
                      <a:pPr algn="ctr"/>
                      <a:r>
                        <a:rPr lang="en-IE" sz="2800" dirty="0"/>
                        <a:t>2x3</a:t>
                      </a:r>
                    </a:p>
                  </a:txBody>
                  <a:tcPr/>
                </a:tc>
                <a:extLst>
                  <a:ext uri="{0D108BD9-81ED-4DB2-BD59-A6C34878D82A}">
                    <a16:rowId xmlns:a16="http://schemas.microsoft.com/office/drawing/2014/main" val="1188468574"/>
                  </a:ext>
                </a:extLst>
              </a:tr>
              <a:tr h="1461473">
                <a:tc>
                  <a:txBody>
                    <a:bodyPr/>
                    <a:lstStyle/>
                    <a:p>
                      <a:pPr algn="ctr"/>
                      <a:r>
                        <a:rPr lang="en-IE" sz="2800" b="1" dirty="0"/>
                        <a:t>Total Internal Reflection</a:t>
                      </a:r>
                    </a:p>
                  </a:txBody>
                  <a:tcPr/>
                </a:tc>
                <a:tc>
                  <a:txBody>
                    <a:bodyPr/>
                    <a:lstStyle/>
                    <a:p>
                      <a:pPr algn="ctr"/>
                      <a:r>
                        <a:rPr lang="en-IE" sz="2800" dirty="0"/>
                        <a:t>The angle of incidence is less than the critical angle, resulting in all light being reflected.</a:t>
                      </a:r>
                    </a:p>
                  </a:txBody>
                  <a:tcPr/>
                </a:tc>
                <a:tc>
                  <a:txBody>
                    <a:bodyPr/>
                    <a:lstStyle/>
                    <a:p>
                      <a:pPr algn="ctr"/>
                      <a:r>
                        <a:rPr lang="en-IE" sz="2800" dirty="0"/>
                        <a:t>3</a:t>
                      </a:r>
                    </a:p>
                  </a:txBody>
                  <a:tcPr/>
                </a:tc>
                <a:extLst>
                  <a:ext uri="{0D108BD9-81ED-4DB2-BD59-A6C34878D82A}">
                    <a16:rowId xmlns:a16="http://schemas.microsoft.com/office/drawing/2014/main" val="2664482489"/>
                  </a:ext>
                </a:extLst>
              </a:tr>
            </a:tbl>
          </a:graphicData>
        </a:graphic>
      </p:graphicFrame>
      <p:pic>
        <p:nvPicPr>
          <p:cNvPr id="5" name="Recorded Sound">
            <a:hlinkClick r:id="" action="ppaction://media"/>
            <a:extLst>
              <a:ext uri="{FF2B5EF4-FFF2-40B4-BE49-F238E27FC236}">
                <a16:creationId xmlns:a16="http://schemas.microsoft.com/office/drawing/2014/main" id="{A3A1DCB0-5D31-3B24-F8A7-9B28F270FD2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34400" y="6077331"/>
            <a:ext cx="609600" cy="609600"/>
          </a:xfrm>
          <a:prstGeom prst="rect">
            <a:avLst/>
          </a:prstGeom>
        </p:spPr>
      </p:pic>
    </p:spTree>
    <p:extLst>
      <p:ext uri="{BB962C8B-B14F-4D97-AF65-F5344CB8AC3E}">
        <p14:creationId xmlns:p14="http://schemas.microsoft.com/office/powerpoint/2010/main" val="655617953"/>
      </p:ext>
    </p:extLst>
  </p:cSld>
  <p:clrMapOvr>
    <a:masterClrMapping/>
  </p:clrMapOvr>
  <mc:AlternateContent xmlns:mc="http://schemas.openxmlformats.org/markup-compatibility/2006" xmlns:p14="http://schemas.microsoft.com/office/powerpoint/2010/main">
    <mc:Choice Requires="p14">
      <p:transition spd="slow" p14:dur="2000" advTm="69089"/>
    </mc:Choice>
    <mc:Fallback xmlns="">
      <p:transition spd="slow" advTm="69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22486" y="3878"/>
            <a:ext cx="9361357" cy="1339940"/>
          </a:xfrm>
        </p:spPr>
        <p:txBody>
          <a:bodyPr/>
          <a:lstStyle/>
          <a:p>
            <a:pPr algn="ctr" defTabSz="855859">
              <a:spcBef>
                <a:spcPts val="0"/>
              </a:spcBef>
            </a:pPr>
            <a:r>
              <a:rPr lang="en-US" b="1" dirty="0">
                <a:ea typeface="+mn-ea"/>
                <a:cs typeface="+mn-cs"/>
              </a:rPr>
              <a:t>(ii) Calculate Area of Disc of Light</a:t>
            </a:r>
            <a:r>
              <a:rPr lang="en-US" sz="2150" dirty="0">
                <a:ea typeface="+mn-ea"/>
                <a:cs typeface="+mn-cs"/>
              </a:rPr>
              <a:t/>
            </a:r>
            <a:br>
              <a:rPr lang="en-US" sz="2150" dirty="0">
                <a:ea typeface="+mn-ea"/>
                <a:cs typeface="+mn-cs"/>
              </a:rPr>
            </a:br>
            <a:endParaRPr lang="en-IE" sz="2150" dirty="0">
              <a:cs typeface="Calibri Light"/>
            </a:endParaRPr>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9260819" y="5791201"/>
            <a:ext cx="2923763" cy="1066800"/>
          </a:xfrm>
          <a:prstGeom prst="rect">
            <a:avLst/>
          </a:prstGeom>
        </p:spPr>
      </p:pic>
      <p:pic>
        <p:nvPicPr>
          <p:cNvPr id="7" name="Picture 27" descr="A picture containing text&#10;&#10;Description automatically generated">
            <a:extLst>
              <a:ext uri="{FF2B5EF4-FFF2-40B4-BE49-F238E27FC236}">
                <a16:creationId xmlns:a16="http://schemas.microsoft.com/office/drawing/2014/main" id="{07555504-3078-409B-D9A8-EEBB81D994AB}"/>
              </a:ext>
            </a:extLst>
          </p:cNvPr>
          <p:cNvPicPr>
            <a:picLocks noChangeAspect="1"/>
          </p:cNvPicPr>
          <p:nvPr/>
        </p:nvPicPr>
        <p:blipFill>
          <a:blip r:embed="rId7"/>
          <a:stretch>
            <a:fillRect/>
          </a:stretch>
        </p:blipFill>
        <p:spPr>
          <a:xfrm>
            <a:off x="4968816" y="5902923"/>
            <a:ext cx="3117011" cy="846229"/>
          </a:xfrm>
          <a:prstGeom prst="rect">
            <a:avLst/>
          </a:prstGeom>
        </p:spPr>
      </p:pic>
      <mc:AlternateContent xmlns:mc="http://schemas.openxmlformats.org/markup-compatibility/2006" xmlns:a14="http://schemas.microsoft.com/office/drawing/2010/main">
        <mc:Choice Requires="a14">
          <p:graphicFrame>
            <p:nvGraphicFramePr>
              <p:cNvPr id="3" name="Table 4">
                <a:extLst>
                  <a:ext uri="{FF2B5EF4-FFF2-40B4-BE49-F238E27FC236}">
                    <a16:creationId xmlns:a16="http://schemas.microsoft.com/office/drawing/2014/main" id="{75213FE2-AFF8-92E9-16FF-6CCACA645E51}"/>
                  </a:ext>
                </a:extLst>
              </p:cNvPr>
              <p:cNvGraphicFramePr>
                <a:graphicFrameLocks noGrp="1"/>
              </p:cNvGraphicFramePr>
              <p:nvPr>
                <p:extLst>
                  <p:ext uri="{D42A27DB-BD31-4B8C-83A1-F6EECF244321}">
                    <p14:modId xmlns:p14="http://schemas.microsoft.com/office/powerpoint/2010/main" val="1863861726"/>
                  </p:ext>
                </p:extLst>
              </p:nvPr>
            </p:nvGraphicFramePr>
            <p:xfrm>
              <a:off x="90884" y="1270485"/>
              <a:ext cx="11654852" cy="4272852"/>
            </p:xfrm>
            <a:graphic>
              <a:graphicData uri="http://schemas.openxmlformats.org/drawingml/2006/table">
                <a:tbl>
                  <a:tblPr firstRow="1" bandRow="1">
                    <a:tableStyleId>{93296810-A885-4BE3-A3E7-6D5BEEA58F35}</a:tableStyleId>
                  </a:tblPr>
                  <a:tblGrid>
                    <a:gridCol w="2913713">
                      <a:extLst>
                        <a:ext uri="{9D8B030D-6E8A-4147-A177-3AD203B41FA5}">
                          <a16:colId xmlns:a16="http://schemas.microsoft.com/office/drawing/2014/main" val="2804585266"/>
                        </a:ext>
                      </a:extLst>
                    </a:gridCol>
                    <a:gridCol w="2913713">
                      <a:extLst>
                        <a:ext uri="{9D8B030D-6E8A-4147-A177-3AD203B41FA5}">
                          <a16:colId xmlns:a16="http://schemas.microsoft.com/office/drawing/2014/main" val="1811250083"/>
                        </a:ext>
                      </a:extLst>
                    </a:gridCol>
                    <a:gridCol w="2913713">
                      <a:extLst>
                        <a:ext uri="{9D8B030D-6E8A-4147-A177-3AD203B41FA5}">
                          <a16:colId xmlns:a16="http://schemas.microsoft.com/office/drawing/2014/main" val="565969829"/>
                        </a:ext>
                      </a:extLst>
                    </a:gridCol>
                    <a:gridCol w="2913713">
                      <a:extLst>
                        <a:ext uri="{9D8B030D-6E8A-4147-A177-3AD203B41FA5}">
                          <a16:colId xmlns:a16="http://schemas.microsoft.com/office/drawing/2014/main" val="87616293"/>
                        </a:ext>
                      </a:extLst>
                    </a:gridCol>
                  </a:tblGrid>
                  <a:tr h="618276">
                    <a:tc>
                      <a:txBody>
                        <a:bodyPr/>
                        <a:lstStyle/>
                        <a:p>
                          <a:pPr algn="ctr"/>
                          <a:r>
                            <a:rPr lang="en-IE" sz="2000" dirty="0"/>
                            <a:t>Step 1</a:t>
                          </a:r>
                        </a:p>
                        <a:p>
                          <a:pPr algn="ctr"/>
                          <a:r>
                            <a:rPr lang="en-IE" sz="2000" dirty="0"/>
                            <a:t>Critical Angle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2000" dirty="0"/>
                            <a:t>Step 2</a:t>
                          </a:r>
                        </a:p>
                        <a:p>
                          <a:pPr marL="0" marR="0" lvl="0" indent="0" algn="ctr" defTabSz="914400" rtl="0" eaLnBrk="1" fontAlgn="auto" latinLnBrk="0" hangingPunct="1">
                            <a:lnSpc>
                              <a:spcPct val="100000"/>
                            </a:lnSpc>
                            <a:spcBef>
                              <a:spcPts val="0"/>
                            </a:spcBef>
                            <a:spcAft>
                              <a:spcPts val="0"/>
                            </a:spcAft>
                            <a:buClrTx/>
                            <a:buSzTx/>
                            <a:buFontTx/>
                            <a:buNone/>
                            <a:tabLst/>
                            <a:defRPr/>
                          </a:pPr>
                          <a:r>
                            <a:rPr lang="en-IE" sz="2000" dirty="0"/>
                            <a:t>Disc Radius</a:t>
                          </a:r>
                        </a:p>
                      </a:txBody>
                      <a:tcPr/>
                    </a:tc>
                    <a:tc>
                      <a:txBody>
                        <a:bodyPr/>
                        <a:lstStyle/>
                        <a:p>
                          <a:pPr algn="ctr"/>
                          <a:r>
                            <a:rPr lang="en-IE" sz="2000" dirty="0"/>
                            <a:t>Step 3</a:t>
                          </a:r>
                        </a:p>
                        <a:p>
                          <a:pPr algn="ctr"/>
                          <a:r>
                            <a:rPr lang="en-IE" sz="2000" dirty="0"/>
                            <a:t>Area of Disc</a:t>
                          </a:r>
                        </a:p>
                      </a:txBody>
                      <a:tcPr/>
                    </a:tc>
                    <a:tc>
                      <a:txBody>
                        <a:bodyPr/>
                        <a:lstStyle/>
                        <a:p>
                          <a:pPr algn="ctr"/>
                          <a:r>
                            <a:rPr lang="en-IE" sz="2000" dirty="0"/>
                            <a:t>Step 4</a:t>
                          </a:r>
                        </a:p>
                        <a:p>
                          <a:pPr algn="ctr"/>
                          <a:r>
                            <a:rPr lang="en-IE" sz="2000" dirty="0"/>
                            <a:t>Final Answer</a:t>
                          </a:r>
                        </a:p>
                      </a:txBody>
                      <a:tcPr/>
                    </a:tc>
                    <a:extLst>
                      <a:ext uri="{0D108BD9-81ED-4DB2-BD59-A6C34878D82A}">
                        <a16:rowId xmlns:a16="http://schemas.microsoft.com/office/drawing/2014/main" val="1416168262"/>
                      </a:ext>
                    </a:extLst>
                  </a:tr>
                  <a:tr h="2923082">
                    <a:tc>
                      <a:txBody>
                        <a:bodyPr/>
                        <a:lstStyle/>
                        <a:p>
                          <a:pPr/>
                          <a14:m>
                            <m:oMathPara xmlns:m="http://schemas.openxmlformats.org/officeDocument/2006/math">
                              <m:oMathParaPr>
                                <m:jc m:val="centerGroup"/>
                              </m:oMathParaPr>
                              <m:oMath xmlns:m="http://schemas.openxmlformats.org/officeDocument/2006/math">
                                <m:r>
                                  <a:rPr lang="en-IE" sz="2000" b="0" i="1" smtClean="0">
                                    <a:latin typeface="Cambria Math" panose="02040503050406030204" pitchFamily="18" charset="0"/>
                                  </a:rPr>
                                  <m:t>𝑛</m:t>
                                </m:r>
                                <m:r>
                                  <a:rPr lang="en-IE" sz="2000" b="0" i="1" smtClean="0">
                                    <a:latin typeface="Cambria Math" panose="02040503050406030204" pitchFamily="18" charset="0"/>
                                  </a:rPr>
                                  <m:t>= </m:t>
                                </m:r>
                                <m:f>
                                  <m:fPr>
                                    <m:ctrlPr>
                                      <a:rPr lang="en-IE" sz="2000" b="0" i="1" smtClean="0">
                                        <a:latin typeface="Cambria Math" panose="02040503050406030204" pitchFamily="18" charset="0"/>
                                      </a:rPr>
                                    </m:ctrlPr>
                                  </m:fPr>
                                  <m:num>
                                    <m:r>
                                      <a:rPr lang="en-IE" sz="2000" b="0" i="1" smtClean="0">
                                        <a:latin typeface="Cambria Math" panose="02040503050406030204" pitchFamily="18" charset="0"/>
                                      </a:rPr>
                                      <m:t>1</m:t>
                                    </m:r>
                                  </m:num>
                                  <m:den>
                                    <m:r>
                                      <a:rPr lang="en-IE" sz="2000" b="0" i="1" smtClean="0">
                                        <a:latin typeface="Cambria Math" panose="02040503050406030204" pitchFamily="18" charset="0"/>
                                      </a:rPr>
                                      <m:t>𝑆𝑖𝑛</m:t>
                                    </m:r>
                                    <m:r>
                                      <a:rPr lang="en-IE" sz="2000" b="0" i="1" smtClean="0">
                                        <a:latin typeface="Cambria Math" panose="02040503050406030204" pitchFamily="18" charset="0"/>
                                      </a:rPr>
                                      <m:t>(</m:t>
                                    </m:r>
                                    <m:r>
                                      <a:rPr lang="en-IE" sz="2000" b="0" i="1" smtClean="0">
                                        <a:latin typeface="Cambria Math" panose="02040503050406030204" pitchFamily="18" charset="0"/>
                                      </a:rPr>
                                      <m:t>𝐶</m:t>
                                    </m:r>
                                    <m:r>
                                      <a:rPr lang="en-IE" sz="2000" b="0" i="1" smtClean="0">
                                        <a:latin typeface="Cambria Math" panose="02040503050406030204" pitchFamily="18" charset="0"/>
                                      </a:rPr>
                                      <m:t>)</m:t>
                                    </m:r>
                                  </m:den>
                                </m:f>
                              </m:oMath>
                            </m:oMathPara>
                          </a14:m>
                          <a:endParaRPr lang="en-IE" sz="2000" dirty="0"/>
                        </a:p>
                        <a:p>
                          <a:endParaRPr lang="en-IE" sz="2000" dirty="0"/>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b="0" i="1" smtClean="0">
                                    <a:latin typeface="Cambria Math" panose="02040503050406030204" pitchFamily="18" charset="0"/>
                                  </a:rPr>
                                  <m:t>1.33= </m:t>
                                </m:r>
                                <m:f>
                                  <m:fPr>
                                    <m:ctrlPr>
                                      <a:rPr lang="en-IE" sz="2000" b="0" i="1" smtClean="0">
                                        <a:latin typeface="Cambria Math" panose="02040503050406030204" pitchFamily="18" charset="0"/>
                                      </a:rPr>
                                    </m:ctrlPr>
                                  </m:fPr>
                                  <m:num>
                                    <m:r>
                                      <a:rPr lang="en-IE" sz="2000" b="0" i="1" smtClean="0">
                                        <a:latin typeface="Cambria Math" panose="02040503050406030204" pitchFamily="18" charset="0"/>
                                      </a:rPr>
                                      <m:t>1</m:t>
                                    </m:r>
                                  </m:num>
                                  <m:den>
                                    <m:r>
                                      <a:rPr lang="en-IE" sz="2000" b="0" i="1" smtClean="0">
                                        <a:latin typeface="Cambria Math" panose="02040503050406030204" pitchFamily="18" charset="0"/>
                                      </a:rPr>
                                      <m:t>𝑆𝑖𝑛</m:t>
                                    </m:r>
                                    <m:r>
                                      <a:rPr lang="en-IE" sz="2000" b="0" i="1" smtClean="0">
                                        <a:latin typeface="Cambria Math" panose="02040503050406030204" pitchFamily="18" charset="0"/>
                                      </a:rPr>
                                      <m:t>(</m:t>
                                    </m:r>
                                    <m:r>
                                      <a:rPr lang="en-IE" sz="2000" b="0" i="1" smtClean="0">
                                        <a:latin typeface="Cambria Math" panose="02040503050406030204" pitchFamily="18" charset="0"/>
                                      </a:rPr>
                                      <m:t>𝐶</m:t>
                                    </m:r>
                                    <m:r>
                                      <a:rPr lang="en-IE" sz="2000" b="0" i="1" smtClean="0">
                                        <a:latin typeface="Cambria Math" panose="02040503050406030204" pitchFamily="18" charset="0"/>
                                      </a:rPr>
                                      <m:t>)</m:t>
                                    </m:r>
                                  </m:den>
                                </m:f>
                              </m:oMath>
                            </m:oMathPara>
                          </a14:m>
                          <a:endParaRPr lang="en-IE"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2000" dirty="0"/>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b="0" i="1" smtClean="0">
                                    <a:latin typeface="Cambria Math" panose="02040503050406030204" pitchFamily="18" charset="0"/>
                                  </a:rPr>
                                  <m:t>𝐶</m:t>
                                </m:r>
                                <m:r>
                                  <a:rPr lang="en-IE" sz="2000" b="0" i="1" smtClean="0">
                                    <a:latin typeface="Cambria Math" panose="02040503050406030204" pitchFamily="18" charset="0"/>
                                  </a:rPr>
                                  <m:t>= </m:t>
                                </m:r>
                                <m:sSup>
                                  <m:sSupPr>
                                    <m:ctrlPr>
                                      <a:rPr lang="en-IE" sz="2000" b="0" i="1" smtClean="0">
                                        <a:latin typeface="Cambria Math" panose="02040503050406030204" pitchFamily="18" charset="0"/>
                                      </a:rPr>
                                    </m:ctrlPr>
                                  </m:sSupPr>
                                  <m:e>
                                    <m:r>
                                      <a:rPr lang="en-IE" sz="2000" b="0" i="1" smtClean="0">
                                        <a:latin typeface="Cambria Math" panose="02040503050406030204" pitchFamily="18" charset="0"/>
                                      </a:rPr>
                                      <m:t>𝑆𝑖𝑛</m:t>
                                    </m:r>
                                  </m:e>
                                  <m:sup>
                                    <m:r>
                                      <a:rPr lang="en-IE" sz="2000" b="0" i="1" smtClean="0">
                                        <a:latin typeface="Cambria Math" panose="02040503050406030204" pitchFamily="18" charset="0"/>
                                      </a:rPr>
                                      <m:t>−1</m:t>
                                    </m:r>
                                  </m:sup>
                                </m:sSup>
                                <m:r>
                                  <a:rPr lang="en-IE" sz="2000" b="0" i="1" smtClean="0">
                                    <a:latin typeface="Cambria Math" panose="02040503050406030204" pitchFamily="18" charset="0"/>
                                  </a:rPr>
                                  <m:t>(</m:t>
                                </m:r>
                                <m:f>
                                  <m:fPr>
                                    <m:ctrlPr>
                                      <a:rPr lang="en-IE" sz="2000" b="0" i="1" smtClean="0">
                                        <a:latin typeface="Cambria Math" panose="02040503050406030204" pitchFamily="18" charset="0"/>
                                      </a:rPr>
                                    </m:ctrlPr>
                                  </m:fPr>
                                  <m:num>
                                    <m:r>
                                      <a:rPr lang="en-IE" sz="2000" b="0" i="1" smtClean="0">
                                        <a:latin typeface="Cambria Math" panose="02040503050406030204" pitchFamily="18" charset="0"/>
                                      </a:rPr>
                                      <m:t>1</m:t>
                                    </m:r>
                                  </m:num>
                                  <m:den>
                                    <m:r>
                                      <a:rPr lang="en-IE" sz="2000" b="0" i="1" smtClean="0">
                                        <a:latin typeface="Cambria Math" panose="02040503050406030204" pitchFamily="18" charset="0"/>
                                      </a:rPr>
                                      <m:t>1.33</m:t>
                                    </m:r>
                                  </m:den>
                                </m:f>
                                <m:r>
                                  <a:rPr lang="en-IE" sz="2000" b="0" i="1" smtClean="0">
                                    <a:latin typeface="Cambria Math" panose="02040503050406030204" pitchFamily="18" charset="0"/>
                                  </a:rPr>
                                  <m:t>)</m:t>
                                </m:r>
                              </m:oMath>
                            </m:oMathPara>
                          </a14:m>
                          <a:endParaRPr lang="en-IE"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2000" dirty="0"/>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IE" sz="2000" b="0" i="1" smtClean="0">
                                  <a:latin typeface="Cambria Math" panose="02040503050406030204" pitchFamily="18" charset="0"/>
                                </a:rPr>
                                <m:t>𝐶</m:t>
                              </m:r>
                              <m:r>
                                <a:rPr lang="en-IE" sz="2000" b="0" i="1" smtClean="0">
                                  <a:latin typeface="Cambria Math" panose="02040503050406030204" pitchFamily="18" charset="0"/>
                                </a:rPr>
                                <m:t>=48.8</m:t>
                              </m:r>
                            </m:oMath>
                          </a14:m>
                          <a:r>
                            <a:rPr lang="en-IE" sz="2000" b="0" i="0" kern="1200" dirty="0">
                              <a:solidFill>
                                <a:schemeClr val="dk1"/>
                              </a:solidFill>
                              <a:effectLst/>
                              <a:latin typeface="+mn-lt"/>
                              <a:ea typeface="+mn-ea"/>
                              <a:cs typeface="+mn-cs"/>
                            </a:rPr>
                            <a:t>°</a:t>
                          </a:r>
                          <a:endParaRPr lang="en-IE" sz="2000" dirty="0"/>
                        </a:p>
                      </a:txBody>
                      <a:tcPr/>
                    </a:tc>
                    <a:tc>
                      <a:txBody>
                        <a:bodyPr/>
                        <a:lstStyle/>
                        <a:p>
                          <a:pPr/>
                          <a14:m>
                            <m:oMathPara xmlns:m="http://schemas.openxmlformats.org/officeDocument/2006/math">
                              <m:oMathParaPr>
                                <m:jc m:val="centerGroup"/>
                              </m:oMathParaPr>
                              <m:oMath xmlns:m="http://schemas.openxmlformats.org/officeDocument/2006/math">
                                <m:r>
                                  <a:rPr lang="en-IE" sz="2000" b="0" i="1" smtClean="0">
                                    <a:latin typeface="Cambria Math" panose="02040503050406030204" pitchFamily="18" charset="0"/>
                                  </a:rPr>
                                  <m:t>𝑇𝑎𝑛</m:t>
                                </m:r>
                                <m:d>
                                  <m:dPr>
                                    <m:ctrlPr>
                                      <a:rPr lang="en-IE" sz="2000" b="0" i="1" smtClean="0">
                                        <a:latin typeface="Cambria Math" panose="02040503050406030204" pitchFamily="18" charset="0"/>
                                      </a:rPr>
                                    </m:ctrlPr>
                                  </m:dPr>
                                  <m:e>
                                    <m:r>
                                      <m:rPr>
                                        <m:nor/>
                                      </m:rPr>
                                      <a:rPr lang="el-GR" sz="2000" b="0" i="0" kern="1200" smtClean="0">
                                        <a:solidFill>
                                          <a:schemeClr val="dk1"/>
                                        </a:solidFill>
                                        <a:effectLst/>
                                        <a:latin typeface="+mn-lt"/>
                                        <a:ea typeface="+mn-ea"/>
                                        <a:cs typeface="+mn-cs"/>
                                      </a:rPr>
                                      <m:t>θ</m:t>
                                    </m:r>
                                  </m:e>
                                </m:d>
                                <m:r>
                                  <a:rPr lang="en-IE" sz="2000" b="0" i="1" smtClean="0">
                                    <a:latin typeface="Cambria Math" panose="02040503050406030204" pitchFamily="18" charset="0"/>
                                  </a:rPr>
                                  <m:t>= </m:t>
                                </m:r>
                                <m:f>
                                  <m:fPr>
                                    <m:ctrlPr>
                                      <a:rPr lang="en-IE" sz="2000" b="0" i="1" smtClean="0">
                                        <a:latin typeface="Cambria Math" panose="02040503050406030204" pitchFamily="18" charset="0"/>
                                      </a:rPr>
                                    </m:ctrlPr>
                                  </m:fPr>
                                  <m:num>
                                    <m:r>
                                      <a:rPr lang="en-IE" sz="2000" b="0" i="1" smtClean="0">
                                        <a:latin typeface="Cambria Math" panose="02040503050406030204" pitchFamily="18" charset="0"/>
                                      </a:rPr>
                                      <m:t>𝑟</m:t>
                                    </m:r>
                                  </m:num>
                                  <m:den>
                                    <m:r>
                                      <a:rPr lang="en-IE" sz="2000" b="0" i="1" smtClean="0">
                                        <a:latin typeface="Cambria Math" panose="02040503050406030204" pitchFamily="18" charset="0"/>
                                      </a:rPr>
                                      <m:t>𝑑</m:t>
                                    </m:r>
                                  </m:den>
                                </m:f>
                              </m:oMath>
                            </m:oMathPara>
                          </a14:m>
                          <a:endParaRPr lang="en-IE" sz="2000" dirty="0"/>
                        </a:p>
                        <a:p>
                          <a:endParaRPr lang="en-IE" sz="2000" dirty="0"/>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b="0" i="1" smtClean="0">
                                    <a:latin typeface="Cambria Math" panose="02040503050406030204" pitchFamily="18" charset="0"/>
                                  </a:rPr>
                                  <m:t>𝑇𝑎𝑛</m:t>
                                </m:r>
                                <m:d>
                                  <m:dPr>
                                    <m:ctrlPr>
                                      <a:rPr lang="en-IE" sz="2000" b="0" i="1" smtClean="0">
                                        <a:latin typeface="Cambria Math" panose="02040503050406030204" pitchFamily="18" charset="0"/>
                                      </a:rPr>
                                    </m:ctrlPr>
                                  </m:dPr>
                                  <m:e>
                                    <m:r>
                                      <m:rPr>
                                        <m:nor/>
                                      </m:rPr>
                                      <a:rPr lang="en-IE" sz="2000" b="0" i="0" smtClean="0">
                                        <a:latin typeface="Cambria Math" panose="02040503050406030204" pitchFamily="18" charset="0"/>
                                      </a:rPr>
                                      <m:t>48.8</m:t>
                                    </m:r>
                                  </m:e>
                                </m:d>
                                <m:r>
                                  <a:rPr lang="en-IE" sz="2000" b="0" i="1" smtClean="0">
                                    <a:latin typeface="Cambria Math" panose="02040503050406030204" pitchFamily="18" charset="0"/>
                                  </a:rPr>
                                  <m:t>= </m:t>
                                </m:r>
                                <m:f>
                                  <m:fPr>
                                    <m:ctrlPr>
                                      <a:rPr lang="en-IE" sz="2000" b="0" i="1" smtClean="0">
                                        <a:latin typeface="Cambria Math" panose="02040503050406030204" pitchFamily="18" charset="0"/>
                                      </a:rPr>
                                    </m:ctrlPr>
                                  </m:fPr>
                                  <m:num>
                                    <m:r>
                                      <a:rPr lang="en-IE" sz="2000" b="0" i="1" smtClean="0">
                                        <a:latin typeface="Cambria Math" panose="02040503050406030204" pitchFamily="18" charset="0"/>
                                      </a:rPr>
                                      <m:t>𝑟</m:t>
                                    </m:r>
                                  </m:num>
                                  <m:den>
                                    <m:r>
                                      <a:rPr lang="en-IE" sz="2000" b="0" i="1" smtClean="0">
                                        <a:latin typeface="Cambria Math" panose="02040503050406030204" pitchFamily="18" charset="0"/>
                                      </a:rPr>
                                      <m:t>12</m:t>
                                    </m:r>
                                  </m:den>
                                </m:f>
                              </m:oMath>
                            </m:oMathPara>
                          </a14:m>
                          <a:endParaRPr lang="en-IE"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20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IE" sz="2000" b="0" dirty="0"/>
                            <a:t>(12)</a:t>
                          </a:r>
                          <a14:m>
                            <m:oMath xmlns:m="http://schemas.openxmlformats.org/officeDocument/2006/math">
                              <m:r>
                                <a:rPr lang="en-IE" sz="2000" b="0" i="1" smtClean="0">
                                  <a:latin typeface="Cambria Math" panose="02040503050406030204" pitchFamily="18" charset="0"/>
                                </a:rPr>
                                <m:t>𝑇𝑎𝑛</m:t>
                              </m:r>
                              <m:d>
                                <m:dPr>
                                  <m:ctrlPr>
                                    <a:rPr lang="en-IE" sz="2000" b="0" i="1" smtClean="0">
                                      <a:latin typeface="Cambria Math" panose="02040503050406030204" pitchFamily="18" charset="0"/>
                                    </a:rPr>
                                  </m:ctrlPr>
                                </m:dPr>
                                <m:e>
                                  <m:r>
                                    <m:rPr>
                                      <m:nor/>
                                    </m:rPr>
                                    <a:rPr lang="en-IE" sz="2000" b="0" i="0" smtClean="0">
                                      <a:latin typeface="Cambria Math" panose="02040503050406030204" pitchFamily="18" charset="0"/>
                                    </a:rPr>
                                    <m:t>48.8</m:t>
                                  </m:r>
                                </m:e>
                              </m:d>
                              <m:r>
                                <a:rPr lang="en-IE" sz="2000" b="0" i="1" smtClean="0">
                                  <a:latin typeface="Cambria Math" panose="02040503050406030204" pitchFamily="18" charset="0"/>
                                </a:rPr>
                                <m:t>=</m:t>
                              </m:r>
                              <m:r>
                                <a:rPr lang="en-IE" sz="2000" b="0" i="1" smtClean="0">
                                  <a:latin typeface="Cambria Math" panose="02040503050406030204" pitchFamily="18" charset="0"/>
                                </a:rPr>
                                <m:t>𝑟</m:t>
                              </m:r>
                            </m:oMath>
                          </a14:m>
                          <a:endParaRPr lang="en-IE" sz="20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IE" sz="2000" dirty="0"/>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IE" sz="2000" b="0" i="1" smtClean="0">
                                  <a:latin typeface="Cambria Math" panose="02040503050406030204" pitchFamily="18" charset="0"/>
                                </a:rPr>
                                <m:t>𝑟</m:t>
                              </m:r>
                            </m:oMath>
                          </a14:m>
                          <a:r>
                            <a:rPr lang="en-IE" sz="2000" dirty="0"/>
                            <a:t> = 13.7m</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IE"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2000" dirty="0"/>
                        </a:p>
                        <a:p>
                          <a:endParaRPr lang="en-IE" sz="2000" dirty="0"/>
                        </a:p>
                      </a:txBody>
                      <a:tcPr/>
                    </a:tc>
                    <a:tc>
                      <a:txBody>
                        <a:bodyPr/>
                        <a:lstStyle/>
                        <a:p>
                          <a:pPr/>
                          <a14:m>
                            <m:oMathPara xmlns:m="http://schemas.openxmlformats.org/officeDocument/2006/math">
                              <m:oMathParaPr>
                                <m:jc m:val="centerGroup"/>
                              </m:oMathParaPr>
                              <m:oMath xmlns:m="http://schemas.openxmlformats.org/officeDocument/2006/math">
                                <m:r>
                                  <a:rPr lang="en-IE" sz="2000" b="0" i="1" smtClean="0">
                                    <a:latin typeface="Cambria Math" panose="02040503050406030204" pitchFamily="18" charset="0"/>
                                  </a:rPr>
                                  <m:t>𝐴</m:t>
                                </m:r>
                                <m:r>
                                  <a:rPr lang="en-IE" sz="2000" b="0" i="1" smtClean="0">
                                    <a:latin typeface="Cambria Math" panose="02040503050406030204" pitchFamily="18" charset="0"/>
                                  </a:rPr>
                                  <m:t>=</m:t>
                                </m:r>
                                <m:r>
                                  <m:rPr>
                                    <m:nor/>
                                  </m:rPr>
                                  <a:rPr lang="el-GR" sz="2000" b="0" i="0" kern="1200" smtClean="0">
                                    <a:solidFill>
                                      <a:schemeClr val="dk1"/>
                                    </a:solidFill>
                                    <a:effectLst/>
                                    <a:latin typeface="+mn-lt"/>
                                    <a:ea typeface="+mn-ea"/>
                                    <a:cs typeface="+mn-cs"/>
                                  </a:rPr>
                                  <m:t>π</m:t>
                                </m:r>
                                <m:sSup>
                                  <m:sSupPr>
                                    <m:ctrlPr>
                                      <a:rPr lang="en-IE" sz="2000" b="0" i="1" smtClean="0">
                                        <a:latin typeface="Cambria Math" panose="02040503050406030204" pitchFamily="18" charset="0"/>
                                      </a:rPr>
                                    </m:ctrlPr>
                                  </m:sSupPr>
                                  <m:e>
                                    <m:r>
                                      <a:rPr lang="en-IE" sz="2000" b="0" i="1" smtClean="0">
                                        <a:latin typeface="Cambria Math" panose="02040503050406030204" pitchFamily="18" charset="0"/>
                                      </a:rPr>
                                      <m:t>𝑟</m:t>
                                    </m:r>
                                  </m:e>
                                  <m:sup>
                                    <m:r>
                                      <a:rPr lang="en-IE" sz="2000" b="0" i="1" smtClean="0">
                                        <a:latin typeface="Cambria Math" panose="02040503050406030204" pitchFamily="18" charset="0"/>
                                      </a:rPr>
                                      <m:t>2</m:t>
                                    </m:r>
                                  </m:sup>
                                </m:sSup>
                              </m:oMath>
                            </m:oMathPara>
                          </a14:m>
                          <a:endParaRPr lang="en-IE" sz="2000" dirty="0"/>
                        </a:p>
                        <a:p>
                          <a:endParaRPr lang="en-IE" sz="2000" dirty="0"/>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2000" b="0" i="1" smtClean="0">
                                    <a:latin typeface="Cambria Math" panose="02040503050406030204" pitchFamily="18" charset="0"/>
                                  </a:rPr>
                                  <m:t>𝐴</m:t>
                                </m:r>
                                <m:r>
                                  <a:rPr lang="en-IE" sz="2000" b="0" i="1" smtClean="0">
                                    <a:latin typeface="Cambria Math" panose="02040503050406030204" pitchFamily="18" charset="0"/>
                                  </a:rPr>
                                  <m:t>=</m:t>
                                </m:r>
                                <m:r>
                                  <m:rPr>
                                    <m:nor/>
                                  </m:rPr>
                                  <a:rPr lang="el-GR" sz="2000" b="0" i="0" kern="1200" smtClean="0">
                                    <a:solidFill>
                                      <a:schemeClr val="dk1"/>
                                    </a:solidFill>
                                    <a:effectLst/>
                                    <a:latin typeface="+mn-lt"/>
                                    <a:ea typeface="+mn-ea"/>
                                    <a:cs typeface="+mn-cs"/>
                                  </a:rPr>
                                  <m:t>π</m:t>
                                </m:r>
                                <m:sSup>
                                  <m:sSupPr>
                                    <m:ctrlPr>
                                      <a:rPr lang="en-IE" sz="2000" b="0" i="1" smtClean="0">
                                        <a:latin typeface="Cambria Math" panose="02040503050406030204" pitchFamily="18" charset="0"/>
                                      </a:rPr>
                                    </m:ctrlPr>
                                  </m:sSupPr>
                                  <m:e>
                                    <m:r>
                                      <a:rPr lang="en-IE" sz="2000" b="0" i="1" smtClean="0">
                                        <a:latin typeface="Cambria Math" panose="02040503050406030204" pitchFamily="18" charset="0"/>
                                      </a:rPr>
                                      <m:t>(13.7)</m:t>
                                    </m:r>
                                  </m:e>
                                  <m:sup>
                                    <m:r>
                                      <a:rPr lang="en-IE" sz="2000" b="0" i="1" smtClean="0">
                                        <a:latin typeface="Cambria Math" panose="02040503050406030204" pitchFamily="18" charset="0"/>
                                      </a:rPr>
                                      <m:t>2</m:t>
                                    </m:r>
                                  </m:sup>
                                </m:sSup>
                              </m:oMath>
                            </m:oMathPara>
                          </a14:m>
                          <a:endParaRPr lang="en-IE" sz="2000" dirty="0"/>
                        </a:p>
                        <a:p>
                          <a:endParaRPr lang="en-IE" sz="2000" dirty="0"/>
                        </a:p>
                      </a:txBody>
                      <a:tcPr/>
                    </a:tc>
                    <a:tc>
                      <a:txBody>
                        <a:bodyPr/>
                        <a:lstStyle/>
                        <a:p>
                          <a:pPr/>
                          <a14:m>
                            <m:oMathPara xmlns:m="http://schemas.openxmlformats.org/officeDocument/2006/math">
                              <m:oMathParaPr>
                                <m:jc m:val="centerGroup"/>
                              </m:oMathParaPr>
                              <m:oMath xmlns:m="http://schemas.openxmlformats.org/officeDocument/2006/math">
                                <m:r>
                                  <a:rPr lang="en-IE" sz="2000" b="0" i="1" smtClean="0">
                                    <a:latin typeface="Cambria Math" panose="02040503050406030204" pitchFamily="18" charset="0"/>
                                  </a:rPr>
                                  <m:t>𝐴</m:t>
                                </m:r>
                                <m:r>
                                  <a:rPr lang="en-IE" sz="2000" b="0" i="1" smtClean="0">
                                    <a:latin typeface="Cambria Math" panose="02040503050406030204" pitchFamily="18" charset="0"/>
                                  </a:rPr>
                                  <m:t>=590</m:t>
                                </m:r>
                                <m:sSup>
                                  <m:sSupPr>
                                    <m:ctrlPr>
                                      <a:rPr lang="en-IE" sz="2000" b="0" i="1" smtClean="0">
                                        <a:latin typeface="Cambria Math" panose="02040503050406030204" pitchFamily="18" charset="0"/>
                                      </a:rPr>
                                    </m:ctrlPr>
                                  </m:sSupPr>
                                  <m:e>
                                    <m:r>
                                      <a:rPr lang="en-IE" sz="2000" b="0" i="1" smtClean="0">
                                        <a:latin typeface="Cambria Math" panose="02040503050406030204" pitchFamily="18" charset="0"/>
                                      </a:rPr>
                                      <m:t>𝑚</m:t>
                                    </m:r>
                                  </m:e>
                                  <m:sup>
                                    <m:r>
                                      <a:rPr lang="en-IE" sz="2000" b="0" i="1" smtClean="0">
                                        <a:latin typeface="Cambria Math" panose="02040503050406030204" pitchFamily="18" charset="0"/>
                                      </a:rPr>
                                      <m:t>2</m:t>
                                    </m:r>
                                  </m:sup>
                                </m:sSup>
                              </m:oMath>
                            </m:oMathPara>
                          </a14:m>
                          <a:endParaRPr lang="en-IE" sz="2000" dirty="0"/>
                        </a:p>
                      </a:txBody>
                      <a:tcPr/>
                    </a:tc>
                    <a:extLst>
                      <a:ext uri="{0D108BD9-81ED-4DB2-BD59-A6C34878D82A}">
                        <a16:rowId xmlns:a16="http://schemas.microsoft.com/office/drawing/2014/main" val="2756582877"/>
                      </a:ext>
                    </a:extLst>
                  </a:tr>
                </a:tbl>
              </a:graphicData>
            </a:graphic>
          </p:graphicFrame>
        </mc:Choice>
        <mc:Fallback xmlns="">
          <p:graphicFrame>
            <p:nvGraphicFramePr>
              <p:cNvPr id="3" name="Table 4">
                <a:extLst>
                  <a:ext uri="{FF2B5EF4-FFF2-40B4-BE49-F238E27FC236}">
                    <a16:creationId xmlns:a16="http://schemas.microsoft.com/office/drawing/2014/main" id="{75213FE2-AFF8-92E9-16FF-6CCACA645E51}"/>
                  </a:ext>
                </a:extLst>
              </p:cNvPr>
              <p:cNvGraphicFramePr>
                <a:graphicFrameLocks noGrp="1"/>
              </p:cNvGraphicFramePr>
              <p:nvPr>
                <p:extLst>
                  <p:ext uri="{D42A27DB-BD31-4B8C-83A1-F6EECF244321}">
                    <p14:modId xmlns:p14="http://schemas.microsoft.com/office/powerpoint/2010/main" val="1863861726"/>
                  </p:ext>
                </p:extLst>
              </p:nvPr>
            </p:nvGraphicFramePr>
            <p:xfrm>
              <a:off x="90884" y="1270485"/>
              <a:ext cx="11654852" cy="4272852"/>
            </p:xfrm>
            <a:graphic>
              <a:graphicData uri="http://schemas.openxmlformats.org/drawingml/2006/table">
                <a:tbl>
                  <a:tblPr firstRow="1" bandRow="1">
                    <a:tableStyleId>{93296810-A885-4BE3-A3E7-6D5BEEA58F35}</a:tableStyleId>
                  </a:tblPr>
                  <a:tblGrid>
                    <a:gridCol w="2913713">
                      <a:extLst>
                        <a:ext uri="{9D8B030D-6E8A-4147-A177-3AD203B41FA5}">
                          <a16:colId xmlns:a16="http://schemas.microsoft.com/office/drawing/2014/main" val="2804585266"/>
                        </a:ext>
                      </a:extLst>
                    </a:gridCol>
                    <a:gridCol w="2913713">
                      <a:extLst>
                        <a:ext uri="{9D8B030D-6E8A-4147-A177-3AD203B41FA5}">
                          <a16:colId xmlns:a16="http://schemas.microsoft.com/office/drawing/2014/main" val="1811250083"/>
                        </a:ext>
                      </a:extLst>
                    </a:gridCol>
                    <a:gridCol w="2913713">
                      <a:extLst>
                        <a:ext uri="{9D8B030D-6E8A-4147-A177-3AD203B41FA5}">
                          <a16:colId xmlns:a16="http://schemas.microsoft.com/office/drawing/2014/main" val="565969829"/>
                        </a:ext>
                      </a:extLst>
                    </a:gridCol>
                    <a:gridCol w="2913713">
                      <a:extLst>
                        <a:ext uri="{9D8B030D-6E8A-4147-A177-3AD203B41FA5}">
                          <a16:colId xmlns:a16="http://schemas.microsoft.com/office/drawing/2014/main" val="87616293"/>
                        </a:ext>
                      </a:extLst>
                    </a:gridCol>
                  </a:tblGrid>
                  <a:tr h="701040">
                    <a:tc>
                      <a:txBody>
                        <a:bodyPr/>
                        <a:lstStyle/>
                        <a:p>
                          <a:pPr algn="ctr"/>
                          <a:r>
                            <a:rPr lang="en-IE" sz="2000" dirty="0"/>
                            <a:t>Step 1</a:t>
                          </a:r>
                        </a:p>
                        <a:p>
                          <a:pPr algn="ctr"/>
                          <a:r>
                            <a:rPr lang="en-IE" sz="2000" dirty="0"/>
                            <a:t>Critical Angle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2000" dirty="0"/>
                            <a:t>Step 2</a:t>
                          </a:r>
                        </a:p>
                        <a:p>
                          <a:pPr marL="0" marR="0" lvl="0" indent="0" algn="ctr" defTabSz="914400" rtl="0" eaLnBrk="1" fontAlgn="auto" latinLnBrk="0" hangingPunct="1">
                            <a:lnSpc>
                              <a:spcPct val="100000"/>
                            </a:lnSpc>
                            <a:spcBef>
                              <a:spcPts val="0"/>
                            </a:spcBef>
                            <a:spcAft>
                              <a:spcPts val="0"/>
                            </a:spcAft>
                            <a:buClrTx/>
                            <a:buSzTx/>
                            <a:buFontTx/>
                            <a:buNone/>
                            <a:tabLst/>
                            <a:defRPr/>
                          </a:pPr>
                          <a:r>
                            <a:rPr lang="en-IE" sz="2000" dirty="0"/>
                            <a:t>Disc Radius</a:t>
                          </a:r>
                        </a:p>
                      </a:txBody>
                      <a:tcPr/>
                    </a:tc>
                    <a:tc>
                      <a:txBody>
                        <a:bodyPr/>
                        <a:lstStyle/>
                        <a:p>
                          <a:pPr algn="ctr"/>
                          <a:r>
                            <a:rPr lang="en-IE" sz="2000" dirty="0"/>
                            <a:t>Step 3</a:t>
                          </a:r>
                        </a:p>
                        <a:p>
                          <a:pPr algn="ctr"/>
                          <a:r>
                            <a:rPr lang="en-IE" sz="2000" dirty="0"/>
                            <a:t>Area of Disc</a:t>
                          </a:r>
                        </a:p>
                      </a:txBody>
                      <a:tcPr/>
                    </a:tc>
                    <a:tc>
                      <a:txBody>
                        <a:bodyPr/>
                        <a:lstStyle/>
                        <a:p>
                          <a:pPr algn="ctr"/>
                          <a:r>
                            <a:rPr lang="en-IE" sz="2000" dirty="0"/>
                            <a:t>Step 4</a:t>
                          </a:r>
                        </a:p>
                        <a:p>
                          <a:pPr algn="ctr"/>
                          <a:r>
                            <a:rPr lang="en-IE" sz="2000" dirty="0"/>
                            <a:t>Final Answer</a:t>
                          </a:r>
                        </a:p>
                      </a:txBody>
                      <a:tcPr/>
                    </a:tc>
                    <a:extLst>
                      <a:ext uri="{0D108BD9-81ED-4DB2-BD59-A6C34878D82A}">
                        <a16:rowId xmlns:a16="http://schemas.microsoft.com/office/drawing/2014/main" val="1416168262"/>
                      </a:ext>
                    </a:extLst>
                  </a:tr>
                  <a:tr h="3571812">
                    <a:tc>
                      <a:txBody>
                        <a:bodyPr/>
                        <a:lstStyle/>
                        <a:p>
                          <a:endParaRPr lang="en-US"/>
                        </a:p>
                      </a:txBody>
                      <a:tcPr>
                        <a:blipFill>
                          <a:blip r:embed="rId8"/>
                          <a:stretch>
                            <a:fillRect l="-209" t="-20443" r="-301046" b="-341"/>
                          </a:stretch>
                        </a:blipFill>
                      </a:tcPr>
                    </a:tc>
                    <a:tc>
                      <a:txBody>
                        <a:bodyPr/>
                        <a:lstStyle/>
                        <a:p>
                          <a:endParaRPr lang="en-US"/>
                        </a:p>
                      </a:txBody>
                      <a:tcPr>
                        <a:blipFill>
                          <a:blip r:embed="rId8"/>
                          <a:stretch>
                            <a:fillRect l="-100000" t="-20443" r="-200418" b="-341"/>
                          </a:stretch>
                        </a:blipFill>
                      </a:tcPr>
                    </a:tc>
                    <a:tc>
                      <a:txBody>
                        <a:bodyPr/>
                        <a:lstStyle/>
                        <a:p>
                          <a:endParaRPr lang="en-US"/>
                        </a:p>
                      </a:txBody>
                      <a:tcPr>
                        <a:blipFill>
                          <a:blip r:embed="rId8"/>
                          <a:stretch>
                            <a:fillRect l="-200418" t="-20443" r="-100837" b="-341"/>
                          </a:stretch>
                        </a:blipFill>
                      </a:tcPr>
                    </a:tc>
                    <a:tc>
                      <a:txBody>
                        <a:bodyPr/>
                        <a:lstStyle/>
                        <a:p>
                          <a:endParaRPr lang="en-US"/>
                        </a:p>
                      </a:txBody>
                      <a:tcPr>
                        <a:blipFill>
                          <a:blip r:embed="rId8"/>
                          <a:stretch>
                            <a:fillRect l="-300418" t="-20443" r="-837" b="-341"/>
                          </a:stretch>
                        </a:blipFill>
                      </a:tcPr>
                    </a:tc>
                    <a:extLst>
                      <a:ext uri="{0D108BD9-81ED-4DB2-BD59-A6C34878D82A}">
                        <a16:rowId xmlns:a16="http://schemas.microsoft.com/office/drawing/2014/main" val="2756582877"/>
                      </a:ext>
                    </a:extLst>
                  </a:tr>
                </a:tbl>
              </a:graphicData>
            </a:graphic>
          </p:graphicFrame>
        </mc:Fallback>
      </mc:AlternateContent>
      <p:pic>
        <p:nvPicPr>
          <p:cNvPr id="5" name="Recorded Sound">
            <a:hlinkClick r:id="" action="ppaction://media"/>
            <a:extLst>
              <a:ext uri="{FF2B5EF4-FFF2-40B4-BE49-F238E27FC236}">
                <a16:creationId xmlns:a16="http://schemas.microsoft.com/office/drawing/2014/main" id="{479C844F-0459-E3D7-31C0-BF897F30B60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23814" y="6067180"/>
            <a:ext cx="609600" cy="609600"/>
          </a:xfrm>
          <a:prstGeom prst="rect">
            <a:avLst/>
          </a:prstGeom>
        </p:spPr>
      </p:pic>
    </p:spTree>
    <p:extLst>
      <p:ext uri="{BB962C8B-B14F-4D97-AF65-F5344CB8AC3E}">
        <p14:creationId xmlns:p14="http://schemas.microsoft.com/office/powerpoint/2010/main" val="2690631761"/>
      </p:ext>
    </p:extLst>
  </p:cSld>
  <p:clrMapOvr>
    <a:masterClrMapping/>
  </p:clrMapOvr>
  <mc:AlternateContent xmlns:mc="http://schemas.openxmlformats.org/markup-compatibility/2006" xmlns:p14="http://schemas.microsoft.com/office/powerpoint/2010/main">
    <mc:Choice Requires="p14">
      <p:transition spd="slow" p14:dur="2000" advTm="69089"/>
    </mc:Choice>
    <mc:Fallback xmlns="">
      <p:transition spd="slow" advTm="69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22487" y="3878"/>
            <a:ext cx="9971746" cy="1339940"/>
          </a:xfrm>
        </p:spPr>
        <p:txBody>
          <a:bodyPr/>
          <a:lstStyle/>
          <a:p>
            <a:pPr algn="ctr" defTabSz="855859">
              <a:spcBef>
                <a:spcPts val="0"/>
              </a:spcBef>
            </a:pPr>
            <a:r>
              <a:rPr lang="en-US" b="1" dirty="0">
                <a:ea typeface="+mn-ea"/>
                <a:cs typeface="+mn-cs"/>
              </a:rPr>
              <a:t>(iii) Real Vs Apparent Depth</a:t>
            </a:r>
            <a:r>
              <a:rPr lang="en-US" sz="2150" dirty="0">
                <a:ea typeface="+mn-ea"/>
                <a:cs typeface="+mn-cs"/>
              </a:rPr>
              <a:t/>
            </a:r>
            <a:br>
              <a:rPr lang="en-US" sz="2150" dirty="0">
                <a:ea typeface="+mn-ea"/>
                <a:cs typeface="+mn-cs"/>
              </a:rPr>
            </a:br>
            <a:endParaRPr lang="en-IE" sz="2150" dirty="0">
              <a:cs typeface="Calibri Light"/>
            </a:endParaRPr>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9260819" y="5791201"/>
            <a:ext cx="2923763" cy="1066800"/>
          </a:xfrm>
          <a:prstGeom prst="rect">
            <a:avLst/>
          </a:prstGeom>
        </p:spPr>
      </p:pic>
      <p:pic>
        <p:nvPicPr>
          <p:cNvPr id="7" name="Picture 27" descr="A picture containing text&#10;&#10;Description automatically generated">
            <a:extLst>
              <a:ext uri="{FF2B5EF4-FFF2-40B4-BE49-F238E27FC236}">
                <a16:creationId xmlns:a16="http://schemas.microsoft.com/office/drawing/2014/main" id="{07555504-3078-409B-D9A8-EEBB81D994AB}"/>
              </a:ext>
            </a:extLst>
          </p:cNvPr>
          <p:cNvPicPr>
            <a:picLocks noChangeAspect="1"/>
          </p:cNvPicPr>
          <p:nvPr/>
        </p:nvPicPr>
        <p:blipFill>
          <a:blip r:embed="rId7"/>
          <a:stretch>
            <a:fillRect/>
          </a:stretch>
        </p:blipFill>
        <p:spPr>
          <a:xfrm>
            <a:off x="4968816" y="5902923"/>
            <a:ext cx="3117011" cy="846229"/>
          </a:xfrm>
          <a:prstGeom prst="rect">
            <a:avLst/>
          </a:prstGeom>
        </p:spPr>
      </p:pic>
      <p:sp>
        <p:nvSpPr>
          <p:cNvPr id="3" name="Rectangle 2">
            <a:extLst>
              <a:ext uri="{FF2B5EF4-FFF2-40B4-BE49-F238E27FC236}">
                <a16:creationId xmlns:a16="http://schemas.microsoft.com/office/drawing/2014/main" id="{638A96B7-D53D-3040-0BBC-C2F597392433}"/>
              </a:ext>
            </a:extLst>
          </p:cNvPr>
          <p:cNvSpPr/>
          <p:nvPr/>
        </p:nvSpPr>
        <p:spPr>
          <a:xfrm>
            <a:off x="22486" y="2053389"/>
            <a:ext cx="1677977" cy="373781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8" name="Graphic 7" descr="Walk with solid fill">
            <a:extLst>
              <a:ext uri="{FF2B5EF4-FFF2-40B4-BE49-F238E27FC236}">
                <a16:creationId xmlns:a16="http://schemas.microsoft.com/office/drawing/2014/main" id="{61AA4011-76A8-D060-313E-52711A6F819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377866" y="976062"/>
            <a:ext cx="914400" cy="914400"/>
          </a:xfrm>
          <a:prstGeom prst="rect">
            <a:avLst/>
          </a:prstGeom>
        </p:spPr>
      </p:pic>
      <p:sp>
        <p:nvSpPr>
          <p:cNvPr id="9" name="Rectangle 8">
            <a:extLst>
              <a:ext uri="{FF2B5EF4-FFF2-40B4-BE49-F238E27FC236}">
                <a16:creationId xmlns:a16="http://schemas.microsoft.com/office/drawing/2014/main" id="{4851DCAB-9EED-140A-3FE1-DC567414AB75}"/>
              </a:ext>
            </a:extLst>
          </p:cNvPr>
          <p:cNvSpPr/>
          <p:nvPr/>
        </p:nvSpPr>
        <p:spPr>
          <a:xfrm>
            <a:off x="1844842" y="2518611"/>
            <a:ext cx="9548955" cy="327259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1" name="Graphic 10" descr="Walk with solid fill">
            <a:extLst>
              <a:ext uri="{FF2B5EF4-FFF2-40B4-BE49-F238E27FC236}">
                <a16:creationId xmlns:a16="http://schemas.microsoft.com/office/drawing/2014/main" id="{0016C37D-E4F7-E52E-4B27-C5D7187DE26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flipH="1">
            <a:off x="5200031" y="3137791"/>
            <a:ext cx="914400" cy="914400"/>
          </a:xfrm>
          <a:prstGeom prst="rect">
            <a:avLst/>
          </a:prstGeom>
        </p:spPr>
      </p:pic>
      <p:pic>
        <p:nvPicPr>
          <p:cNvPr id="12" name="Graphic 11" descr="Walk with solid fill">
            <a:extLst>
              <a:ext uri="{FF2B5EF4-FFF2-40B4-BE49-F238E27FC236}">
                <a16:creationId xmlns:a16="http://schemas.microsoft.com/office/drawing/2014/main" id="{36C5E824-3D4C-A435-5905-8DB4251EEF6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flipH="1">
            <a:off x="5013158" y="4535150"/>
            <a:ext cx="914400" cy="914400"/>
          </a:xfrm>
          <a:prstGeom prst="rect">
            <a:avLst/>
          </a:prstGeom>
        </p:spPr>
      </p:pic>
      <p:cxnSp>
        <p:nvCxnSpPr>
          <p:cNvPr id="14" name="Straight Connector 13">
            <a:extLst>
              <a:ext uri="{FF2B5EF4-FFF2-40B4-BE49-F238E27FC236}">
                <a16:creationId xmlns:a16="http://schemas.microsoft.com/office/drawing/2014/main" id="{C6CC8DBC-F802-A7BB-F2D0-C5D99A556AFB}"/>
              </a:ext>
            </a:extLst>
          </p:cNvPr>
          <p:cNvCxnSpPr/>
          <p:nvPr/>
        </p:nvCxnSpPr>
        <p:spPr>
          <a:xfrm>
            <a:off x="1058779" y="1122947"/>
            <a:ext cx="4411579" cy="2014844"/>
          </a:xfrm>
          <a:prstGeom prst="line">
            <a:avLst/>
          </a:prstGeom>
          <a:ln w="57150">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6F496D-EB17-2E58-F9C0-0C076630A3AB}"/>
              </a:ext>
            </a:extLst>
          </p:cNvPr>
          <p:cNvCxnSpPr>
            <a:cxnSpLocks/>
          </p:cNvCxnSpPr>
          <p:nvPr/>
        </p:nvCxnSpPr>
        <p:spPr>
          <a:xfrm>
            <a:off x="1058779" y="1118870"/>
            <a:ext cx="2999874" cy="13883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001B39-C3C4-FBB1-78B7-667A874F4940}"/>
              </a:ext>
            </a:extLst>
          </p:cNvPr>
          <p:cNvCxnSpPr>
            <a:cxnSpLocks/>
          </p:cNvCxnSpPr>
          <p:nvPr/>
        </p:nvCxnSpPr>
        <p:spPr>
          <a:xfrm>
            <a:off x="4015622" y="2507174"/>
            <a:ext cx="1293120" cy="20189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CCF068D-C221-31B5-700D-C872526D779D}"/>
              </a:ext>
            </a:extLst>
          </p:cNvPr>
          <p:cNvSpPr txBox="1"/>
          <p:nvPr/>
        </p:nvSpPr>
        <p:spPr>
          <a:xfrm>
            <a:off x="5954766" y="3331968"/>
            <a:ext cx="2799347" cy="369332"/>
          </a:xfrm>
          <a:prstGeom prst="rect">
            <a:avLst/>
          </a:prstGeom>
          <a:noFill/>
        </p:spPr>
        <p:txBody>
          <a:bodyPr wrap="square" rtlCol="0">
            <a:spAutoFit/>
          </a:bodyPr>
          <a:lstStyle/>
          <a:p>
            <a:r>
              <a:rPr lang="en-IE" dirty="0"/>
              <a:t>Apparent position of diver</a:t>
            </a:r>
          </a:p>
        </p:txBody>
      </p:sp>
      <p:sp>
        <p:nvSpPr>
          <p:cNvPr id="22" name="TextBox 21">
            <a:extLst>
              <a:ext uri="{FF2B5EF4-FFF2-40B4-BE49-F238E27FC236}">
                <a16:creationId xmlns:a16="http://schemas.microsoft.com/office/drawing/2014/main" id="{BC7EA697-1D37-42B4-D808-5262C2B890F4}"/>
              </a:ext>
            </a:extLst>
          </p:cNvPr>
          <p:cNvSpPr txBox="1"/>
          <p:nvPr/>
        </p:nvSpPr>
        <p:spPr>
          <a:xfrm>
            <a:off x="5657231" y="4691427"/>
            <a:ext cx="2799347" cy="369332"/>
          </a:xfrm>
          <a:prstGeom prst="rect">
            <a:avLst/>
          </a:prstGeom>
          <a:noFill/>
        </p:spPr>
        <p:txBody>
          <a:bodyPr wrap="square" rtlCol="0">
            <a:spAutoFit/>
          </a:bodyPr>
          <a:lstStyle/>
          <a:p>
            <a:r>
              <a:rPr lang="en-IE" dirty="0"/>
              <a:t>Actual position of diver</a:t>
            </a:r>
          </a:p>
        </p:txBody>
      </p:sp>
      <p:sp>
        <p:nvSpPr>
          <p:cNvPr id="23" name="TextBox 22">
            <a:extLst>
              <a:ext uri="{FF2B5EF4-FFF2-40B4-BE49-F238E27FC236}">
                <a16:creationId xmlns:a16="http://schemas.microsoft.com/office/drawing/2014/main" id="{511421BF-ABBB-E46F-D29E-D08A62F1D552}"/>
              </a:ext>
            </a:extLst>
          </p:cNvPr>
          <p:cNvSpPr txBox="1"/>
          <p:nvPr/>
        </p:nvSpPr>
        <p:spPr>
          <a:xfrm rot="3445526">
            <a:off x="3366245" y="3896210"/>
            <a:ext cx="2799347" cy="369332"/>
          </a:xfrm>
          <a:prstGeom prst="rect">
            <a:avLst/>
          </a:prstGeom>
          <a:noFill/>
        </p:spPr>
        <p:txBody>
          <a:bodyPr wrap="square" rtlCol="0">
            <a:spAutoFit/>
          </a:bodyPr>
          <a:lstStyle/>
          <a:p>
            <a:r>
              <a:rPr lang="en-IE" dirty="0"/>
              <a:t>Refracted light ray</a:t>
            </a:r>
          </a:p>
        </p:txBody>
      </p:sp>
      <p:sp>
        <p:nvSpPr>
          <p:cNvPr id="24" name="TextBox 23">
            <a:extLst>
              <a:ext uri="{FF2B5EF4-FFF2-40B4-BE49-F238E27FC236}">
                <a16:creationId xmlns:a16="http://schemas.microsoft.com/office/drawing/2014/main" id="{A2B59D0F-7310-F23E-6D8A-91A697B20125}"/>
              </a:ext>
            </a:extLst>
          </p:cNvPr>
          <p:cNvSpPr txBox="1"/>
          <p:nvPr/>
        </p:nvSpPr>
        <p:spPr>
          <a:xfrm rot="1338163">
            <a:off x="4448840" y="2870791"/>
            <a:ext cx="2799347" cy="369332"/>
          </a:xfrm>
          <a:prstGeom prst="rect">
            <a:avLst/>
          </a:prstGeom>
          <a:noFill/>
        </p:spPr>
        <p:txBody>
          <a:bodyPr wrap="square" rtlCol="0">
            <a:spAutoFit/>
          </a:bodyPr>
          <a:lstStyle/>
          <a:p>
            <a:r>
              <a:rPr lang="en-IE" dirty="0"/>
              <a:t>Apparent light ray</a:t>
            </a:r>
          </a:p>
        </p:txBody>
      </p:sp>
      <p:sp>
        <p:nvSpPr>
          <p:cNvPr id="25" name="TextBox 24">
            <a:extLst>
              <a:ext uri="{FF2B5EF4-FFF2-40B4-BE49-F238E27FC236}">
                <a16:creationId xmlns:a16="http://schemas.microsoft.com/office/drawing/2014/main" id="{9AB18457-9E50-DC3C-DD8D-FE95EDF4CA08}"/>
              </a:ext>
            </a:extLst>
          </p:cNvPr>
          <p:cNvSpPr txBox="1"/>
          <p:nvPr/>
        </p:nvSpPr>
        <p:spPr>
          <a:xfrm rot="5400000">
            <a:off x="1380633" y="4644008"/>
            <a:ext cx="2799347" cy="369332"/>
          </a:xfrm>
          <a:prstGeom prst="rect">
            <a:avLst/>
          </a:prstGeom>
          <a:noFill/>
        </p:spPr>
        <p:txBody>
          <a:bodyPr wrap="square" rtlCol="0">
            <a:spAutoFit/>
          </a:bodyPr>
          <a:lstStyle/>
          <a:p>
            <a:r>
              <a:rPr lang="en-IE" dirty="0"/>
              <a:t>12m</a:t>
            </a:r>
          </a:p>
        </p:txBody>
      </p:sp>
      <p:cxnSp>
        <p:nvCxnSpPr>
          <p:cNvPr id="27" name="Straight Connector 26">
            <a:extLst>
              <a:ext uri="{FF2B5EF4-FFF2-40B4-BE49-F238E27FC236}">
                <a16:creationId xmlns:a16="http://schemas.microsoft.com/office/drawing/2014/main" id="{48C505FF-CEDA-F8AD-B617-825AD228F525}"/>
              </a:ext>
            </a:extLst>
          </p:cNvPr>
          <p:cNvCxnSpPr>
            <a:cxnSpLocks/>
          </p:cNvCxnSpPr>
          <p:nvPr/>
        </p:nvCxnSpPr>
        <p:spPr>
          <a:xfrm>
            <a:off x="2531453" y="2575466"/>
            <a:ext cx="27263" cy="2115961"/>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12F37480-56A1-6C35-6926-E5AC10D6EB53}"/>
              </a:ext>
            </a:extLst>
          </p:cNvPr>
          <p:cNvSpPr txBox="1"/>
          <p:nvPr/>
        </p:nvSpPr>
        <p:spPr>
          <a:xfrm>
            <a:off x="371706" y="1751304"/>
            <a:ext cx="2799347" cy="369332"/>
          </a:xfrm>
          <a:prstGeom prst="rect">
            <a:avLst/>
          </a:prstGeom>
          <a:noFill/>
        </p:spPr>
        <p:txBody>
          <a:bodyPr wrap="square" rtlCol="0">
            <a:spAutoFit/>
          </a:bodyPr>
          <a:lstStyle/>
          <a:p>
            <a:r>
              <a:rPr lang="en-IE" dirty="0"/>
              <a:t>Observer</a:t>
            </a:r>
          </a:p>
        </p:txBody>
      </p:sp>
      <p:cxnSp>
        <p:nvCxnSpPr>
          <p:cNvPr id="30" name="Straight Connector 29">
            <a:extLst>
              <a:ext uri="{FF2B5EF4-FFF2-40B4-BE49-F238E27FC236}">
                <a16:creationId xmlns:a16="http://schemas.microsoft.com/office/drawing/2014/main" id="{F341069F-0873-1EC7-DF72-506160C63E46}"/>
              </a:ext>
            </a:extLst>
          </p:cNvPr>
          <p:cNvCxnSpPr>
            <a:cxnSpLocks/>
          </p:cNvCxnSpPr>
          <p:nvPr/>
        </p:nvCxnSpPr>
        <p:spPr>
          <a:xfrm>
            <a:off x="2657674" y="4691427"/>
            <a:ext cx="2579537"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332576D5-8E1D-BC59-D319-71CA586EADB9}"/>
              </a:ext>
            </a:extLst>
          </p:cNvPr>
          <p:cNvSpPr txBox="1"/>
          <p:nvPr/>
        </p:nvSpPr>
        <p:spPr>
          <a:xfrm>
            <a:off x="9518874" y="2130106"/>
            <a:ext cx="2799347" cy="369332"/>
          </a:xfrm>
          <a:prstGeom prst="rect">
            <a:avLst/>
          </a:prstGeom>
          <a:noFill/>
        </p:spPr>
        <p:txBody>
          <a:bodyPr wrap="square" rtlCol="0">
            <a:spAutoFit/>
          </a:bodyPr>
          <a:lstStyle/>
          <a:p>
            <a:r>
              <a:rPr lang="en-IE" dirty="0"/>
              <a:t>Medium 1 = Air</a:t>
            </a:r>
          </a:p>
        </p:txBody>
      </p:sp>
      <p:sp>
        <p:nvSpPr>
          <p:cNvPr id="34" name="TextBox 33">
            <a:extLst>
              <a:ext uri="{FF2B5EF4-FFF2-40B4-BE49-F238E27FC236}">
                <a16:creationId xmlns:a16="http://schemas.microsoft.com/office/drawing/2014/main" id="{7B8DE9D7-6B31-4E33-844C-1E65F9CC06DB}"/>
              </a:ext>
            </a:extLst>
          </p:cNvPr>
          <p:cNvSpPr txBox="1"/>
          <p:nvPr/>
        </p:nvSpPr>
        <p:spPr>
          <a:xfrm>
            <a:off x="9518874" y="2575466"/>
            <a:ext cx="2799347" cy="369332"/>
          </a:xfrm>
          <a:prstGeom prst="rect">
            <a:avLst/>
          </a:prstGeom>
          <a:noFill/>
        </p:spPr>
        <p:txBody>
          <a:bodyPr wrap="square" rtlCol="0">
            <a:spAutoFit/>
          </a:bodyPr>
          <a:lstStyle/>
          <a:p>
            <a:r>
              <a:rPr lang="en-IE" dirty="0"/>
              <a:t>Medium 2 = Water</a:t>
            </a:r>
          </a:p>
        </p:txBody>
      </p:sp>
      <p:pic>
        <p:nvPicPr>
          <p:cNvPr id="5" name="Recorded Sound">
            <a:hlinkClick r:id="" action="ppaction://media"/>
            <a:extLst>
              <a:ext uri="{FF2B5EF4-FFF2-40B4-BE49-F238E27FC236}">
                <a16:creationId xmlns:a16="http://schemas.microsoft.com/office/drawing/2014/main" id="{5D6E8159-260B-9F8D-8D3C-F15FD602EB2A}"/>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602501" y="6064738"/>
            <a:ext cx="609600" cy="609600"/>
          </a:xfrm>
          <a:prstGeom prst="rect">
            <a:avLst/>
          </a:prstGeom>
        </p:spPr>
      </p:pic>
    </p:spTree>
    <p:extLst>
      <p:ext uri="{BB962C8B-B14F-4D97-AF65-F5344CB8AC3E}">
        <p14:creationId xmlns:p14="http://schemas.microsoft.com/office/powerpoint/2010/main" val="75776892"/>
      </p:ext>
    </p:extLst>
  </p:cSld>
  <p:clrMapOvr>
    <a:masterClrMapping/>
  </p:clrMapOvr>
  <mc:AlternateContent xmlns:mc="http://schemas.openxmlformats.org/markup-compatibility/2006" xmlns:p14="http://schemas.microsoft.com/office/powerpoint/2010/main">
    <mc:Choice Requires="p14">
      <p:transition spd="slow" p14:dur="2000" advTm="69089"/>
    </mc:Choice>
    <mc:Fallback xmlns="">
      <p:transition spd="slow" advTm="69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4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15" y="0"/>
            <a:ext cx="12344905" cy="6858000"/>
          </a:xfrm>
          <a:prstGeom prst="rect">
            <a:avLst/>
          </a:prstGeom>
        </p:spPr>
      </p:pic>
      <p:sp>
        <p:nvSpPr>
          <p:cNvPr id="2" name="Title 1"/>
          <p:cNvSpPr>
            <a:spLocks noGrp="1"/>
          </p:cNvSpPr>
          <p:nvPr>
            <p:ph type="title"/>
          </p:nvPr>
        </p:nvSpPr>
        <p:spPr>
          <a:xfrm>
            <a:off x="838200" y="85957"/>
            <a:ext cx="10515600" cy="1325563"/>
          </a:xfrm>
        </p:spPr>
        <p:txBody>
          <a:bodyPr/>
          <a:lstStyle/>
          <a:p>
            <a:pPr algn="ctr" defTabSz="770484">
              <a:spcBef>
                <a:spcPts val="0"/>
              </a:spcBef>
            </a:pPr>
            <a:r>
              <a:rPr lang="en-US" b="1">
                <a:solidFill>
                  <a:prstClr val="black"/>
                </a:solidFill>
                <a:ea typeface="+mn-ea"/>
                <a:cs typeface="+mn-cs"/>
              </a:rPr>
              <a:t>Overview of Topics</a:t>
            </a:r>
            <a:r>
              <a:rPr lang="en-US" sz="1944">
                <a:solidFill>
                  <a:prstClr val="black"/>
                </a:solidFill>
                <a:ea typeface="+mn-ea"/>
                <a:cs typeface="+mn-cs"/>
              </a:rPr>
              <a:t/>
            </a:r>
            <a:br>
              <a:rPr lang="en-US" sz="1944">
                <a:solidFill>
                  <a:prstClr val="black"/>
                </a:solidFill>
                <a:ea typeface="+mn-ea"/>
                <a:cs typeface="+mn-cs"/>
              </a:rPr>
            </a:br>
            <a:endParaRPr lang="en-IE" sz="1944"/>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3"/>
          <a:stretch>
            <a:fillRect/>
          </a:stretch>
        </p:blipFill>
        <p:spPr>
          <a:xfrm>
            <a:off x="9736369" y="5903723"/>
            <a:ext cx="2632055" cy="960364"/>
          </a:xfrm>
          <a:prstGeom prst="rect">
            <a:avLst/>
          </a:prstGeom>
        </p:spPr>
      </p:pic>
      <p:graphicFrame>
        <p:nvGraphicFramePr>
          <p:cNvPr id="7" name="Content Placeholder 2">
            <a:extLst>
              <a:ext uri="{FF2B5EF4-FFF2-40B4-BE49-F238E27FC236}">
                <a16:creationId xmlns:a16="http://schemas.microsoft.com/office/drawing/2014/main" id="{D5D9EF64-1A73-129A-2DEF-713144B26648}"/>
              </a:ext>
            </a:extLst>
          </p:cNvPr>
          <p:cNvGraphicFramePr>
            <a:graphicFrameLocks/>
          </p:cNvGraphicFramePr>
          <p:nvPr>
            <p:extLst>
              <p:ext uri="{D42A27DB-BD31-4B8C-83A1-F6EECF244321}">
                <p14:modId xmlns:p14="http://schemas.microsoft.com/office/powerpoint/2010/main" val="711108532"/>
              </p:ext>
            </p:extLst>
          </p:nvPr>
        </p:nvGraphicFramePr>
        <p:xfrm>
          <a:off x="838200" y="1072625"/>
          <a:ext cx="9894757" cy="45126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7" name="Picture 27">
            <a:extLst>
              <a:ext uri="{FF2B5EF4-FFF2-40B4-BE49-F238E27FC236}">
                <a16:creationId xmlns:a16="http://schemas.microsoft.com/office/drawing/2014/main" id="{2E6B642C-D3CE-B2B8-9E90-598BCEA057ED}"/>
              </a:ext>
            </a:extLst>
          </p:cNvPr>
          <p:cNvPicPr>
            <a:picLocks noChangeAspect="1"/>
          </p:cNvPicPr>
          <p:nvPr/>
        </p:nvPicPr>
        <p:blipFill>
          <a:blip r:embed="rId9"/>
          <a:stretch>
            <a:fillRect/>
          </a:stretch>
        </p:blipFill>
        <p:spPr>
          <a:xfrm>
            <a:off x="4983193" y="6017942"/>
            <a:ext cx="3117011" cy="846229"/>
          </a:xfrm>
          <a:prstGeom prst="rect">
            <a:avLst/>
          </a:prstGeom>
        </p:spPr>
      </p:pic>
    </p:spTree>
    <p:extLst>
      <p:ext uri="{BB962C8B-B14F-4D97-AF65-F5344CB8AC3E}">
        <p14:creationId xmlns:p14="http://schemas.microsoft.com/office/powerpoint/2010/main" val="4198227710"/>
      </p:ext>
    </p:extLst>
  </p:cSld>
  <p:clrMapOvr>
    <a:masterClrMapping/>
  </p:clrMapOvr>
  <mc:AlternateContent xmlns:mc="http://schemas.openxmlformats.org/markup-compatibility/2006" xmlns:p14="http://schemas.microsoft.com/office/powerpoint/2010/main">
    <mc:Choice Requires="p14">
      <p:transition spd="slow" p14:dur="2000" advTm="10691"/>
    </mc:Choice>
    <mc:Fallback xmlns="">
      <p:transition spd="slow" advTm="10691"/>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149902" y="3878"/>
            <a:ext cx="10223291" cy="1339940"/>
          </a:xfrm>
        </p:spPr>
        <p:txBody>
          <a:bodyPr/>
          <a:lstStyle/>
          <a:p>
            <a:pPr algn="ctr" defTabSz="855859">
              <a:spcBef>
                <a:spcPts val="0"/>
              </a:spcBef>
            </a:pPr>
            <a:r>
              <a:rPr lang="en-US" b="1" dirty="0">
                <a:ea typeface="+mn-ea"/>
                <a:cs typeface="+mn-cs"/>
              </a:rPr>
              <a:t>2021 Q3 OL</a:t>
            </a:r>
            <a:r>
              <a:rPr lang="en-US" sz="2150" dirty="0">
                <a:ea typeface="+mn-ea"/>
                <a:cs typeface="+mn-cs"/>
              </a:rPr>
              <a:t/>
            </a:r>
            <a:br>
              <a:rPr lang="en-US" sz="2150" dirty="0">
                <a:ea typeface="+mn-ea"/>
                <a:cs typeface="+mn-cs"/>
              </a:rPr>
            </a:br>
            <a:endParaRPr lang="en-IE" sz="2150" dirty="0">
              <a:cs typeface="Calibri Light"/>
            </a:endParaRPr>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9260819" y="5791201"/>
            <a:ext cx="2923763" cy="1066800"/>
          </a:xfrm>
          <a:prstGeom prst="rect">
            <a:avLst/>
          </a:prstGeom>
        </p:spPr>
      </p:pic>
      <p:pic>
        <p:nvPicPr>
          <p:cNvPr id="7" name="Picture 27" descr="A picture containing text&#10;&#10;Description automatically generated">
            <a:extLst>
              <a:ext uri="{FF2B5EF4-FFF2-40B4-BE49-F238E27FC236}">
                <a16:creationId xmlns:a16="http://schemas.microsoft.com/office/drawing/2014/main" id="{07555504-3078-409B-D9A8-EEBB81D994AB}"/>
              </a:ext>
            </a:extLst>
          </p:cNvPr>
          <p:cNvPicPr>
            <a:picLocks noChangeAspect="1"/>
          </p:cNvPicPr>
          <p:nvPr/>
        </p:nvPicPr>
        <p:blipFill>
          <a:blip r:embed="rId7"/>
          <a:stretch>
            <a:fillRect/>
          </a:stretch>
        </p:blipFill>
        <p:spPr>
          <a:xfrm>
            <a:off x="4968816" y="5902923"/>
            <a:ext cx="3117011" cy="846229"/>
          </a:xfrm>
          <a:prstGeom prst="rect">
            <a:avLst/>
          </a:prstGeom>
        </p:spPr>
      </p:pic>
      <p:pic>
        <p:nvPicPr>
          <p:cNvPr id="5" name="Picture 4">
            <a:extLst>
              <a:ext uri="{FF2B5EF4-FFF2-40B4-BE49-F238E27FC236}">
                <a16:creationId xmlns:a16="http://schemas.microsoft.com/office/drawing/2014/main" id="{70C3C7C8-2D8B-9501-706B-F8063C5EB68E}"/>
              </a:ext>
            </a:extLst>
          </p:cNvPr>
          <p:cNvPicPr>
            <a:picLocks noChangeAspect="1"/>
          </p:cNvPicPr>
          <p:nvPr/>
        </p:nvPicPr>
        <p:blipFill rotWithShape="1">
          <a:blip r:embed="rId8">
            <a:extLst>
              <a:ext uri="{28A0092B-C50C-407E-A947-70E740481C1C}">
                <a14:useLocalDpi xmlns:a14="http://schemas.microsoft.com/office/drawing/2010/main" val="0"/>
              </a:ext>
            </a:extLst>
          </a:blip>
          <a:srcRect l="17337" t="27749" r="13565" b="15539"/>
          <a:stretch/>
        </p:blipFill>
        <p:spPr>
          <a:xfrm>
            <a:off x="835066" y="1136754"/>
            <a:ext cx="9737412" cy="4493302"/>
          </a:xfrm>
          <a:prstGeom prst="rect">
            <a:avLst/>
          </a:prstGeom>
        </p:spPr>
      </p:pic>
      <p:pic>
        <p:nvPicPr>
          <p:cNvPr id="8" name="Recorded Sound">
            <a:hlinkClick r:id="" action="ppaction://media"/>
            <a:extLst>
              <a:ext uri="{FF2B5EF4-FFF2-40B4-BE49-F238E27FC236}">
                <a16:creationId xmlns:a16="http://schemas.microsoft.com/office/drawing/2014/main" id="{8FAE9378-8E86-B06B-7B4C-0F1B90DE629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1045" y="6019801"/>
            <a:ext cx="609600" cy="609600"/>
          </a:xfrm>
          <a:prstGeom prst="rect">
            <a:avLst/>
          </a:prstGeom>
        </p:spPr>
      </p:pic>
    </p:spTree>
    <p:extLst>
      <p:ext uri="{BB962C8B-B14F-4D97-AF65-F5344CB8AC3E}">
        <p14:creationId xmlns:p14="http://schemas.microsoft.com/office/powerpoint/2010/main" val="3699084259"/>
      </p:ext>
    </p:extLst>
  </p:cSld>
  <p:clrMapOvr>
    <a:masterClrMapping/>
  </p:clrMapOvr>
  <mc:AlternateContent xmlns:mc="http://schemas.openxmlformats.org/markup-compatibility/2006" xmlns:p14="http://schemas.microsoft.com/office/powerpoint/2010/main">
    <mc:Choice Requires="p14">
      <p:transition spd="slow" p14:dur="2000" advTm="69089"/>
    </mc:Choice>
    <mc:Fallback xmlns="">
      <p:transition spd="slow" advTm="69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835067" y="3878"/>
            <a:ext cx="9403216" cy="1339940"/>
          </a:xfrm>
        </p:spPr>
        <p:txBody>
          <a:bodyPr/>
          <a:lstStyle/>
          <a:p>
            <a:pPr algn="ctr" defTabSz="855859">
              <a:spcBef>
                <a:spcPts val="0"/>
              </a:spcBef>
            </a:pPr>
            <a:r>
              <a:rPr lang="en-US" b="1" dirty="0">
                <a:ea typeface="+mn-ea"/>
                <a:cs typeface="+mn-cs"/>
              </a:rPr>
              <a:t>(</a:t>
            </a:r>
            <a:r>
              <a:rPr lang="en-US" b="1" dirty="0" err="1">
                <a:ea typeface="+mn-ea"/>
                <a:cs typeface="+mn-cs"/>
              </a:rPr>
              <a:t>i</a:t>
            </a:r>
            <a:r>
              <a:rPr lang="en-US" b="1" dirty="0">
                <a:ea typeface="+mn-ea"/>
                <a:cs typeface="+mn-cs"/>
              </a:rPr>
              <a:t>) &amp; (ii) Labelled Diagram</a:t>
            </a:r>
            <a:r>
              <a:rPr lang="en-US" sz="2150" dirty="0">
                <a:ea typeface="+mn-ea"/>
                <a:cs typeface="+mn-cs"/>
              </a:rPr>
              <a:t/>
            </a:r>
            <a:br>
              <a:rPr lang="en-US" sz="2150" dirty="0">
                <a:ea typeface="+mn-ea"/>
                <a:cs typeface="+mn-cs"/>
              </a:rPr>
            </a:br>
            <a:endParaRPr lang="en-IE" sz="2150" dirty="0">
              <a:cs typeface="Calibri Light"/>
            </a:endParaRPr>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9260819" y="5791201"/>
            <a:ext cx="2923763" cy="1066800"/>
          </a:xfrm>
          <a:prstGeom prst="rect">
            <a:avLst/>
          </a:prstGeom>
        </p:spPr>
      </p:pic>
      <p:pic>
        <p:nvPicPr>
          <p:cNvPr id="7" name="Picture 27" descr="A picture containing text&#10;&#10;Description automatically generated">
            <a:extLst>
              <a:ext uri="{FF2B5EF4-FFF2-40B4-BE49-F238E27FC236}">
                <a16:creationId xmlns:a16="http://schemas.microsoft.com/office/drawing/2014/main" id="{07555504-3078-409B-D9A8-EEBB81D994AB}"/>
              </a:ext>
            </a:extLst>
          </p:cNvPr>
          <p:cNvPicPr>
            <a:picLocks noChangeAspect="1"/>
          </p:cNvPicPr>
          <p:nvPr/>
        </p:nvPicPr>
        <p:blipFill>
          <a:blip r:embed="rId7"/>
          <a:stretch>
            <a:fillRect/>
          </a:stretch>
        </p:blipFill>
        <p:spPr>
          <a:xfrm>
            <a:off x="4968816" y="5902923"/>
            <a:ext cx="3117011" cy="846229"/>
          </a:xfrm>
          <a:prstGeom prst="rect">
            <a:avLst/>
          </a:prstGeom>
        </p:spPr>
      </p:pic>
      <p:pic>
        <p:nvPicPr>
          <p:cNvPr id="1026" name="Picture 2">
            <a:extLst>
              <a:ext uri="{FF2B5EF4-FFF2-40B4-BE49-F238E27FC236}">
                <a16:creationId xmlns:a16="http://schemas.microsoft.com/office/drawing/2014/main" id="{E817E330-63B0-F272-5FC7-4DF0F41AB9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417" y="1187196"/>
            <a:ext cx="5817310" cy="43861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AF5567F-9F15-4180-D48A-57754D5FBB5E}"/>
              </a:ext>
            </a:extLst>
          </p:cNvPr>
          <p:cNvSpPr txBox="1"/>
          <p:nvPr/>
        </p:nvSpPr>
        <p:spPr>
          <a:xfrm>
            <a:off x="6159708" y="985214"/>
            <a:ext cx="5817310"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u="sng" dirty="0">
                <a:cs typeface="Calibri"/>
              </a:rPr>
              <a:t>(</a:t>
            </a:r>
            <a:r>
              <a:rPr lang="en-US" sz="2400" u="sng" dirty="0" err="1">
                <a:cs typeface="Calibri"/>
              </a:rPr>
              <a:t>i</a:t>
            </a:r>
            <a:r>
              <a:rPr lang="en-US" sz="2400" u="sng" dirty="0">
                <a:cs typeface="Calibri"/>
              </a:rPr>
              <a:t>) 12 marks in total.</a:t>
            </a:r>
          </a:p>
          <a:p>
            <a:r>
              <a:rPr lang="en-US" sz="2400" dirty="0">
                <a:cs typeface="Calibri"/>
              </a:rPr>
              <a:t>Must include:</a:t>
            </a:r>
          </a:p>
          <a:p>
            <a:endParaRPr lang="en-US" sz="2400" dirty="0">
              <a:ea typeface="+mn-lt"/>
              <a:cs typeface="+mn-lt"/>
            </a:endParaRPr>
          </a:p>
          <a:p>
            <a:pPr marL="171450" indent="-171450">
              <a:buFont typeface="Arial,Sans-Serif"/>
              <a:buChar char="•"/>
            </a:pPr>
            <a:r>
              <a:rPr lang="en-IE" sz="2400" dirty="0">
                <a:ea typeface="+mn-lt"/>
                <a:cs typeface="+mn-lt"/>
              </a:rPr>
              <a:t>Crosswire, ray box (3 marks).</a:t>
            </a:r>
            <a:endParaRPr lang="en-US" sz="2400" dirty="0">
              <a:ea typeface="+mn-lt"/>
              <a:cs typeface="+mn-lt"/>
            </a:endParaRPr>
          </a:p>
          <a:p>
            <a:pPr marL="171450" indent="-171450">
              <a:buFont typeface="Arial,Sans-Serif"/>
              <a:buChar char="•"/>
            </a:pPr>
            <a:r>
              <a:rPr lang="en-IE" sz="2400" dirty="0">
                <a:ea typeface="+mn-lt"/>
                <a:cs typeface="+mn-lt"/>
              </a:rPr>
              <a:t>(Converging) lens (3 marks).</a:t>
            </a:r>
            <a:endParaRPr lang="en-US" sz="2400" dirty="0">
              <a:ea typeface="+mn-lt"/>
              <a:cs typeface="+mn-lt"/>
            </a:endParaRPr>
          </a:p>
          <a:p>
            <a:pPr marL="171450" indent="-171450">
              <a:buFont typeface="Arial,Sans-Serif"/>
              <a:buChar char="•"/>
            </a:pPr>
            <a:r>
              <a:rPr lang="en-IE" sz="2400" dirty="0">
                <a:ea typeface="+mn-lt"/>
                <a:cs typeface="+mn-lt"/>
              </a:rPr>
              <a:t>Screen (3 marks).</a:t>
            </a:r>
          </a:p>
          <a:p>
            <a:pPr marL="171450" indent="-171450">
              <a:buFont typeface="Arial,Sans-Serif"/>
              <a:buChar char="•"/>
            </a:pPr>
            <a:r>
              <a:rPr lang="en-IE" sz="2400" dirty="0">
                <a:ea typeface="+mn-lt"/>
                <a:cs typeface="+mn-lt"/>
              </a:rPr>
              <a:t>Detail e.g., correct arrangement, optical bench, meter stick, etc. (3 marks).</a:t>
            </a:r>
            <a:endParaRPr lang="en-US" sz="2400" dirty="0"/>
          </a:p>
        </p:txBody>
      </p:sp>
      <p:sp>
        <p:nvSpPr>
          <p:cNvPr id="5" name="TextBox 4">
            <a:extLst>
              <a:ext uri="{FF2B5EF4-FFF2-40B4-BE49-F238E27FC236}">
                <a16:creationId xmlns:a16="http://schemas.microsoft.com/office/drawing/2014/main" id="{03D71A8C-158C-3D5C-FF32-95532AC7947C}"/>
              </a:ext>
            </a:extLst>
          </p:cNvPr>
          <p:cNvSpPr txBox="1"/>
          <p:nvPr/>
        </p:nvSpPr>
        <p:spPr>
          <a:xfrm>
            <a:off x="6247275" y="4238594"/>
            <a:ext cx="581731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u="sng" dirty="0">
                <a:cs typeface="Calibri"/>
              </a:rPr>
              <a:t>(ii) 6 marks in total.</a:t>
            </a:r>
          </a:p>
          <a:p>
            <a:r>
              <a:rPr lang="en-US" sz="2400" dirty="0">
                <a:cs typeface="Calibri"/>
              </a:rPr>
              <a:t>Must include:</a:t>
            </a:r>
          </a:p>
          <a:p>
            <a:endParaRPr lang="en-US" sz="2400" dirty="0">
              <a:ea typeface="+mn-lt"/>
              <a:cs typeface="+mn-lt"/>
            </a:endParaRPr>
          </a:p>
          <a:p>
            <a:pPr marL="171450" indent="-171450">
              <a:buFont typeface="Arial,Sans-Serif"/>
              <a:buChar char="•"/>
            </a:pPr>
            <a:r>
              <a:rPr lang="en-IE" sz="2400" dirty="0">
                <a:ea typeface="+mn-lt"/>
                <a:cs typeface="+mn-lt"/>
              </a:rPr>
              <a:t>Correct position of u and v (6 marks).</a:t>
            </a:r>
            <a:endParaRPr lang="en-US" sz="2400" dirty="0">
              <a:ea typeface="+mn-lt"/>
              <a:cs typeface="+mn-lt"/>
            </a:endParaRPr>
          </a:p>
        </p:txBody>
      </p:sp>
      <p:pic>
        <p:nvPicPr>
          <p:cNvPr id="8" name="Recorded Sound">
            <a:hlinkClick r:id="" action="ppaction://media"/>
            <a:extLst>
              <a:ext uri="{FF2B5EF4-FFF2-40B4-BE49-F238E27FC236}">
                <a16:creationId xmlns:a16="http://schemas.microsoft.com/office/drawing/2014/main" id="{CFB88FB3-4909-86A7-7A91-1B95459DEA2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75655" y="6063137"/>
            <a:ext cx="609600" cy="609600"/>
          </a:xfrm>
          <a:prstGeom prst="rect">
            <a:avLst/>
          </a:prstGeom>
        </p:spPr>
      </p:pic>
    </p:spTree>
    <p:extLst>
      <p:ext uri="{BB962C8B-B14F-4D97-AF65-F5344CB8AC3E}">
        <p14:creationId xmlns:p14="http://schemas.microsoft.com/office/powerpoint/2010/main" val="164202939"/>
      </p:ext>
    </p:extLst>
  </p:cSld>
  <p:clrMapOvr>
    <a:masterClrMapping/>
  </p:clrMapOvr>
  <mc:AlternateContent xmlns:mc="http://schemas.openxmlformats.org/markup-compatibility/2006" xmlns:p14="http://schemas.microsoft.com/office/powerpoint/2010/main">
    <mc:Choice Requires="p14">
      <p:transition spd="slow" p14:dur="2000" advTm="69089"/>
    </mc:Choice>
    <mc:Fallback xmlns="">
      <p:transition spd="slow" advTm="69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3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835066" y="3878"/>
            <a:ext cx="10558731" cy="1339940"/>
          </a:xfrm>
        </p:spPr>
        <p:txBody>
          <a:bodyPr/>
          <a:lstStyle/>
          <a:p>
            <a:pPr algn="ctr" defTabSz="855859">
              <a:spcBef>
                <a:spcPts val="0"/>
              </a:spcBef>
            </a:pPr>
            <a:r>
              <a:rPr lang="en-US" b="1" dirty="0">
                <a:ea typeface="+mn-ea"/>
                <a:cs typeface="+mn-cs"/>
              </a:rPr>
              <a:t>List of Exam Questions</a:t>
            </a:r>
            <a:r>
              <a:rPr lang="en-US" sz="2150" dirty="0">
                <a:ea typeface="+mn-ea"/>
                <a:cs typeface="+mn-cs"/>
              </a:rPr>
              <a:t/>
            </a:r>
            <a:br>
              <a:rPr lang="en-US" sz="2150" dirty="0">
                <a:ea typeface="+mn-ea"/>
                <a:cs typeface="+mn-cs"/>
              </a:rPr>
            </a:br>
            <a:endParaRPr lang="en-IE" sz="2150" dirty="0">
              <a:cs typeface="Calibri Light"/>
            </a:endParaRPr>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4"/>
          <a:stretch>
            <a:fillRect/>
          </a:stretch>
        </p:blipFill>
        <p:spPr>
          <a:xfrm>
            <a:off x="9260819" y="5791201"/>
            <a:ext cx="2923763" cy="1066800"/>
          </a:xfrm>
          <a:prstGeom prst="rect">
            <a:avLst/>
          </a:prstGeom>
        </p:spPr>
      </p:pic>
      <p:pic>
        <p:nvPicPr>
          <p:cNvPr id="7" name="Picture 27" descr="A picture containing text&#10;&#10;Description automatically generated">
            <a:extLst>
              <a:ext uri="{FF2B5EF4-FFF2-40B4-BE49-F238E27FC236}">
                <a16:creationId xmlns:a16="http://schemas.microsoft.com/office/drawing/2014/main" id="{07555504-3078-409B-D9A8-EEBB81D994AB}"/>
              </a:ext>
            </a:extLst>
          </p:cNvPr>
          <p:cNvPicPr>
            <a:picLocks noChangeAspect="1"/>
          </p:cNvPicPr>
          <p:nvPr/>
        </p:nvPicPr>
        <p:blipFill>
          <a:blip r:embed="rId5"/>
          <a:stretch>
            <a:fillRect/>
          </a:stretch>
        </p:blipFill>
        <p:spPr>
          <a:xfrm>
            <a:off x="4968816" y="5902923"/>
            <a:ext cx="3117011" cy="846229"/>
          </a:xfrm>
          <a:prstGeom prst="rect">
            <a:avLst/>
          </a:prstGeom>
        </p:spPr>
      </p:pic>
      <p:graphicFrame>
        <p:nvGraphicFramePr>
          <p:cNvPr id="3" name="Table 2">
            <a:extLst>
              <a:ext uri="{FF2B5EF4-FFF2-40B4-BE49-F238E27FC236}">
                <a16:creationId xmlns:a16="http://schemas.microsoft.com/office/drawing/2014/main" id="{7538FE7F-A5DD-4710-7E03-FCE92C26052F}"/>
              </a:ext>
            </a:extLst>
          </p:cNvPr>
          <p:cNvGraphicFramePr>
            <a:graphicFrameLocks noGrp="1"/>
          </p:cNvGraphicFramePr>
          <p:nvPr>
            <p:extLst>
              <p:ext uri="{D42A27DB-BD31-4B8C-83A1-F6EECF244321}">
                <p14:modId xmlns:p14="http://schemas.microsoft.com/office/powerpoint/2010/main" val="205482524"/>
              </p:ext>
            </p:extLst>
          </p:nvPr>
        </p:nvGraphicFramePr>
        <p:xfrm>
          <a:off x="179880" y="1687596"/>
          <a:ext cx="11213917" cy="1411015"/>
        </p:xfrm>
        <a:graphic>
          <a:graphicData uri="http://schemas.openxmlformats.org/drawingml/2006/table">
            <a:tbl>
              <a:tblPr>
                <a:tableStyleId>{5C22544A-7EE6-4342-B048-85BDC9FD1C3A}</a:tableStyleId>
              </a:tblPr>
              <a:tblGrid>
                <a:gridCol w="1019447">
                  <a:extLst>
                    <a:ext uri="{9D8B030D-6E8A-4147-A177-3AD203B41FA5}">
                      <a16:colId xmlns:a16="http://schemas.microsoft.com/office/drawing/2014/main" val="556268250"/>
                    </a:ext>
                  </a:extLst>
                </a:gridCol>
                <a:gridCol w="1019447">
                  <a:extLst>
                    <a:ext uri="{9D8B030D-6E8A-4147-A177-3AD203B41FA5}">
                      <a16:colId xmlns:a16="http://schemas.microsoft.com/office/drawing/2014/main" val="3126950124"/>
                    </a:ext>
                  </a:extLst>
                </a:gridCol>
                <a:gridCol w="1019447">
                  <a:extLst>
                    <a:ext uri="{9D8B030D-6E8A-4147-A177-3AD203B41FA5}">
                      <a16:colId xmlns:a16="http://schemas.microsoft.com/office/drawing/2014/main" val="2354160762"/>
                    </a:ext>
                  </a:extLst>
                </a:gridCol>
                <a:gridCol w="1019447">
                  <a:extLst>
                    <a:ext uri="{9D8B030D-6E8A-4147-A177-3AD203B41FA5}">
                      <a16:colId xmlns:a16="http://schemas.microsoft.com/office/drawing/2014/main" val="847024574"/>
                    </a:ext>
                  </a:extLst>
                </a:gridCol>
                <a:gridCol w="1019447">
                  <a:extLst>
                    <a:ext uri="{9D8B030D-6E8A-4147-A177-3AD203B41FA5}">
                      <a16:colId xmlns:a16="http://schemas.microsoft.com/office/drawing/2014/main" val="3639528864"/>
                    </a:ext>
                  </a:extLst>
                </a:gridCol>
                <a:gridCol w="1019447">
                  <a:extLst>
                    <a:ext uri="{9D8B030D-6E8A-4147-A177-3AD203B41FA5}">
                      <a16:colId xmlns:a16="http://schemas.microsoft.com/office/drawing/2014/main" val="1263335427"/>
                    </a:ext>
                  </a:extLst>
                </a:gridCol>
                <a:gridCol w="1019447">
                  <a:extLst>
                    <a:ext uri="{9D8B030D-6E8A-4147-A177-3AD203B41FA5}">
                      <a16:colId xmlns:a16="http://schemas.microsoft.com/office/drawing/2014/main" val="3113261632"/>
                    </a:ext>
                  </a:extLst>
                </a:gridCol>
                <a:gridCol w="1019447">
                  <a:extLst>
                    <a:ext uri="{9D8B030D-6E8A-4147-A177-3AD203B41FA5}">
                      <a16:colId xmlns:a16="http://schemas.microsoft.com/office/drawing/2014/main" val="3151967194"/>
                    </a:ext>
                  </a:extLst>
                </a:gridCol>
                <a:gridCol w="1019447">
                  <a:extLst>
                    <a:ext uri="{9D8B030D-6E8A-4147-A177-3AD203B41FA5}">
                      <a16:colId xmlns:a16="http://schemas.microsoft.com/office/drawing/2014/main" val="268296374"/>
                    </a:ext>
                  </a:extLst>
                </a:gridCol>
                <a:gridCol w="1019447">
                  <a:extLst>
                    <a:ext uri="{9D8B030D-6E8A-4147-A177-3AD203B41FA5}">
                      <a16:colId xmlns:a16="http://schemas.microsoft.com/office/drawing/2014/main" val="1778162936"/>
                    </a:ext>
                  </a:extLst>
                </a:gridCol>
                <a:gridCol w="1019447">
                  <a:extLst>
                    <a:ext uri="{9D8B030D-6E8A-4147-A177-3AD203B41FA5}">
                      <a16:colId xmlns:a16="http://schemas.microsoft.com/office/drawing/2014/main" val="3351705137"/>
                    </a:ext>
                  </a:extLst>
                </a:gridCol>
              </a:tblGrid>
              <a:tr h="669970">
                <a:tc>
                  <a:txBody>
                    <a:bodyPr/>
                    <a:lstStyle/>
                    <a:p>
                      <a:pPr algn="ctr" fontAlgn="b"/>
                      <a:r>
                        <a:rPr lang="en-IE" sz="2400" b="1" u="none" strike="noStrike" dirty="0">
                          <a:effectLst/>
                        </a:rPr>
                        <a:t>2022</a:t>
                      </a:r>
                      <a:endParaRPr lang="en-IE" sz="2400" b="1" i="0" u="none" strike="noStrike" dirty="0">
                        <a:solidFill>
                          <a:srgbClr val="000000"/>
                        </a:solidFill>
                        <a:effectLst/>
                        <a:latin typeface="Calibri" panose="020F0502020204030204" pitchFamily="34" charset="0"/>
                      </a:endParaRPr>
                    </a:p>
                  </a:txBody>
                  <a:tcPr marL="9525" marR="9525" marT="9525" marB="0" anchor="b">
                    <a:solidFill>
                      <a:srgbClr val="9966FF"/>
                    </a:solidFill>
                  </a:tcPr>
                </a:tc>
                <a:tc>
                  <a:txBody>
                    <a:bodyPr/>
                    <a:lstStyle/>
                    <a:p>
                      <a:pPr algn="ctr" fontAlgn="b"/>
                      <a:r>
                        <a:rPr lang="en-IE" sz="2400" b="1" u="none" strike="noStrike" dirty="0">
                          <a:effectLst/>
                        </a:rPr>
                        <a:t>2021</a:t>
                      </a:r>
                      <a:endParaRPr lang="en-IE" sz="2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IE" sz="2400" b="1" u="none" strike="noStrike" dirty="0">
                          <a:effectLst/>
                        </a:rPr>
                        <a:t>2020</a:t>
                      </a:r>
                      <a:endParaRPr lang="en-IE" sz="2400" b="1" i="0" u="none" strike="noStrike" dirty="0">
                        <a:solidFill>
                          <a:srgbClr val="000000"/>
                        </a:solidFill>
                        <a:effectLst/>
                        <a:latin typeface="Calibri" panose="020F0502020204030204" pitchFamily="34" charset="0"/>
                      </a:endParaRPr>
                    </a:p>
                  </a:txBody>
                  <a:tcPr marL="9525" marR="9525" marT="9525" marB="0" anchor="b">
                    <a:solidFill>
                      <a:srgbClr val="9966FF"/>
                    </a:solidFill>
                  </a:tcPr>
                </a:tc>
                <a:tc>
                  <a:txBody>
                    <a:bodyPr/>
                    <a:lstStyle/>
                    <a:p>
                      <a:pPr algn="ctr" fontAlgn="b"/>
                      <a:r>
                        <a:rPr lang="en-IE" sz="2400" b="1" u="none" strike="noStrike" dirty="0">
                          <a:effectLst/>
                        </a:rPr>
                        <a:t>2019</a:t>
                      </a:r>
                      <a:endParaRPr lang="en-IE" sz="2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IE" sz="2400" b="1" u="none" strike="noStrike" dirty="0">
                          <a:effectLst/>
                        </a:rPr>
                        <a:t>2018</a:t>
                      </a:r>
                      <a:endParaRPr lang="en-IE" sz="2400" b="1" i="0" u="none" strike="noStrike" dirty="0">
                        <a:solidFill>
                          <a:srgbClr val="000000"/>
                        </a:solidFill>
                        <a:effectLst/>
                        <a:latin typeface="Calibri" panose="020F0502020204030204" pitchFamily="34" charset="0"/>
                      </a:endParaRPr>
                    </a:p>
                  </a:txBody>
                  <a:tcPr marL="9525" marR="9525" marT="9525" marB="0" anchor="b">
                    <a:solidFill>
                      <a:srgbClr val="9966FF"/>
                    </a:solidFill>
                  </a:tcPr>
                </a:tc>
                <a:tc>
                  <a:txBody>
                    <a:bodyPr/>
                    <a:lstStyle/>
                    <a:p>
                      <a:pPr algn="ctr" fontAlgn="b"/>
                      <a:r>
                        <a:rPr lang="en-IE" sz="2400" b="1" u="none" strike="noStrike" dirty="0">
                          <a:effectLst/>
                        </a:rPr>
                        <a:t>2017</a:t>
                      </a:r>
                      <a:endParaRPr lang="en-IE" sz="2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IE" sz="2400" b="1" u="none" strike="noStrike" dirty="0">
                          <a:effectLst/>
                        </a:rPr>
                        <a:t>2016</a:t>
                      </a:r>
                      <a:endParaRPr lang="en-IE" sz="2400" b="1" i="0" u="none" strike="noStrike" dirty="0">
                        <a:solidFill>
                          <a:srgbClr val="000000"/>
                        </a:solidFill>
                        <a:effectLst/>
                        <a:latin typeface="Calibri" panose="020F0502020204030204" pitchFamily="34" charset="0"/>
                      </a:endParaRPr>
                    </a:p>
                  </a:txBody>
                  <a:tcPr marL="9525" marR="9525" marT="9525" marB="0" anchor="b">
                    <a:solidFill>
                      <a:srgbClr val="9966FF"/>
                    </a:solidFill>
                  </a:tcPr>
                </a:tc>
                <a:tc>
                  <a:txBody>
                    <a:bodyPr/>
                    <a:lstStyle/>
                    <a:p>
                      <a:pPr algn="ctr" fontAlgn="b"/>
                      <a:r>
                        <a:rPr lang="en-IE" sz="2400" b="1" u="none" strike="noStrike" dirty="0">
                          <a:effectLst/>
                        </a:rPr>
                        <a:t>2015</a:t>
                      </a:r>
                      <a:endParaRPr lang="en-IE" sz="2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IE" sz="2400" b="1" u="none" strike="noStrike" dirty="0">
                          <a:effectLst/>
                        </a:rPr>
                        <a:t>2014</a:t>
                      </a:r>
                      <a:endParaRPr lang="en-IE" sz="2400" b="1" i="0" u="none" strike="noStrike" dirty="0">
                        <a:solidFill>
                          <a:srgbClr val="000000"/>
                        </a:solidFill>
                        <a:effectLst/>
                        <a:latin typeface="Calibri" panose="020F0502020204030204" pitchFamily="34" charset="0"/>
                      </a:endParaRPr>
                    </a:p>
                  </a:txBody>
                  <a:tcPr marL="9525" marR="9525" marT="9525" marB="0" anchor="b">
                    <a:solidFill>
                      <a:srgbClr val="9966FF"/>
                    </a:solidFill>
                  </a:tcPr>
                </a:tc>
                <a:tc>
                  <a:txBody>
                    <a:bodyPr/>
                    <a:lstStyle/>
                    <a:p>
                      <a:pPr algn="ctr" fontAlgn="b"/>
                      <a:r>
                        <a:rPr lang="en-IE" sz="2400" b="1" u="none" strike="noStrike" dirty="0">
                          <a:effectLst/>
                        </a:rPr>
                        <a:t>2013</a:t>
                      </a:r>
                      <a:endParaRPr lang="en-IE" sz="2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IE" sz="2400" b="1" u="none" strike="noStrike" dirty="0">
                          <a:effectLst/>
                        </a:rPr>
                        <a:t>2012</a:t>
                      </a:r>
                      <a:endParaRPr lang="en-IE" sz="2400" b="1" i="0" u="none" strike="noStrike" dirty="0">
                        <a:solidFill>
                          <a:srgbClr val="000000"/>
                        </a:solidFill>
                        <a:effectLst/>
                        <a:latin typeface="Calibri" panose="020F0502020204030204" pitchFamily="34" charset="0"/>
                      </a:endParaRPr>
                    </a:p>
                  </a:txBody>
                  <a:tcPr marL="9525" marR="9525" marT="9525" marB="0" anchor="b">
                    <a:solidFill>
                      <a:srgbClr val="9966FF"/>
                    </a:solidFill>
                  </a:tcPr>
                </a:tc>
                <a:extLst>
                  <a:ext uri="{0D108BD9-81ED-4DB2-BD59-A6C34878D82A}">
                    <a16:rowId xmlns:a16="http://schemas.microsoft.com/office/drawing/2014/main" val="12537911"/>
                  </a:ext>
                </a:extLst>
              </a:tr>
              <a:tr h="669970">
                <a:tc>
                  <a:txBody>
                    <a:bodyPr/>
                    <a:lstStyle/>
                    <a:p>
                      <a:pPr algn="ctr" fontAlgn="b"/>
                      <a:r>
                        <a:rPr lang="en-IE" sz="2400" u="none" strike="noStrike" dirty="0">
                          <a:effectLst/>
                        </a:rPr>
                        <a:t>3, 13</a:t>
                      </a:r>
                      <a:endParaRPr lang="en-IE" sz="2400" b="0" i="0" u="none" strike="noStrike" dirty="0">
                        <a:solidFill>
                          <a:srgbClr val="000000"/>
                        </a:solidFill>
                        <a:effectLst/>
                        <a:latin typeface="Calibri" panose="020F0502020204030204" pitchFamily="34" charset="0"/>
                      </a:endParaRPr>
                    </a:p>
                  </a:txBody>
                  <a:tcPr marL="9525" marR="9525" marT="9525" marB="0" anchor="b">
                    <a:solidFill>
                      <a:srgbClr val="9966FF"/>
                    </a:solidFill>
                  </a:tcPr>
                </a:tc>
                <a:tc>
                  <a:txBody>
                    <a:bodyPr/>
                    <a:lstStyle/>
                    <a:p>
                      <a:pPr algn="ctr" fontAlgn="b"/>
                      <a:r>
                        <a:rPr lang="en-IE" sz="2400" u="none" strike="noStrike">
                          <a:effectLst/>
                        </a:rPr>
                        <a:t>2, 8, 14d</a:t>
                      </a:r>
                      <a:endParaRPr lang="en-IE"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E" sz="2400" u="none" strike="noStrike" dirty="0">
                          <a:effectLst/>
                        </a:rPr>
                        <a:t>2</a:t>
                      </a:r>
                      <a:endParaRPr lang="en-IE" sz="2400" b="0" i="0" u="none" strike="noStrike" dirty="0">
                        <a:solidFill>
                          <a:srgbClr val="000000"/>
                        </a:solidFill>
                        <a:effectLst/>
                        <a:latin typeface="Calibri" panose="020F0502020204030204" pitchFamily="34" charset="0"/>
                      </a:endParaRPr>
                    </a:p>
                  </a:txBody>
                  <a:tcPr marL="9525" marR="9525" marT="9525" marB="0" anchor="b">
                    <a:solidFill>
                      <a:srgbClr val="9966FF"/>
                    </a:solidFill>
                  </a:tcPr>
                </a:tc>
                <a:tc>
                  <a:txBody>
                    <a:bodyPr/>
                    <a:lstStyle/>
                    <a:p>
                      <a:pPr algn="ctr" fontAlgn="b"/>
                      <a:r>
                        <a:rPr lang="en-IE" sz="2400" u="none" strike="noStrike" dirty="0">
                          <a:effectLst/>
                        </a:rPr>
                        <a:t>2, 10, 12c</a:t>
                      </a:r>
                      <a:endParaRPr lang="en-IE"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IE" sz="2400" u="none" strike="noStrike" dirty="0">
                          <a:effectLst/>
                        </a:rPr>
                        <a:t>2, 3</a:t>
                      </a:r>
                      <a:endParaRPr lang="en-IE" sz="2400" b="0" i="0" u="none" strike="noStrike" dirty="0">
                        <a:solidFill>
                          <a:srgbClr val="000000"/>
                        </a:solidFill>
                        <a:effectLst/>
                        <a:latin typeface="Calibri" panose="020F0502020204030204" pitchFamily="34" charset="0"/>
                      </a:endParaRPr>
                    </a:p>
                  </a:txBody>
                  <a:tcPr marL="9525" marR="9525" marT="9525" marB="0" anchor="b">
                    <a:solidFill>
                      <a:srgbClr val="9966FF"/>
                    </a:solidFill>
                  </a:tcPr>
                </a:tc>
                <a:tc>
                  <a:txBody>
                    <a:bodyPr/>
                    <a:lstStyle/>
                    <a:p>
                      <a:pPr algn="ctr" fontAlgn="b"/>
                      <a:r>
                        <a:rPr lang="en-IE" sz="2400" u="none" strike="noStrike" dirty="0">
                          <a:effectLst/>
                        </a:rPr>
                        <a:t>12c</a:t>
                      </a:r>
                      <a:endParaRPr lang="en-IE"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IE" sz="2400" u="none" strike="noStrike" dirty="0">
                          <a:effectLst/>
                        </a:rPr>
                        <a:t>3, 11</a:t>
                      </a:r>
                      <a:endParaRPr lang="en-IE" sz="2400" b="0" i="0" u="none" strike="noStrike" dirty="0">
                        <a:solidFill>
                          <a:srgbClr val="000000"/>
                        </a:solidFill>
                        <a:effectLst/>
                        <a:latin typeface="Calibri" panose="020F0502020204030204" pitchFamily="34" charset="0"/>
                      </a:endParaRPr>
                    </a:p>
                  </a:txBody>
                  <a:tcPr marL="9525" marR="9525" marT="9525" marB="0" anchor="b">
                    <a:solidFill>
                      <a:srgbClr val="9966FF"/>
                    </a:solidFill>
                  </a:tcPr>
                </a:tc>
                <a:tc>
                  <a:txBody>
                    <a:bodyPr/>
                    <a:lstStyle/>
                    <a:p>
                      <a:pPr algn="ctr" fontAlgn="b"/>
                      <a:r>
                        <a:rPr lang="en-IE" sz="2400" u="none" strike="noStrike" dirty="0">
                          <a:effectLst/>
                        </a:rPr>
                        <a:t>3, 12b</a:t>
                      </a:r>
                      <a:endParaRPr lang="en-IE"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IE" sz="2400" u="none" strike="noStrike" dirty="0">
                          <a:effectLst/>
                        </a:rPr>
                        <a:t>2, 12b</a:t>
                      </a:r>
                      <a:endParaRPr lang="en-IE" sz="2400" b="0" i="0" u="none" strike="noStrike" dirty="0">
                        <a:solidFill>
                          <a:srgbClr val="000000"/>
                        </a:solidFill>
                        <a:effectLst/>
                        <a:latin typeface="Calibri" panose="020F0502020204030204" pitchFamily="34" charset="0"/>
                      </a:endParaRPr>
                    </a:p>
                  </a:txBody>
                  <a:tcPr marL="9525" marR="9525" marT="9525" marB="0" anchor="b">
                    <a:solidFill>
                      <a:srgbClr val="9966FF"/>
                    </a:solidFill>
                  </a:tcPr>
                </a:tc>
                <a:tc>
                  <a:txBody>
                    <a:bodyPr/>
                    <a:lstStyle/>
                    <a:p>
                      <a:pPr algn="ctr" fontAlgn="b"/>
                      <a:r>
                        <a:rPr lang="en-IE" sz="2400" u="none" strike="noStrike" dirty="0">
                          <a:effectLst/>
                        </a:rPr>
                        <a:t>3</a:t>
                      </a:r>
                      <a:endParaRPr lang="en-IE"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IE" sz="2400" u="none" strike="noStrike" dirty="0">
                          <a:effectLst/>
                        </a:rPr>
                        <a:t>2</a:t>
                      </a:r>
                      <a:endParaRPr lang="en-IE" sz="2400" b="0" i="0" u="none" strike="noStrike" dirty="0">
                        <a:solidFill>
                          <a:srgbClr val="000000"/>
                        </a:solidFill>
                        <a:effectLst/>
                        <a:latin typeface="Calibri" panose="020F0502020204030204" pitchFamily="34" charset="0"/>
                      </a:endParaRPr>
                    </a:p>
                  </a:txBody>
                  <a:tcPr marL="9525" marR="9525" marT="9525" marB="0" anchor="b">
                    <a:solidFill>
                      <a:srgbClr val="9966FF"/>
                    </a:solidFill>
                  </a:tcPr>
                </a:tc>
                <a:extLst>
                  <a:ext uri="{0D108BD9-81ED-4DB2-BD59-A6C34878D82A}">
                    <a16:rowId xmlns:a16="http://schemas.microsoft.com/office/drawing/2014/main" val="2217606748"/>
                  </a:ext>
                </a:extLst>
              </a:tr>
            </a:tbl>
          </a:graphicData>
        </a:graphic>
      </p:graphicFrame>
      <p:sp>
        <p:nvSpPr>
          <p:cNvPr id="5" name="TextBox 4">
            <a:extLst>
              <a:ext uri="{FF2B5EF4-FFF2-40B4-BE49-F238E27FC236}">
                <a16:creationId xmlns:a16="http://schemas.microsoft.com/office/drawing/2014/main" id="{CB77856E-7B3C-4C93-9F0A-A9342FC15E4C}"/>
              </a:ext>
            </a:extLst>
          </p:cNvPr>
          <p:cNvSpPr txBox="1"/>
          <p:nvPr/>
        </p:nvSpPr>
        <p:spPr>
          <a:xfrm>
            <a:off x="4406849" y="1058984"/>
            <a:ext cx="2803160" cy="646331"/>
          </a:xfrm>
          <a:prstGeom prst="rect">
            <a:avLst/>
          </a:prstGeom>
          <a:noFill/>
        </p:spPr>
        <p:txBody>
          <a:bodyPr wrap="square" rtlCol="0">
            <a:spAutoFit/>
          </a:bodyPr>
          <a:lstStyle/>
          <a:p>
            <a:pPr algn="ctr"/>
            <a:r>
              <a:rPr lang="en-IE" sz="3600" b="1" dirty="0"/>
              <a:t>Higher Level</a:t>
            </a:r>
          </a:p>
        </p:txBody>
      </p:sp>
      <p:sp>
        <p:nvSpPr>
          <p:cNvPr id="10" name="TextBox 9">
            <a:extLst>
              <a:ext uri="{FF2B5EF4-FFF2-40B4-BE49-F238E27FC236}">
                <a16:creationId xmlns:a16="http://schemas.microsoft.com/office/drawing/2014/main" id="{8EC094B4-FABE-9FB2-B732-E43427400A9F}"/>
              </a:ext>
            </a:extLst>
          </p:cNvPr>
          <p:cNvSpPr txBox="1"/>
          <p:nvPr/>
        </p:nvSpPr>
        <p:spPr>
          <a:xfrm>
            <a:off x="4324532" y="3436224"/>
            <a:ext cx="2967793" cy="646331"/>
          </a:xfrm>
          <a:prstGeom prst="rect">
            <a:avLst/>
          </a:prstGeom>
          <a:noFill/>
        </p:spPr>
        <p:txBody>
          <a:bodyPr wrap="square" rtlCol="0">
            <a:spAutoFit/>
          </a:bodyPr>
          <a:lstStyle/>
          <a:p>
            <a:pPr algn="ctr"/>
            <a:r>
              <a:rPr lang="en-IE" sz="3600" b="1" dirty="0"/>
              <a:t>Ordinary Level</a:t>
            </a:r>
          </a:p>
        </p:txBody>
      </p:sp>
      <p:graphicFrame>
        <p:nvGraphicFramePr>
          <p:cNvPr id="11" name="Table 10">
            <a:extLst>
              <a:ext uri="{FF2B5EF4-FFF2-40B4-BE49-F238E27FC236}">
                <a16:creationId xmlns:a16="http://schemas.microsoft.com/office/drawing/2014/main" id="{606D19A8-52B0-E6AE-BB32-11A86D8B0C9F}"/>
              </a:ext>
            </a:extLst>
          </p:cNvPr>
          <p:cNvGraphicFramePr>
            <a:graphicFrameLocks noGrp="1"/>
          </p:cNvGraphicFramePr>
          <p:nvPr>
            <p:extLst>
              <p:ext uri="{D42A27DB-BD31-4B8C-83A1-F6EECF244321}">
                <p14:modId xmlns:p14="http://schemas.microsoft.com/office/powerpoint/2010/main" val="2052055970"/>
              </p:ext>
            </p:extLst>
          </p:nvPr>
        </p:nvGraphicFramePr>
        <p:xfrm>
          <a:off x="179880" y="4148129"/>
          <a:ext cx="11213917" cy="1342725"/>
        </p:xfrm>
        <a:graphic>
          <a:graphicData uri="http://schemas.openxmlformats.org/drawingml/2006/table">
            <a:tbl>
              <a:tblPr>
                <a:tableStyleId>{5C22544A-7EE6-4342-B048-85BDC9FD1C3A}</a:tableStyleId>
              </a:tblPr>
              <a:tblGrid>
                <a:gridCol w="1019447">
                  <a:extLst>
                    <a:ext uri="{9D8B030D-6E8A-4147-A177-3AD203B41FA5}">
                      <a16:colId xmlns:a16="http://schemas.microsoft.com/office/drawing/2014/main" val="503715514"/>
                    </a:ext>
                  </a:extLst>
                </a:gridCol>
                <a:gridCol w="1019447">
                  <a:extLst>
                    <a:ext uri="{9D8B030D-6E8A-4147-A177-3AD203B41FA5}">
                      <a16:colId xmlns:a16="http://schemas.microsoft.com/office/drawing/2014/main" val="2930909253"/>
                    </a:ext>
                  </a:extLst>
                </a:gridCol>
                <a:gridCol w="1019447">
                  <a:extLst>
                    <a:ext uri="{9D8B030D-6E8A-4147-A177-3AD203B41FA5}">
                      <a16:colId xmlns:a16="http://schemas.microsoft.com/office/drawing/2014/main" val="1333628030"/>
                    </a:ext>
                  </a:extLst>
                </a:gridCol>
                <a:gridCol w="1019447">
                  <a:extLst>
                    <a:ext uri="{9D8B030D-6E8A-4147-A177-3AD203B41FA5}">
                      <a16:colId xmlns:a16="http://schemas.microsoft.com/office/drawing/2014/main" val="1558097221"/>
                    </a:ext>
                  </a:extLst>
                </a:gridCol>
                <a:gridCol w="1019447">
                  <a:extLst>
                    <a:ext uri="{9D8B030D-6E8A-4147-A177-3AD203B41FA5}">
                      <a16:colId xmlns:a16="http://schemas.microsoft.com/office/drawing/2014/main" val="1888975272"/>
                    </a:ext>
                  </a:extLst>
                </a:gridCol>
                <a:gridCol w="1019447">
                  <a:extLst>
                    <a:ext uri="{9D8B030D-6E8A-4147-A177-3AD203B41FA5}">
                      <a16:colId xmlns:a16="http://schemas.microsoft.com/office/drawing/2014/main" val="3004260511"/>
                    </a:ext>
                  </a:extLst>
                </a:gridCol>
                <a:gridCol w="1019447">
                  <a:extLst>
                    <a:ext uri="{9D8B030D-6E8A-4147-A177-3AD203B41FA5}">
                      <a16:colId xmlns:a16="http://schemas.microsoft.com/office/drawing/2014/main" val="3969383001"/>
                    </a:ext>
                  </a:extLst>
                </a:gridCol>
                <a:gridCol w="1019447">
                  <a:extLst>
                    <a:ext uri="{9D8B030D-6E8A-4147-A177-3AD203B41FA5}">
                      <a16:colId xmlns:a16="http://schemas.microsoft.com/office/drawing/2014/main" val="1385059104"/>
                    </a:ext>
                  </a:extLst>
                </a:gridCol>
                <a:gridCol w="1019447">
                  <a:extLst>
                    <a:ext uri="{9D8B030D-6E8A-4147-A177-3AD203B41FA5}">
                      <a16:colId xmlns:a16="http://schemas.microsoft.com/office/drawing/2014/main" val="2769142882"/>
                    </a:ext>
                  </a:extLst>
                </a:gridCol>
                <a:gridCol w="1019447">
                  <a:extLst>
                    <a:ext uri="{9D8B030D-6E8A-4147-A177-3AD203B41FA5}">
                      <a16:colId xmlns:a16="http://schemas.microsoft.com/office/drawing/2014/main" val="3427402398"/>
                    </a:ext>
                  </a:extLst>
                </a:gridCol>
                <a:gridCol w="1019447">
                  <a:extLst>
                    <a:ext uri="{9D8B030D-6E8A-4147-A177-3AD203B41FA5}">
                      <a16:colId xmlns:a16="http://schemas.microsoft.com/office/drawing/2014/main" val="558032364"/>
                    </a:ext>
                  </a:extLst>
                </a:gridCol>
              </a:tblGrid>
              <a:tr h="601680">
                <a:tc>
                  <a:txBody>
                    <a:bodyPr/>
                    <a:lstStyle/>
                    <a:p>
                      <a:pPr algn="ctr" fontAlgn="b"/>
                      <a:r>
                        <a:rPr lang="en-IE" sz="2400" b="1" u="none" strike="noStrike" dirty="0">
                          <a:effectLst/>
                        </a:rPr>
                        <a:t>2022</a:t>
                      </a:r>
                      <a:endParaRPr lang="en-IE" sz="2400" b="1" i="0" u="none" strike="noStrike" dirty="0">
                        <a:solidFill>
                          <a:srgbClr val="000000"/>
                        </a:solidFill>
                        <a:effectLst/>
                        <a:latin typeface="Calibri" panose="020F0502020204030204" pitchFamily="34" charset="0"/>
                      </a:endParaRPr>
                    </a:p>
                  </a:txBody>
                  <a:tcPr marL="9525" marR="9525" marT="9525" marB="0" anchor="b">
                    <a:solidFill>
                      <a:srgbClr val="9966FF"/>
                    </a:solidFill>
                  </a:tcPr>
                </a:tc>
                <a:tc>
                  <a:txBody>
                    <a:bodyPr/>
                    <a:lstStyle/>
                    <a:p>
                      <a:pPr algn="ctr" fontAlgn="b"/>
                      <a:r>
                        <a:rPr lang="en-IE" sz="2400" b="1" u="none" strike="noStrike" dirty="0">
                          <a:effectLst/>
                        </a:rPr>
                        <a:t>2021</a:t>
                      </a:r>
                      <a:endParaRPr lang="en-IE" sz="2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IE" sz="2400" b="1" u="none" strike="noStrike" dirty="0">
                          <a:effectLst/>
                        </a:rPr>
                        <a:t>2020</a:t>
                      </a:r>
                      <a:endParaRPr lang="en-IE" sz="2400" b="1" i="0" u="none" strike="noStrike" dirty="0">
                        <a:solidFill>
                          <a:srgbClr val="000000"/>
                        </a:solidFill>
                        <a:effectLst/>
                        <a:latin typeface="Calibri" panose="020F0502020204030204" pitchFamily="34" charset="0"/>
                      </a:endParaRPr>
                    </a:p>
                  </a:txBody>
                  <a:tcPr marL="9525" marR="9525" marT="9525" marB="0" anchor="b">
                    <a:solidFill>
                      <a:srgbClr val="9966FF"/>
                    </a:solidFill>
                  </a:tcPr>
                </a:tc>
                <a:tc>
                  <a:txBody>
                    <a:bodyPr/>
                    <a:lstStyle/>
                    <a:p>
                      <a:pPr algn="ctr" fontAlgn="b"/>
                      <a:r>
                        <a:rPr lang="en-IE" sz="2400" b="1" u="none" strike="noStrike" dirty="0">
                          <a:effectLst/>
                        </a:rPr>
                        <a:t>2019</a:t>
                      </a:r>
                      <a:endParaRPr lang="en-IE" sz="2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IE" sz="2400" b="1" u="none" strike="noStrike" dirty="0">
                          <a:effectLst/>
                        </a:rPr>
                        <a:t>2018</a:t>
                      </a:r>
                      <a:endParaRPr lang="en-IE" sz="2400" b="1" i="0" u="none" strike="noStrike" dirty="0">
                        <a:solidFill>
                          <a:srgbClr val="000000"/>
                        </a:solidFill>
                        <a:effectLst/>
                        <a:latin typeface="Calibri" panose="020F0502020204030204" pitchFamily="34" charset="0"/>
                      </a:endParaRPr>
                    </a:p>
                  </a:txBody>
                  <a:tcPr marL="9525" marR="9525" marT="9525" marB="0" anchor="b">
                    <a:solidFill>
                      <a:srgbClr val="9966FF"/>
                    </a:solidFill>
                  </a:tcPr>
                </a:tc>
                <a:tc>
                  <a:txBody>
                    <a:bodyPr/>
                    <a:lstStyle/>
                    <a:p>
                      <a:pPr algn="ctr" fontAlgn="b"/>
                      <a:r>
                        <a:rPr lang="en-IE" sz="2400" b="1" u="none" strike="noStrike" dirty="0">
                          <a:effectLst/>
                        </a:rPr>
                        <a:t>2017</a:t>
                      </a:r>
                      <a:endParaRPr lang="en-IE" sz="2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IE" sz="2400" b="1" u="none" strike="noStrike" dirty="0">
                          <a:effectLst/>
                        </a:rPr>
                        <a:t>2016</a:t>
                      </a:r>
                      <a:endParaRPr lang="en-IE" sz="2400" b="1" i="0" u="none" strike="noStrike" dirty="0">
                        <a:solidFill>
                          <a:srgbClr val="000000"/>
                        </a:solidFill>
                        <a:effectLst/>
                        <a:latin typeface="Calibri" panose="020F0502020204030204" pitchFamily="34" charset="0"/>
                      </a:endParaRPr>
                    </a:p>
                  </a:txBody>
                  <a:tcPr marL="9525" marR="9525" marT="9525" marB="0" anchor="b">
                    <a:solidFill>
                      <a:srgbClr val="9966FF"/>
                    </a:solidFill>
                  </a:tcPr>
                </a:tc>
                <a:tc>
                  <a:txBody>
                    <a:bodyPr/>
                    <a:lstStyle/>
                    <a:p>
                      <a:pPr algn="ctr" fontAlgn="b"/>
                      <a:r>
                        <a:rPr lang="en-IE" sz="2400" b="1" u="none" strike="noStrike" dirty="0">
                          <a:effectLst/>
                        </a:rPr>
                        <a:t>2015</a:t>
                      </a:r>
                      <a:endParaRPr lang="en-IE" sz="2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IE" sz="2400" b="1" u="none" strike="noStrike" dirty="0">
                          <a:effectLst/>
                        </a:rPr>
                        <a:t>2014</a:t>
                      </a:r>
                      <a:endParaRPr lang="en-IE" sz="2400" b="1" i="0" u="none" strike="noStrike" dirty="0">
                        <a:solidFill>
                          <a:srgbClr val="000000"/>
                        </a:solidFill>
                        <a:effectLst/>
                        <a:latin typeface="Calibri" panose="020F0502020204030204" pitchFamily="34" charset="0"/>
                      </a:endParaRPr>
                    </a:p>
                  </a:txBody>
                  <a:tcPr marL="9525" marR="9525" marT="9525" marB="0" anchor="b">
                    <a:solidFill>
                      <a:srgbClr val="9966FF"/>
                    </a:solidFill>
                  </a:tcPr>
                </a:tc>
                <a:tc>
                  <a:txBody>
                    <a:bodyPr/>
                    <a:lstStyle/>
                    <a:p>
                      <a:pPr algn="ctr" fontAlgn="b"/>
                      <a:r>
                        <a:rPr lang="en-IE" sz="2400" b="1" u="none" strike="noStrike" dirty="0">
                          <a:effectLst/>
                        </a:rPr>
                        <a:t>2013</a:t>
                      </a:r>
                      <a:endParaRPr lang="en-IE" sz="2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IE" sz="2400" b="1" u="none" strike="noStrike" dirty="0">
                          <a:effectLst/>
                        </a:rPr>
                        <a:t>2012</a:t>
                      </a:r>
                      <a:endParaRPr lang="en-IE" sz="2400" b="1" i="0" u="none" strike="noStrike" dirty="0">
                        <a:solidFill>
                          <a:srgbClr val="000000"/>
                        </a:solidFill>
                        <a:effectLst/>
                        <a:latin typeface="Calibri" panose="020F0502020204030204" pitchFamily="34" charset="0"/>
                      </a:endParaRPr>
                    </a:p>
                  </a:txBody>
                  <a:tcPr marL="9525" marR="9525" marT="9525" marB="0" anchor="b">
                    <a:solidFill>
                      <a:srgbClr val="9966FF"/>
                    </a:solidFill>
                  </a:tcPr>
                </a:tc>
                <a:extLst>
                  <a:ext uri="{0D108BD9-81ED-4DB2-BD59-A6C34878D82A}">
                    <a16:rowId xmlns:a16="http://schemas.microsoft.com/office/drawing/2014/main" val="1021071139"/>
                  </a:ext>
                </a:extLst>
              </a:tr>
              <a:tr h="601680">
                <a:tc>
                  <a:txBody>
                    <a:bodyPr/>
                    <a:lstStyle/>
                    <a:p>
                      <a:pPr algn="ctr" fontAlgn="b"/>
                      <a:r>
                        <a:rPr lang="en-IE" sz="2400" u="none" strike="noStrike" dirty="0">
                          <a:effectLst/>
                        </a:rPr>
                        <a:t>2, 9, 14b</a:t>
                      </a:r>
                      <a:endParaRPr lang="en-IE" sz="2400" b="0" i="0" u="none" strike="noStrike" dirty="0">
                        <a:solidFill>
                          <a:srgbClr val="000000"/>
                        </a:solidFill>
                        <a:effectLst/>
                        <a:latin typeface="Calibri" panose="020F0502020204030204" pitchFamily="34" charset="0"/>
                      </a:endParaRPr>
                    </a:p>
                  </a:txBody>
                  <a:tcPr marL="9525" marR="9525" marT="9525" marB="0" anchor="b">
                    <a:solidFill>
                      <a:srgbClr val="9966FF"/>
                    </a:solidFill>
                  </a:tcPr>
                </a:tc>
                <a:tc>
                  <a:txBody>
                    <a:bodyPr/>
                    <a:lstStyle/>
                    <a:p>
                      <a:pPr algn="ctr" fontAlgn="b"/>
                      <a:r>
                        <a:rPr lang="en-IE" sz="2400" u="none" strike="noStrike">
                          <a:effectLst/>
                        </a:rPr>
                        <a:t>3, 8, 10</a:t>
                      </a:r>
                      <a:endParaRPr lang="en-IE"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E" sz="2400" u="none" strike="noStrike" dirty="0">
                          <a:effectLst/>
                        </a:rPr>
                        <a:t>2, 7</a:t>
                      </a:r>
                      <a:endParaRPr lang="en-IE" sz="2400" b="0" i="0" u="none" strike="noStrike" dirty="0">
                        <a:solidFill>
                          <a:srgbClr val="000000"/>
                        </a:solidFill>
                        <a:effectLst/>
                        <a:latin typeface="Calibri" panose="020F0502020204030204" pitchFamily="34" charset="0"/>
                      </a:endParaRPr>
                    </a:p>
                  </a:txBody>
                  <a:tcPr marL="9525" marR="9525" marT="9525" marB="0" anchor="b">
                    <a:solidFill>
                      <a:srgbClr val="9966FF"/>
                    </a:solidFill>
                  </a:tcPr>
                </a:tc>
                <a:tc>
                  <a:txBody>
                    <a:bodyPr/>
                    <a:lstStyle/>
                    <a:p>
                      <a:pPr algn="ctr" fontAlgn="b"/>
                      <a:r>
                        <a:rPr lang="en-IE" sz="2400" u="none" strike="noStrike" dirty="0">
                          <a:effectLst/>
                        </a:rPr>
                        <a:t>3, 11</a:t>
                      </a:r>
                      <a:endParaRPr lang="en-IE"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IE" sz="2400" u="none" strike="noStrike" dirty="0">
                          <a:effectLst/>
                        </a:rPr>
                        <a:t>none</a:t>
                      </a:r>
                      <a:endParaRPr lang="en-IE" sz="2400" b="0" i="0" u="none" strike="noStrike" dirty="0">
                        <a:solidFill>
                          <a:srgbClr val="000000"/>
                        </a:solidFill>
                        <a:effectLst/>
                        <a:latin typeface="Calibri" panose="020F0502020204030204" pitchFamily="34" charset="0"/>
                      </a:endParaRPr>
                    </a:p>
                  </a:txBody>
                  <a:tcPr marL="9525" marR="9525" marT="9525" marB="0" anchor="b">
                    <a:solidFill>
                      <a:srgbClr val="9966FF"/>
                    </a:solidFill>
                  </a:tcPr>
                </a:tc>
                <a:tc>
                  <a:txBody>
                    <a:bodyPr/>
                    <a:lstStyle/>
                    <a:p>
                      <a:pPr algn="ctr" fontAlgn="b"/>
                      <a:r>
                        <a:rPr lang="en-IE" sz="2400" u="none" strike="noStrike" dirty="0">
                          <a:effectLst/>
                        </a:rPr>
                        <a:t>3, 7</a:t>
                      </a:r>
                      <a:endParaRPr lang="en-IE"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IE" sz="2400" u="none" strike="noStrike" dirty="0">
                          <a:effectLst/>
                        </a:rPr>
                        <a:t>2, 7</a:t>
                      </a:r>
                      <a:endParaRPr lang="en-IE" sz="2400" b="0" i="0" u="none" strike="noStrike" dirty="0">
                        <a:solidFill>
                          <a:srgbClr val="000000"/>
                        </a:solidFill>
                        <a:effectLst/>
                        <a:latin typeface="Calibri" panose="020F0502020204030204" pitchFamily="34" charset="0"/>
                      </a:endParaRPr>
                    </a:p>
                  </a:txBody>
                  <a:tcPr marL="9525" marR="9525" marT="9525" marB="0" anchor="b">
                    <a:solidFill>
                      <a:srgbClr val="9966FF"/>
                    </a:solidFill>
                  </a:tcPr>
                </a:tc>
                <a:tc>
                  <a:txBody>
                    <a:bodyPr/>
                    <a:lstStyle/>
                    <a:p>
                      <a:pPr algn="ctr" fontAlgn="b"/>
                      <a:r>
                        <a:rPr lang="en-IE" sz="2400" u="none" strike="noStrike" dirty="0">
                          <a:effectLst/>
                        </a:rPr>
                        <a:t>3, 12b</a:t>
                      </a:r>
                      <a:endParaRPr lang="en-IE"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IE" sz="2400" u="none" strike="noStrike" dirty="0">
                          <a:effectLst/>
                        </a:rPr>
                        <a:t>8</a:t>
                      </a:r>
                      <a:endParaRPr lang="en-IE" sz="2400" b="0" i="0" u="none" strike="noStrike" dirty="0">
                        <a:solidFill>
                          <a:srgbClr val="000000"/>
                        </a:solidFill>
                        <a:effectLst/>
                        <a:latin typeface="Calibri" panose="020F0502020204030204" pitchFamily="34" charset="0"/>
                      </a:endParaRPr>
                    </a:p>
                  </a:txBody>
                  <a:tcPr marL="9525" marR="9525" marT="9525" marB="0" anchor="b">
                    <a:solidFill>
                      <a:srgbClr val="9966FF"/>
                    </a:solidFill>
                  </a:tcPr>
                </a:tc>
                <a:tc>
                  <a:txBody>
                    <a:bodyPr/>
                    <a:lstStyle/>
                    <a:p>
                      <a:pPr algn="ctr" fontAlgn="b"/>
                      <a:r>
                        <a:rPr lang="en-IE" sz="2400" u="none" strike="noStrike" dirty="0">
                          <a:effectLst/>
                        </a:rPr>
                        <a:t>3, 12b</a:t>
                      </a:r>
                      <a:endParaRPr lang="en-IE"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IE" sz="2400" u="none" strike="noStrike" dirty="0">
                          <a:effectLst/>
                        </a:rPr>
                        <a:t>3, 12b</a:t>
                      </a:r>
                      <a:endParaRPr lang="en-IE" sz="2400" b="0" i="0" u="none" strike="noStrike" dirty="0">
                        <a:solidFill>
                          <a:srgbClr val="000000"/>
                        </a:solidFill>
                        <a:effectLst/>
                        <a:latin typeface="Calibri" panose="020F0502020204030204" pitchFamily="34" charset="0"/>
                      </a:endParaRPr>
                    </a:p>
                  </a:txBody>
                  <a:tcPr marL="9525" marR="9525" marT="9525" marB="0" anchor="b">
                    <a:solidFill>
                      <a:srgbClr val="9966FF"/>
                    </a:solidFill>
                  </a:tcPr>
                </a:tc>
                <a:extLst>
                  <a:ext uri="{0D108BD9-81ED-4DB2-BD59-A6C34878D82A}">
                    <a16:rowId xmlns:a16="http://schemas.microsoft.com/office/drawing/2014/main" val="3395300584"/>
                  </a:ext>
                </a:extLst>
              </a:tr>
            </a:tbl>
          </a:graphicData>
        </a:graphic>
      </p:graphicFrame>
    </p:spTree>
    <p:extLst>
      <p:ext uri="{BB962C8B-B14F-4D97-AF65-F5344CB8AC3E}">
        <p14:creationId xmlns:p14="http://schemas.microsoft.com/office/powerpoint/2010/main" val="193144122"/>
      </p:ext>
    </p:extLst>
  </p:cSld>
  <p:clrMapOvr>
    <a:masterClrMapping/>
  </p:clrMapOvr>
  <mc:AlternateContent xmlns:mc="http://schemas.openxmlformats.org/markup-compatibility/2006" xmlns:p14="http://schemas.microsoft.com/office/powerpoint/2010/main">
    <mc:Choice Requires="p14">
      <p:transition spd="slow" p14:dur="2000" advTm="69089"/>
    </mc:Choice>
    <mc:Fallback xmlns="">
      <p:transition spd="slow" advTm="69089"/>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835066" y="3878"/>
            <a:ext cx="8425753" cy="1339940"/>
          </a:xfrm>
        </p:spPr>
        <p:txBody>
          <a:bodyPr/>
          <a:lstStyle/>
          <a:p>
            <a:pPr algn="ctr" defTabSz="855859">
              <a:spcBef>
                <a:spcPts val="0"/>
              </a:spcBef>
            </a:pPr>
            <a:r>
              <a:rPr lang="en-US" b="1" dirty="0">
                <a:ea typeface="+mn-ea"/>
                <a:cs typeface="+mn-cs"/>
              </a:rPr>
              <a:t>(iii) Instrument to Measure Distance</a:t>
            </a:r>
            <a:r>
              <a:rPr lang="en-US" sz="2150" dirty="0">
                <a:ea typeface="+mn-ea"/>
                <a:cs typeface="+mn-cs"/>
              </a:rPr>
              <a:t/>
            </a:r>
            <a:br>
              <a:rPr lang="en-US" sz="2150" dirty="0">
                <a:ea typeface="+mn-ea"/>
                <a:cs typeface="+mn-cs"/>
              </a:rPr>
            </a:br>
            <a:endParaRPr lang="en-IE" sz="2150" dirty="0">
              <a:cs typeface="Calibri Light"/>
            </a:endParaRPr>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9260819" y="5791201"/>
            <a:ext cx="2923763" cy="1066800"/>
          </a:xfrm>
          <a:prstGeom prst="rect">
            <a:avLst/>
          </a:prstGeom>
        </p:spPr>
      </p:pic>
      <p:pic>
        <p:nvPicPr>
          <p:cNvPr id="7" name="Picture 27" descr="A picture containing text&#10;&#10;Description automatically generated">
            <a:extLst>
              <a:ext uri="{FF2B5EF4-FFF2-40B4-BE49-F238E27FC236}">
                <a16:creationId xmlns:a16="http://schemas.microsoft.com/office/drawing/2014/main" id="{07555504-3078-409B-D9A8-EEBB81D994AB}"/>
              </a:ext>
            </a:extLst>
          </p:cNvPr>
          <p:cNvPicPr>
            <a:picLocks noChangeAspect="1"/>
          </p:cNvPicPr>
          <p:nvPr/>
        </p:nvPicPr>
        <p:blipFill>
          <a:blip r:embed="rId7"/>
          <a:stretch>
            <a:fillRect/>
          </a:stretch>
        </p:blipFill>
        <p:spPr>
          <a:xfrm>
            <a:off x="4968816" y="5902923"/>
            <a:ext cx="3117011" cy="846229"/>
          </a:xfrm>
          <a:prstGeom prst="rect">
            <a:avLst/>
          </a:prstGeom>
        </p:spPr>
      </p:pic>
      <p:pic>
        <p:nvPicPr>
          <p:cNvPr id="3" name="Picture 2">
            <a:extLst>
              <a:ext uri="{FF2B5EF4-FFF2-40B4-BE49-F238E27FC236}">
                <a16:creationId xmlns:a16="http://schemas.microsoft.com/office/drawing/2014/main" id="{2019E355-E77D-CB32-9ED7-58297FDC59B1}"/>
              </a:ext>
            </a:extLst>
          </p:cNvPr>
          <p:cNvPicPr>
            <a:picLocks noChangeAspect="1"/>
          </p:cNvPicPr>
          <p:nvPr/>
        </p:nvPicPr>
        <p:blipFill>
          <a:blip r:embed="rId8"/>
          <a:stretch>
            <a:fillRect/>
          </a:stretch>
        </p:blipFill>
        <p:spPr>
          <a:xfrm>
            <a:off x="5443958" y="1125784"/>
            <a:ext cx="3341719" cy="2303216"/>
          </a:xfrm>
          <a:prstGeom prst="rect">
            <a:avLst/>
          </a:prstGeom>
        </p:spPr>
      </p:pic>
      <p:pic>
        <p:nvPicPr>
          <p:cNvPr id="2050" name="Picture 2" descr="MASSBAND 5M: Measuring tape, 5 m at reichelt elektronik">
            <a:extLst>
              <a:ext uri="{FF2B5EF4-FFF2-40B4-BE49-F238E27FC236}">
                <a16:creationId xmlns:a16="http://schemas.microsoft.com/office/drawing/2014/main" id="{945CC6A3-8A57-577F-D012-6A6C1BF6E28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54004" y="2277392"/>
            <a:ext cx="414178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Optical Bench, 1m. - Science First">
            <a:extLst>
              <a:ext uri="{FF2B5EF4-FFF2-40B4-BE49-F238E27FC236}">
                <a16:creationId xmlns:a16="http://schemas.microsoft.com/office/drawing/2014/main" id="{6E6AAE4F-03A3-33CB-8668-CC12B69ABD4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486" y="921628"/>
            <a:ext cx="4946330" cy="4946330"/>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a:extLst>
              <a:ext uri="{FF2B5EF4-FFF2-40B4-BE49-F238E27FC236}">
                <a16:creationId xmlns:a16="http://schemas.microsoft.com/office/drawing/2014/main" id="{2B189CC7-601A-3D5E-64E5-EB5CEDCBDF6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480877" y="6019801"/>
            <a:ext cx="609600" cy="609600"/>
          </a:xfrm>
          <a:prstGeom prst="rect">
            <a:avLst/>
          </a:prstGeom>
        </p:spPr>
      </p:pic>
      <p:sp>
        <p:nvSpPr>
          <p:cNvPr id="8" name="TextBox 7">
            <a:extLst>
              <a:ext uri="{FF2B5EF4-FFF2-40B4-BE49-F238E27FC236}">
                <a16:creationId xmlns:a16="http://schemas.microsoft.com/office/drawing/2014/main" id="{5F2874F3-0459-7D9C-0389-2354EA67F2B1}"/>
              </a:ext>
            </a:extLst>
          </p:cNvPr>
          <p:cNvSpPr txBox="1"/>
          <p:nvPr/>
        </p:nvSpPr>
        <p:spPr>
          <a:xfrm>
            <a:off x="10421103" y="4875395"/>
            <a:ext cx="581731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dirty="0">
              <a:ea typeface="+mn-lt"/>
              <a:cs typeface="+mn-lt"/>
            </a:endParaRPr>
          </a:p>
          <a:p>
            <a:r>
              <a:rPr lang="en-IE" sz="2400" dirty="0">
                <a:ea typeface="+mn-lt"/>
                <a:cs typeface="+mn-lt"/>
              </a:rPr>
              <a:t>(3 marks)</a:t>
            </a:r>
            <a:endParaRPr lang="en-US" sz="2400" dirty="0">
              <a:ea typeface="+mn-lt"/>
              <a:cs typeface="+mn-lt"/>
            </a:endParaRPr>
          </a:p>
        </p:txBody>
      </p:sp>
    </p:spTree>
    <p:extLst>
      <p:ext uri="{BB962C8B-B14F-4D97-AF65-F5344CB8AC3E}">
        <p14:creationId xmlns:p14="http://schemas.microsoft.com/office/powerpoint/2010/main" val="1699704952"/>
      </p:ext>
    </p:extLst>
  </p:cSld>
  <p:clrMapOvr>
    <a:masterClrMapping/>
  </p:clrMapOvr>
  <mc:AlternateContent xmlns:mc="http://schemas.openxmlformats.org/markup-compatibility/2006" xmlns:p14="http://schemas.microsoft.com/office/powerpoint/2010/main">
    <mc:Choice Requires="p14">
      <p:transition spd="slow" p14:dur="2000" advTm="69089"/>
    </mc:Choice>
    <mc:Fallback xmlns="">
      <p:transition spd="slow" advTm="69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22487" y="3878"/>
            <a:ext cx="9076544" cy="1339940"/>
          </a:xfrm>
        </p:spPr>
        <p:txBody>
          <a:bodyPr>
            <a:normAutofit fontScale="90000"/>
          </a:bodyPr>
          <a:lstStyle/>
          <a:p>
            <a:pPr algn="ctr" defTabSz="855859">
              <a:spcBef>
                <a:spcPts val="0"/>
              </a:spcBef>
            </a:pPr>
            <a:r>
              <a:rPr lang="en-US" b="1" dirty="0">
                <a:ea typeface="+mn-ea"/>
                <a:cs typeface="+mn-cs"/>
              </a:rPr>
              <a:t>(iv) Determine when Correct Image Formed</a:t>
            </a:r>
            <a:r>
              <a:rPr lang="en-US" sz="2150" dirty="0">
                <a:ea typeface="+mn-ea"/>
                <a:cs typeface="+mn-cs"/>
              </a:rPr>
              <a:t/>
            </a:r>
            <a:br>
              <a:rPr lang="en-US" sz="2150" dirty="0">
                <a:ea typeface="+mn-ea"/>
                <a:cs typeface="+mn-cs"/>
              </a:rPr>
            </a:br>
            <a:endParaRPr lang="en-IE" sz="2150" dirty="0">
              <a:cs typeface="Calibri Light"/>
            </a:endParaRPr>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9260819" y="5791201"/>
            <a:ext cx="2923763" cy="1066800"/>
          </a:xfrm>
          <a:prstGeom prst="rect">
            <a:avLst/>
          </a:prstGeom>
        </p:spPr>
      </p:pic>
      <p:pic>
        <p:nvPicPr>
          <p:cNvPr id="7" name="Picture 27" descr="A picture containing text&#10;&#10;Description automatically generated">
            <a:extLst>
              <a:ext uri="{FF2B5EF4-FFF2-40B4-BE49-F238E27FC236}">
                <a16:creationId xmlns:a16="http://schemas.microsoft.com/office/drawing/2014/main" id="{07555504-3078-409B-D9A8-EEBB81D994AB}"/>
              </a:ext>
            </a:extLst>
          </p:cNvPr>
          <p:cNvPicPr>
            <a:picLocks noChangeAspect="1"/>
          </p:cNvPicPr>
          <p:nvPr/>
        </p:nvPicPr>
        <p:blipFill>
          <a:blip r:embed="rId7"/>
          <a:stretch>
            <a:fillRect/>
          </a:stretch>
        </p:blipFill>
        <p:spPr>
          <a:xfrm>
            <a:off x="4968816" y="5902923"/>
            <a:ext cx="3117011" cy="846229"/>
          </a:xfrm>
          <a:prstGeom prst="rect">
            <a:avLst/>
          </a:prstGeom>
        </p:spPr>
      </p:pic>
      <p:pic>
        <p:nvPicPr>
          <p:cNvPr id="3074" name="Picture 2" descr="Bokeh and Background Blur - Bob Atkins Photography">
            <a:extLst>
              <a:ext uri="{FF2B5EF4-FFF2-40B4-BE49-F238E27FC236}">
                <a16:creationId xmlns:a16="http://schemas.microsoft.com/office/drawing/2014/main" id="{54E701D4-D7B8-6AD9-DE3D-21463B08A65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539" b="11235"/>
          <a:stretch/>
        </p:blipFill>
        <p:spPr bwMode="auto">
          <a:xfrm>
            <a:off x="1711765" y="1037363"/>
            <a:ext cx="7387266" cy="34027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4EF027E-5C42-43FB-4774-F8838438CA30}"/>
              </a:ext>
            </a:extLst>
          </p:cNvPr>
          <p:cNvSpPr txBox="1"/>
          <p:nvPr/>
        </p:nvSpPr>
        <p:spPr>
          <a:xfrm>
            <a:off x="2496743" y="4756028"/>
            <a:ext cx="581731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dirty="0">
              <a:ea typeface="+mn-lt"/>
              <a:cs typeface="+mn-lt"/>
            </a:endParaRPr>
          </a:p>
          <a:p>
            <a:pPr marL="171450" indent="-171450">
              <a:buFont typeface="Arial,Sans-Serif"/>
              <a:buChar char="•"/>
            </a:pPr>
            <a:r>
              <a:rPr lang="en-IE" sz="2400" dirty="0">
                <a:ea typeface="+mn-lt"/>
                <a:cs typeface="+mn-lt"/>
              </a:rPr>
              <a:t>Image in sharp focus (3 marks).</a:t>
            </a:r>
            <a:endParaRPr lang="en-US" sz="2400" dirty="0">
              <a:ea typeface="+mn-lt"/>
              <a:cs typeface="+mn-lt"/>
            </a:endParaRPr>
          </a:p>
        </p:txBody>
      </p:sp>
      <p:pic>
        <p:nvPicPr>
          <p:cNvPr id="5" name="Recorded Sound">
            <a:hlinkClick r:id="" action="ppaction://media"/>
            <a:extLst>
              <a:ext uri="{FF2B5EF4-FFF2-40B4-BE49-F238E27FC236}">
                <a16:creationId xmlns:a16="http://schemas.microsoft.com/office/drawing/2014/main" id="{E8E55B78-5E84-B590-3307-AF223963642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61722" y="6024895"/>
            <a:ext cx="609600" cy="609600"/>
          </a:xfrm>
          <a:prstGeom prst="rect">
            <a:avLst/>
          </a:prstGeom>
        </p:spPr>
      </p:pic>
    </p:spTree>
    <p:extLst>
      <p:ext uri="{BB962C8B-B14F-4D97-AF65-F5344CB8AC3E}">
        <p14:creationId xmlns:p14="http://schemas.microsoft.com/office/powerpoint/2010/main" val="2086523132"/>
      </p:ext>
    </p:extLst>
  </p:cSld>
  <p:clrMapOvr>
    <a:masterClrMapping/>
  </p:clrMapOvr>
  <mc:AlternateContent xmlns:mc="http://schemas.openxmlformats.org/markup-compatibility/2006" xmlns:p14="http://schemas.microsoft.com/office/powerpoint/2010/main">
    <mc:Choice Requires="p14">
      <p:transition spd="slow" p14:dur="2000" advTm="69089"/>
    </mc:Choice>
    <mc:Fallback xmlns="">
      <p:transition spd="slow" advTm="69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0" y="3878"/>
            <a:ext cx="9039069" cy="1339940"/>
          </a:xfrm>
        </p:spPr>
        <p:txBody>
          <a:bodyPr/>
          <a:lstStyle/>
          <a:p>
            <a:pPr algn="ctr" defTabSz="855859">
              <a:spcBef>
                <a:spcPts val="0"/>
              </a:spcBef>
            </a:pPr>
            <a:r>
              <a:rPr lang="en-US" b="1" dirty="0">
                <a:ea typeface="+mn-ea"/>
                <a:cs typeface="+mn-cs"/>
              </a:rPr>
              <a:t>(v) Formula to Calculate Focal Length</a:t>
            </a:r>
            <a:r>
              <a:rPr lang="en-US" sz="2150" dirty="0">
                <a:ea typeface="+mn-ea"/>
                <a:cs typeface="+mn-cs"/>
              </a:rPr>
              <a:t/>
            </a:r>
            <a:br>
              <a:rPr lang="en-US" sz="2150" dirty="0">
                <a:ea typeface="+mn-ea"/>
                <a:cs typeface="+mn-cs"/>
              </a:rPr>
            </a:br>
            <a:endParaRPr lang="en-IE" sz="2150" dirty="0">
              <a:cs typeface="Calibri Light"/>
            </a:endParaRPr>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9260819" y="5791201"/>
            <a:ext cx="2923763" cy="1066800"/>
          </a:xfrm>
          <a:prstGeom prst="rect">
            <a:avLst/>
          </a:prstGeom>
        </p:spPr>
      </p:pic>
      <p:pic>
        <p:nvPicPr>
          <p:cNvPr id="7" name="Picture 27" descr="A picture containing text&#10;&#10;Description automatically generated">
            <a:extLst>
              <a:ext uri="{FF2B5EF4-FFF2-40B4-BE49-F238E27FC236}">
                <a16:creationId xmlns:a16="http://schemas.microsoft.com/office/drawing/2014/main" id="{07555504-3078-409B-D9A8-EEBB81D994AB}"/>
              </a:ext>
            </a:extLst>
          </p:cNvPr>
          <p:cNvPicPr>
            <a:picLocks noChangeAspect="1"/>
          </p:cNvPicPr>
          <p:nvPr/>
        </p:nvPicPr>
        <p:blipFill>
          <a:blip r:embed="rId7"/>
          <a:stretch>
            <a:fillRect/>
          </a:stretch>
        </p:blipFill>
        <p:spPr>
          <a:xfrm>
            <a:off x="4968816" y="5902923"/>
            <a:ext cx="3117011" cy="846229"/>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A7B5237-2943-2B10-FD3B-CC8A0836E446}"/>
                  </a:ext>
                </a:extLst>
              </p:cNvPr>
              <p:cNvSpPr txBox="1"/>
              <p:nvPr/>
            </p:nvSpPr>
            <p:spPr>
              <a:xfrm>
                <a:off x="809468" y="1658699"/>
                <a:ext cx="9623685" cy="276498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IE" sz="4000" b="1" i="1" smtClean="0">
                              <a:latin typeface="Cambria Math" panose="02040503050406030204" pitchFamily="18" charset="0"/>
                            </a:rPr>
                          </m:ctrlPr>
                        </m:fPr>
                        <m:num>
                          <m:r>
                            <a:rPr lang="en-IE" sz="4000" b="1" i="1" smtClean="0">
                              <a:latin typeface="Cambria Math" panose="02040503050406030204" pitchFamily="18" charset="0"/>
                            </a:rPr>
                            <m:t>𝟏</m:t>
                          </m:r>
                        </m:num>
                        <m:den>
                          <m:r>
                            <a:rPr lang="en-IE" sz="4000" b="1" i="1" smtClean="0">
                              <a:latin typeface="Cambria Math" panose="02040503050406030204" pitchFamily="18" charset="0"/>
                            </a:rPr>
                            <m:t>𝒇</m:t>
                          </m:r>
                        </m:den>
                      </m:f>
                      <m:r>
                        <a:rPr lang="en-IE" sz="4000" b="1" i="1" smtClean="0">
                          <a:latin typeface="Cambria Math" panose="02040503050406030204" pitchFamily="18" charset="0"/>
                        </a:rPr>
                        <m:t>= </m:t>
                      </m:r>
                      <m:f>
                        <m:fPr>
                          <m:ctrlPr>
                            <a:rPr lang="en-IE" sz="4000" b="1" i="1" smtClean="0">
                              <a:latin typeface="Cambria Math" panose="02040503050406030204" pitchFamily="18" charset="0"/>
                            </a:rPr>
                          </m:ctrlPr>
                        </m:fPr>
                        <m:num>
                          <m:r>
                            <a:rPr lang="en-IE" sz="4000" b="1" i="1" smtClean="0">
                              <a:latin typeface="Cambria Math" panose="02040503050406030204" pitchFamily="18" charset="0"/>
                            </a:rPr>
                            <m:t>𝟏</m:t>
                          </m:r>
                        </m:num>
                        <m:den>
                          <m:r>
                            <a:rPr lang="en-IE" sz="4000" b="1" i="1" smtClean="0">
                              <a:latin typeface="Cambria Math" panose="02040503050406030204" pitchFamily="18" charset="0"/>
                            </a:rPr>
                            <m:t>𝒖</m:t>
                          </m:r>
                        </m:den>
                      </m:f>
                      <m:r>
                        <a:rPr lang="en-IE" sz="4000" b="1" i="1" smtClean="0">
                          <a:latin typeface="Cambria Math" panose="02040503050406030204" pitchFamily="18" charset="0"/>
                        </a:rPr>
                        <m:t>+ </m:t>
                      </m:r>
                      <m:f>
                        <m:fPr>
                          <m:ctrlPr>
                            <a:rPr lang="en-IE" sz="4000" b="1" i="1" smtClean="0">
                              <a:latin typeface="Cambria Math" panose="02040503050406030204" pitchFamily="18" charset="0"/>
                            </a:rPr>
                          </m:ctrlPr>
                        </m:fPr>
                        <m:num>
                          <m:r>
                            <a:rPr lang="en-IE" sz="4000" b="1" i="1" smtClean="0">
                              <a:latin typeface="Cambria Math" panose="02040503050406030204" pitchFamily="18" charset="0"/>
                            </a:rPr>
                            <m:t>𝟏</m:t>
                          </m:r>
                        </m:num>
                        <m:den>
                          <m:r>
                            <a:rPr lang="en-IE" sz="4000" b="1" i="1" smtClean="0">
                              <a:latin typeface="Cambria Math" panose="02040503050406030204" pitchFamily="18" charset="0"/>
                            </a:rPr>
                            <m:t>𝒗</m:t>
                          </m:r>
                        </m:den>
                      </m:f>
                    </m:oMath>
                  </m:oMathPara>
                </a14:m>
                <a:endParaRPr lang="en-IE" sz="4000" b="1" dirty="0"/>
              </a:p>
              <a:p>
                <a:endParaRPr lang="en-IE" sz="4000" b="1" dirty="0"/>
              </a:p>
              <a:p>
                <a:pPr/>
                <a14:m>
                  <m:oMathPara xmlns:m="http://schemas.openxmlformats.org/officeDocument/2006/math">
                    <m:oMathParaPr>
                      <m:jc m:val="centerGroup"/>
                    </m:oMathParaPr>
                    <m:oMath xmlns:m="http://schemas.openxmlformats.org/officeDocument/2006/math">
                      <m:f>
                        <m:fPr>
                          <m:ctrlPr>
                            <a:rPr lang="en-IE" sz="2800" i="1" smtClean="0">
                              <a:latin typeface="Cambria Math" panose="02040503050406030204" pitchFamily="18" charset="0"/>
                            </a:rPr>
                          </m:ctrlPr>
                        </m:fPr>
                        <m:num>
                          <m:r>
                            <a:rPr lang="en-IE" sz="2800" b="0" i="1" smtClean="0">
                              <a:latin typeface="Cambria Math" panose="02040503050406030204" pitchFamily="18" charset="0"/>
                            </a:rPr>
                            <m:t>1</m:t>
                          </m:r>
                        </m:num>
                        <m:den>
                          <m:r>
                            <a:rPr lang="en-IE" sz="2800" b="0" i="1" smtClean="0">
                              <a:latin typeface="Cambria Math" panose="02040503050406030204" pitchFamily="18" charset="0"/>
                            </a:rPr>
                            <m:t>𝑓𝑜𝑐𝑎𝑙</m:t>
                          </m:r>
                          <m:r>
                            <a:rPr lang="en-IE" sz="2800" b="0" i="1" smtClean="0">
                              <a:latin typeface="Cambria Math" panose="02040503050406030204" pitchFamily="18" charset="0"/>
                            </a:rPr>
                            <m:t> </m:t>
                          </m:r>
                          <m:r>
                            <a:rPr lang="en-IE" sz="2800" b="0" i="1" smtClean="0">
                              <a:latin typeface="Cambria Math" panose="02040503050406030204" pitchFamily="18" charset="0"/>
                            </a:rPr>
                            <m:t>𝑙𝑒𝑛𝑔𝑡h</m:t>
                          </m:r>
                        </m:den>
                      </m:f>
                      <m:r>
                        <a:rPr lang="en-IE" sz="2800" b="0" i="1" smtClean="0">
                          <a:latin typeface="Cambria Math" panose="02040503050406030204" pitchFamily="18" charset="0"/>
                        </a:rPr>
                        <m:t>= </m:t>
                      </m:r>
                      <m:f>
                        <m:fPr>
                          <m:ctrlPr>
                            <a:rPr lang="en-IE" sz="2800" i="1" smtClean="0">
                              <a:latin typeface="Cambria Math" panose="02040503050406030204" pitchFamily="18" charset="0"/>
                            </a:rPr>
                          </m:ctrlPr>
                        </m:fPr>
                        <m:num>
                          <m:r>
                            <a:rPr lang="en-IE" sz="2800" b="0" i="1" smtClean="0">
                              <a:latin typeface="Cambria Math" panose="02040503050406030204" pitchFamily="18" charset="0"/>
                            </a:rPr>
                            <m:t>1</m:t>
                          </m:r>
                        </m:num>
                        <m:den>
                          <m:r>
                            <a:rPr lang="en-IE" sz="2800" b="0" i="1" smtClean="0">
                              <a:latin typeface="Cambria Math" panose="02040503050406030204" pitchFamily="18" charset="0"/>
                            </a:rPr>
                            <m:t>𝑜𝑏𝑗𝑒𝑐𝑡</m:t>
                          </m:r>
                          <m:r>
                            <a:rPr lang="en-IE" sz="2800" b="0" i="1" smtClean="0">
                              <a:latin typeface="Cambria Math" panose="02040503050406030204" pitchFamily="18" charset="0"/>
                            </a:rPr>
                            <m:t> </m:t>
                          </m:r>
                          <m:r>
                            <a:rPr lang="en-IE" sz="2800" b="0" i="1" smtClean="0">
                              <a:latin typeface="Cambria Math" panose="02040503050406030204" pitchFamily="18" charset="0"/>
                            </a:rPr>
                            <m:t>𝑑𝑖𝑠𝑡𝑎𝑛𝑐𝑒</m:t>
                          </m:r>
                        </m:den>
                      </m:f>
                      <m:r>
                        <a:rPr lang="en-IE" sz="2800" b="0" i="1" smtClean="0">
                          <a:latin typeface="Cambria Math" panose="02040503050406030204" pitchFamily="18" charset="0"/>
                        </a:rPr>
                        <m:t>+ </m:t>
                      </m:r>
                      <m:f>
                        <m:fPr>
                          <m:ctrlPr>
                            <a:rPr lang="en-IE" sz="2800" i="1" smtClean="0">
                              <a:latin typeface="Cambria Math" panose="02040503050406030204" pitchFamily="18" charset="0"/>
                            </a:rPr>
                          </m:ctrlPr>
                        </m:fPr>
                        <m:num>
                          <m:r>
                            <a:rPr lang="en-IE" sz="2800" b="0" i="1" smtClean="0">
                              <a:latin typeface="Cambria Math" panose="02040503050406030204" pitchFamily="18" charset="0"/>
                            </a:rPr>
                            <m:t>1</m:t>
                          </m:r>
                        </m:num>
                        <m:den>
                          <m:r>
                            <a:rPr lang="en-IE" sz="2800" b="0" i="1" smtClean="0">
                              <a:latin typeface="Cambria Math" panose="02040503050406030204" pitchFamily="18" charset="0"/>
                            </a:rPr>
                            <m:t>𝑖𝑚𝑎𝑔𝑒</m:t>
                          </m:r>
                          <m:r>
                            <a:rPr lang="en-IE" sz="2800" b="0" i="1" smtClean="0">
                              <a:latin typeface="Cambria Math" panose="02040503050406030204" pitchFamily="18" charset="0"/>
                            </a:rPr>
                            <m:t> </m:t>
                          </m:r>
                          <m:r>
                            <a:rPr lang="en-IE" sz="2800" b="0" i="1" smtClean="0">
                              <a:latin typeface="Cambria Math" panose="02040503050406030204" pitchFamily="18" charset="0"/>
                            </a:rPr>
                            <m:t>𝑑𝑖𝑠𝑡𝑎𝑛𝑐𝑒</m:t>
                          </m:r>
                        </m:den>
                      </m:f>
                    </m:oMath>
                  </m:oMathPara>
                </a14:m>
                <a:endParaRPr lang="en-IE" sz="2800" dirty="0"/>
              </a:p>
            </p:txBody>
          </p:sp>
        </mc:Choice>
        <mc:Fallback xmlns="">
          <p:sp>
            <p:nvSpPr>
              <p:cNvPr id="3" name="TextBox 2">
                <a:extLst>
                  <a:ext uri="{FF2B5EF4-FFF2-40B4-BE49-F238E27FC236}">
                    <a16:creationId xmlns:a16="http://schemas.microsoft.com/office/drawing/2014/main" id="{4A7B5237-2943-2B10-FD3B-CC8A0836E446}"/>
                  </a:ext>
                </a:extLst>
              </p:cNvPr>
              <p:cNvSpPr txBox="1">
                <a:spLocks noRot="1" noChangeAspect="1" noMove="1" noResize="1" noEditPoints="1" noAdjustHandles="1" noChangeArrowheads="1" noChangeShapeType="1" noTextEdit="1"/>
              </p:cNvSpPr>
              <p:nvPr/>
            </p:nvSpPr>
            <p:spPr>
              <a:xfrm>
                <a:off x="809468" y="1658699"/>
                <a:ext cx="9623685" cy="2764988"/>
              </a:xfrm>
              <a:prstGeom prst="rect">
                <a:avLst/>
              </a:prstGeom>
              <a:blipFill>
                <a:blip r:embed="rId8"/>
                <a:stretch>
                  <a:fillRect/>
                </a:stretch>
              </a:blipFill>
            </p:spPr>
            <p:txBody>
              <a:bodyPr/>
              <a:lstStyle/>
              <a:p>
                <a:r>
                  <a:rPr lang="en-IE">
                    <a:noFill/>
                  </a:rPr>
                  <a:t> </a:t>
                </a:r>
              </a:p>
            </p:txBody>
          </p:sp>
        </mc:Fallback>
      </mc:AlternateContent>
      <p:sp>
        <p:nvSpPr>
          <p:cNvPr id="5" name="TextBox 4">
            <a:extLst>
              <a:ext uri="{FF2B5EF4-FFF2-40B4-BE49-F238E27FC236}">
                <a16:creationId xmlns:a16="http://schemas.microsoft.com/office/drawing/2014/main" id="{4894E127-7B3D-2B40-BC95-4D26C4C369B6}"/>
              </a:ext>
            </a:extLst>
          </p:cNvPr>
          <p:cNvSpPr txBox="1"/>
          <p:nvPr/>
        </p:nvSpPr>
        <p:spPr>
          <a:xfrm>
            <a:off x="7254114" y="1992732"/>
            <a:ext cx="581731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dirty="0">
              <a:ea typeface="+mn-lt"/>
              <a:cs typeface="+mn-lt"/>
            </a:endParaRPr>
          </a:p>
          <a:p>
            <a:r>
              <a:rPr lang="en-IE" sz="2400" dirty="0">
                <a:ea typeface="+mn-lt"/>
                <a:cs typeface="+mn-lt"/>
              </a:rPr>
              <a:t>(6 marks)</a:t>
            </a:r>
            <a:endParaRPr lang="en-US" sz="2400" dirty="0">
              <a:ea typeface="+mn-lt"/>
              <a:cs typeface="+mn-lt"/>
            </a:endParaRPr>
          </a:p>
        </p:txBody>
      </p:sp>
      <p:pic>
        <p:nvPicPr>
          <p:cNvPr id="8" name="Recorded Sound">
            <a:hlinkClick r:id="" action="ppaction://media"/>
            <a:extLst>
              <a:ext uri="{FF2B5EF4-FFF2-40B4-BE49-F238E27FC236}">
                <a16:creationId xmlns:a16="http://schemas.microsoft.com/office/drawing/2014/main" id="{4C987935-D2E5-1EF8-9AD1-2CB14CAAC95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29469" y="6019801"/>
            <a:ext cx="609600" cy="609600"/>
          </a:xfrm>
          <a:prstGeom prst="rect">
            <a:avLst/>
          </a:prstGeom>
        </p:spPr>
      </p:pic>
    </p:spTree>
    <p:extLst>
      <p:ext uri="{BB962C8B-B14F-4D97-AF65-F5344CB8AC3E}">
        <p14:creationId xmlns:p14="http://schemas.microsoft.com/office/powerpoint/2010/main" val="1233849664"/>
      </p:ext>
    </p:extLst>
  </p:cSld>
  <p:clrMapOvr>
    <a:masterClrMapping/>
  </p:clrMapOvr>
  <mc:AlternateContent xmlns:mc="http://schemas.openxmlformats.org/markup-compatibility/2006" xmlns:p14="http://schemas.microsoft.com/office/powerpoint/2010/main">
    <mc:Choice Requires="p14">
      <p:transition spd="slow" p14:dur="2000" advTm="69089"/>
    </mc:Choice>
    <mc:Fallback xmlns="">
      <p:transition spd="slow" advTm="69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9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835066" y="3878"/>
            <a:ext cx="9183577" cy="1339940"/>
          </a:xfrm>
        </p:spPr>
        <p:txBody>
          <a:bodyPr/>
          <a:lstStyle/>
          <a:p>
            <a:pPr algn="ctr" defTabSz="855859">
              <a:spcBef>
                <a:spcPts val="0"/>
              </a:spcBef>
            </a:pPr>
            <a:r>
              <a:rPr lang="en-US" b="1" dirty="0">
                <a:ea typeface="+mn-ea"/>
                <a:cs typeface="+mn-cs"/>
              </a:rPr>
              <a:t>(vi) Calculate Focal Length</a:t>
            </a:r>
            <a:r>
              <a:rPr lang="en-US" sz="2150" dirty="0">
                <a:ea typeface="+mn-ea"/>
                <a:cs typeface="+mn-cs"/>
              </a:rPr>
              <a:t/>
            </a:r>
            <a:br>
              <a:rPr lang="en-US" sz="2150" dirty="0">
                <a:ea typeface="+mn-ea"/>
                <a:cs typeface="+mn-cs"/>
              </a:rPr>
            </a:br>
            <a:endParaRPr lang="en-IE" sz="2150" dirty="0">
              <a:cs typeface="Calibri Light"/>
            </a:endParaRPr>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9260819" y="5791201"/>
            <a:ext cx="2923763" cy="1066800"/>
          </a:xfrm>
          <a:prstGeom prst="rect">
            <a:avLst/>
          </a:prstGeom>
        </p:spPr>
      </p:pic>
      <p:pic>
        <p:nvPicPr>
          <p:cNvPr id="7" name="Picture 27" descr="A picture containing text&#10;&#10;Description automatically generated">
            <a:extLst>
              <a:ext uri="{FF2B5EF4-FFF2-40B4-BE49-F238E27FC236}">
                <a16:creationId xmlns:a16="http://schemas.microsoft.com/office/drawing/2014/main" id="{07555504-3078-409B-D9A8-EEBB81D994AB}"/>
              </a:ext>
            </a:extLst>
          </p:cNvPr>
          <p:cNvPicPr>
            <a:picLocks noChangeAspect="1"/>
          </p:cNvPicPr>
          <p:nvPr/>
        </p:nvPicPr>
        <p:blipFill>
          <a:blip r:embed="rId7"/>
          <a:stretch>
            <a:fillRect/>
          </a:stretch>
        </p:blipFill>
        <p:spPr>
          <a:xfrm>
            <a:off x="4968816" y="5902923"/>
            <a:ext cx="3117011" cy="846229"/>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33FE06C-9BA7-4979-93F8-68CB065429FE}"/>
                  </a:ext>
                </a:extLst>
              </p:cNvPr>
              <p:cNvSpPr txBox="1"/>
              <p:nvPr/>
            </p:nvSpPr>
            <p:spPr>
              <a:xfrm>
                <a:off x="2380104" y="1558092"/>
                <a:ext cx="7058364" cy="384547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IE" sz="2400" b="1" i="1" smtClean="0">
                              <a:latin typeface="Cambria Math" panose="02040503050406030204" pitchFamily="18" charset="0"/>
                            </a:rPr>
                          </m:ctrlPr>
                        </m:fPr>
                        <m:num>
                          <m:r>
                            <a:rPr lang="en-IE" sz="2400" b="1" i="1" smtClean="0">
                              <a:latin typeface="Cambria Math" panose="02040503050406030204" pitchFamily="18" charset="0"/>
                            </a:rPr>
                            <m:t>𝟏</m:t>
                          </m:r>
                        </m:num>
                        <m:den>
                          <m:r>
                            <a:rPr lang="en-IE" sz="2400" b="1" i="1" smtClean="0">
                              <a:latin typeface="Cambria Math" panose="02040503050406030204" pitchFamily="18" charset="0"/>
                            </a:rPr>
                            <m:t>𝒇</m:t>
                          </m:r>
                        </m:den>
                      </m:f>
                      <m:r>
                        <a:rPr lang="en-IE" sz="2400" b="1" i="1" smtClean="0">
                          <a:latin typeface="Cambria Math" panose="02040503050406030204" pitchFamily="18" charset="0"/>
                        </a:rPr>
                        <m:t>= </m:t>
                      </m:r>
                      <m:f>
                        <m:fPr>
                          <m:ctrlPr>
                            <a:rPr lang="en-IE" sz="2400" b="1" i="1" smtClean="0">
                              <a:latin typeface="Cambria Math" panose="02040503050406030204" pitchFamily="18" charset="0"/>
                            </a:rPr>
                          </m:ctrlPr>
                        </m:fPr>
                        <m:num>
                          <m:r>
                            <a:rPr lang="en-IE" sz="2400" b="1" i="1" smtClean="0">
                              <a:latin typeface="Cambria Math" panose="02040503050406030204" pitchFamily="18" charset="0"/>
                            </a:rPr>
                            <m:t>𝟏</m:t>
                          </m:r>
                        </m:num>
                        <m:den>
                          <m:r>
                            <a:rPr lang="en-IE" sz="2400" b="1" i="1" smtClean="0">
                              <a:latin typeface="Cambria Math" panose="02040503050406030204" pitchFamily="18" charset="0"/>
                            </a:rPr>
                            <m:t>𝒖</m:t>
                          </m:r>
                        </m:den>
                      </m:f>
                      <m:r>
                        <a:rPr lang="en-IE" sz="2400" b="1" i="1" smtClean="0">
                          <a:latin typeface="Cambria Math" panose="02040503050406030204" pitchFamily="18" charset="0"/>
                        </a:rPr>
                        <m:t>+ </m:t>
                      </m:r>
                      <m:f>
                        <m:fPr>
                          <m:ctrlPr>
                            <a:rPr lang="en-IE" sz="2400" b="1" i="1" smtClean="0">
                              <a:latin typeface="Cambria Math" panose="02040503050406030204" pitchFamily="18" charset="0"/>
                            </a:rPr>
                          </m:ctrlPr>
                        </m:fPr>
                        <m:num>
                          <m:r>
                            <a:rPr lang="en-IE" sz="2400" b="1" i="1" smtClean="0">
                              <a:latin typeface="Cambria Math" panose="02040503050406030204" pitchFamily="18" charset="0"/>
                            </a:rPr>
                            <m:t>𝟏</m:t>
                          </m:r>
                        </m:num>
                        <m:den>
                          <m:r>
                            <a:rPr lang="en-IE" sz="2400" b="1" i="1" smtClean="0">
                              <a:latin typeface="Cambria Math" panose="02040503050406030204" pitchFamily="18" charset="0"/>
                            </a:rPr>
                            <m:t>𝒗</m:t>
                          </m:r>
                        </m:den>
                      </m:f>
                    </m:oMath>
                  </m:oMathPara>
                </a14:m>
                <a:endParaRPr lang="en-IE" sz="2400" b="1" dirty="0"/>
              </a:p>
              <a:p>
                <a:endParaRPr lang="en-IE" sz="2400" dirty="0"/>
              </a:p>
              <a:p>
                <a:pPr/>
                <a14:m>
                  <m:oMathPara xmlns:m="http://schemas.openxmlformats.org/officeDocument/2006/math">
                    <m:oMathParaPr>
                      <m:jc m:val="centerGroup"/>
                    </m:oMathParaPr>
                    <m:oMath xmlns:m="http://schemas.openxmlformats.org/officeDocument/2006/math">
                      <m:f>
                        <m:fPr>
                          <m:ctrlPr>
                            <a:rPr lang="en-IE" sz="2400" b="1" i="1" smtClean="0">
                              <a:latin typeface="Cambria Math" panose="02040503050406030204" pitchFamily="18" charset="0"/>
                            </a:rPr>
                          </m:ctrlPr>
                        </m:fPr>
                        <m:num>
                          <m:r>
                            <a:rPr lang="en-IE" sz="2400" b="1" i="1" smtClean="0">
                              <a:latin typeface="Cambria Math" panose="02040503050406030204" pitchFamily="18" charset="0"/>
                            </a:rPr>
                            <m:t>𝟏</m:t>
                          </m:r>
                        </m:num>
                        <m:den>
                          <m:r>
                            <a:rPr lang="en-IE" sz="2400" b="1" i="1" smtClean="0">
                              <a:latin typeface="Cambria Math" panose="02040503050406030204" pitchFamily="18" charset="0"/>
                            </a:rPr>
                            <m:t>𝒇</m:t>
                          </m:r>
                        </m:den>
                      </m:f>
                      <m:r>
                        <a:rPr lang="en-IE" sz="2400" b="1" i="1" smtClean="0">
                          <a:latin typeface="Cambria Math" panose="02040503050406030204" pitchFamily="18" charset="0"/>
                        </a:rPr>
                        <m:t>= </m:t>
                      </m:r>
                      <m:f>
                        <m:fPr>
                          <m:ctrlPr>
                            <a:rPr lang="en-IE" sz="2400" b="1" i="1" smtClean="0">
                              <a:latin typeface="Cambria Math" panose="02040503050406030204" pitchFamily="18" charset="0"/>
                            </a:rPr>
                          </m:ctrlPr>
                        </m:fPr>
                        <m:num>
                          <m:r>
                            <a:rPr lang="en-IE" sz="2400" b="1" i="1" smtClean="0">
                              <a:latin typeface="Cambria Math" panose="02040503050406030204" pitchFamily="18" charset="0"/>
                            </a:rPr>
                            <m:t>𝟏</m:t>
                          </m:r>
                        </m:num>
                        <m:den>
                          <m:r>
                            <a:rPr lang="en-IE" sz="2400" b="1" i="1" smtClean="0">
                              <a:latin typeface="Cambria Math" panose="02040503050406030204" pitchFamily="18" charset="0"/>
                            </a:rPr>
                            <m:t>𝟏𝟔</m:t>
                          </m:r>
                        </m:den>
                      </m:f>
                      <m:r>
                        <a:rPr lang="en-IE" sz="2400" b="1" i="1" smtClean="0">
                          <a:latin typeface="Cambria Math" panose="02040503050406030204" pitchFamily="18" charset="0"/>
                        </a:rPr>
                        <m:t>+ </m:t>
                      </m:r>
                      <m:f>
                        <m:fPr>
                          <m:ctrlPr>
                            <a:rPr lang="en-IE" sz="2400" b="1" i="1" smtClean="0">
                              <a:latin typeface="Cambria Math" panose="02040503050406030204" pitchFamily="18" charset="0"/>
                            </a:rPr>
                          </m:ctrlPr>
                        </m:fPr>
                        <m:num>
                          <m:r>
                            <a:rPr lang="en-IE" sz="2400" b="1" i="1" smtClean="0">
                              <a:latin typeface="Cambria Math" panose="02040503050406030204" pitchFamily="18" charset="0"/>
                            </a:rPr>
                            <m:t>𝟏</m:t>
                          </m:r>
                        </m:num>
                        <m:den>
                          <m:r>
                            <a:rPr lang="en-IE" sz="2400" b="1" i="1" smtClean="0">
                              <a:latin typeface="Cambria Math" panose="02040503050406030204" pitchFamily="18" charset="0"/>
                            </a:rPr>
                            <m:t>𝟒𝟖</m:t>
                          </m:r>
                        </m:den>
                      </m:f>
                    </m:oMath>
                  </m:oMathPara>
                </a14:m>
                <a:endParaRPr lang="en-IE" sz="2400" dirty="0"/>
              </a:p>
              <a:p>
                <a:endParaRPr lang="en-IE" sz="2400" dirty="0"/>
              </a:p>
              <a:p>
                <a:pPr/>
                <a14:m>
                  <m:oMathPara xmlns:m="http://schemas.openxmlformats.org/officeDocument/2006/math">
                    <m:oMathParaPr>
                      <m:jc m:val="centerGroup"/>
                    </m:oMathParaPr>
                    <m:oMath xmlns:m="http://schemas.openxmlformats.org/officeDocument/2006/math">
                      <m:f>
                        <m:fPr>
                          <m:ctrlPr>
                            <a:rPr lang="en-IE" sz="2400" b="1" i="1" smtClean="0">
                              <a:latin typeface="Cambria Math" panose="02040503050406030204" pitchFamily="18" charset="0"/>
                            </a:rPr>
                          </m:ctrlPr>
                        </m:fPr>
                        <m:num>
                          <m:r>
                            <a:rPr lang="en-IE" sz="2400" b="1" i="1" smtClean="0">
                              <a:latin typeface="Cambria Math" panose="02040503050406030204" pitchFamily="18" charset="0"/>
                            </a:rPr>
                            <m:t>𝟏</m:t>
                          </m:r>
                        </m:num>
                        <m:den>
                          <m:r>
                            <a:rPr lang="en-IE" sz="2400" b="1" i="1" smtClean="0">
                              <a:latin typeface="Cambria Math" panose="02040503050406030204" pitchFamily="18" charset="0"/>
                            </a:rPr>
                            <m:t>𝒇</m:t>
                          </m:r>
                        </m:den>
                      </m:f>
                      <m:r>
                        <a:rPr lang="en-IE" sz="2400" b="1" i="1" smtClean="0">
                          <a:latin typeface="Cambria Math" panose="02040503050406030204" pitchFamily="18" charset="0"/>
                        </a:rPr>
                        <m:t>= </m:t>
                      </m:r>
                      <m:f>
                        <m:fPr>
                          <m:ctrlPr>
                            <a:rPr lang="en-IE" sz="2400" b="1" i="1" smtClean="0">
                              <a:latin typeface="Cambria Math" panose="02040503050406030204" pitchFamily="18" charset="0"/>
                            </a:rPr>
                          </m:ctrlPr>
                        </m:fPr>
                        <m:num>
                          <m:r>
                            <a:rPr lang="en-IE" sz="2400" b="1" i="1" smtClean="0">
                              <a:latin typeface="Cambria Math" panose="02040503050406030204" pitchFamily="18" charset="0"/>
                            </a:rPr>
                            <m:t>𝟏</m:t>
                          </m:r>
                        </m:num>
                        <m:den>
                          <m:r>
                            <a:rPr lang="en-IE" sz="2400" b="1" i="1" smtClean="0">
                              <a:latin typeface="Cambria Math" panose="02040503050406030204" pitchFamily="18" charset="0"/>
                            </a:rPr>
                            <m:t>𝟏𝟐</m:t>
                          </m:r>
                        </m:den>
                      </m:f>
                    </m:oMath>
                  </m:oMathPara>
                </a14:m>
                <a:endParaRPr lang="en-IE" sz="2400" dirty="0"/>
              </a:p>
              <a:p>
                <a:endParaRPr lang="en-IE" sz="2400" dirty="0"/>
              </a:p>
              <a:p>
                <a:pPr/>
                <a14:m>
                  <m:oMathPara xmlns:m="http://schemas.openxmlformats.org/officeDocument/2006/math">
                    <m:oMathParaPr>
                      <m:jc m:val="centerGroup"/>
                    </m:oMathParaPr>
                    <m:oMath xmlns:m="http://schemas.openxmlformats.org/officeDocument/2006/math">
                      <m:r>
                        <a:rPr lang="en-IE" sz="2400" b="1" i="1" smtClean="0">
                          <a:latin typeface="Cambria Math" panose="02040503050406030204" pitchFamily="18" charset="0"/>
                        </a:rPr>
                        <m:t>𝒇</m:t>
                      </m:r>
                      <m:r>
                        <a:rPr lang="en-IE" sz="2400" b="1" i="1" smtClean="0">
                          <a:latin typeface="Cambria Math" panose="02040503050406030204" pitchFamily="18" charset="0"/>
                        </a:rPr>
                        <m:t>=</m:t>
                      </m:r>
                      <m:r>
                        <a:rPr lang="en-IE" sz="2400" b="1" i="1" smtClean="0">
                          <a:latin typeface="Cambria Math" panose="02040503050406030204" pitchFamily="18" charset="0"/>
                        </a:rPr>
                        <m:t>𝟏𝟐</m:t>
                      </m:r>
                      <m:r>
                        <a:rPr lang="en-IE" sz="2400" b="1" i="1" smtClean="0">
                          <a:latin typeface="Cambria Math" panose="02040503050406030204" pitchFamily="18" charset="0"/>
                        </a:rPr>
                        <m:t>𝒄𝒎</m:t>
                      </m:r>
                    </m:oMath>
                  </m:oMathPara>
                </a14:m>
                <a:endParaRPr lang="en-IE" sz="2400" dirty="0"/>
              </a:p>
            </p:txBody>
          </p:sp>
        </mc:Choice>
        <mc:Fallback xmlns="">
          <p:sp>
            <p:nvSpPr>
              <p:cNvPr id="5" name="TextBox 4">
                <a:extLst>
                  <a:ext uri="{FF2B5EF4-FFF2-40B4-BE49-F238E27FC236}">
                    <a16:creationId xmlns:a16="http://schemas.microsoft.com/office/drawing/2014/main" id="{F33FE06C-9BA7-4979-93F8-68CB065429FE}"/>
                  </a:ext>
                </a:extLst>
              </p:cNvPr>
              <p:cNvSpPr txBox="1">
                <a:spLocks noRot="1" noChangeAspect="1" noMove="1" noResize="1" noEditPoints="1" noAdjustHandles="1" noChangeArrowheads="1" noChangeShapeType="1" noTextEdit="1"/>
              </p:cNvSpPr>
              <p:nvPr/>
            </p:nvSpPr>
            <p:spPr>
              <a:xfrm>
                <a:off x="2380104" y="1558092"/>
                <a:ext cx="7058364" cy="3845476"/>
              </a:xfrm>
              <a:prstGeom prst="rect">
                <a:avLst/>
              </a:prstGeom>
              <a:blipFill>
                <a:blip r:embed="rId8"/>
                <a:stretch>
                  <a:fillRect b="-1429"/>
                </a:stretch>
              </a:blipFill>
            </p:spPr>
            <p:txBody>
              <a:bodyPr/>
              <a:lstStyle/>
              <a:p>
                <a:r>
                  <a:rPr lang="en-IE">
                    <a:noFill/>
                  </a:rPr>
                  <a:t> </a:t>
                </a:r>
              </a:p>
            </p:txBody>
          </p:sp>
        </mc:Fallback>
      </mc:AlternateContent>
      <p:sp>
        <p:nvSpPr>
          <p:cNvPr id="8" name="TextBox 7">
            <a:extLst>
              <a:ext uri="{FF2B5EF4-FFF2-40B4-BE49-F238E27FC236}">
                <a16:creationId xmlns:a16="http://schemas.microsoft.com/office/drawing/2014/main" id="{78CECEFB-544F-F235-C0DF-B4DE298EDB3E}"/>
              </a:ext>
            </a:extLst>
          </p:cNvPr>
          <p:cNvSpPr txBox="1"/>
          <p:nvPr/>
        </p:nvSpPr>
        <p:spPr>
          <a:xfrm>
            <a:off x="10297117" y="4660981"/>
            <a:ext cx="581731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dirty="0">
              <a:ea typeface="+mn-lt"/>
              <a:cs typeface="+mn-lt"/>
            </a:endParaRPr>
          </a:p>
          <a:p>
            <a:r>
              <a:rPr lang="en-IE" sz="2400" dirty="0">
                <a:ea typeface="+mn-lt"/>
                <a:cs typeface="+mn-lt"/>
              </a:rPr>
              <a:t>(6 marks)</a:t>
            </a:r>
            <a:endParaRPr lang="en-US" sz="2400" dirty="0">
              <a:ea typeface="+mn-lt"/>
              <a:cs typeface="+mn-lt"/>
            </a:endParaRPr>
          </a:p>
        </p:txBody>
      </p:sp>
      <p:pic>
        <p:nvPicPr>
          <p:cNvPr id="9" name="Recorded Sound">
            <a:hlinkClick r:id="" action="ppaction://media"/>
            <a:extLst>
              <a:ext uri="{FF2B5EF4-FFF2-40B4-BE49-F238E27FC236}">
                <a16:creationId xmlns:a16="http://schemas.microsoft.com/office/drawing/2014/main" id="{86D752DD-900F-3212-A23C-8894C659A62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68523" y="6039981"/>
            <a:ext cx="609600" cy="609600"/>
          </a:xfrm>
          <a:prstGeom prst="rect">
            <a:avLst/>
          </a:prstGeom>
        </p:spPr>
      </p:pic>
    </p:spTree>
    <p:extLst>
      <p:ext uri="{BB962C8B-B14F-4D97-AF65-F5344CB8AC3E}">
        <p14:creationId xmlns:p14="http://schemas.microsoft.com/office/powerpoint/2010/main" val="348332681"/>
      </p:ext>
    </p:extLst>
  </p:cSld>
  <p:clrMapOvr>
    <a:masterClrMapping/>
  </p:clrMapOvr>
  <mc:AlternateContent xmlns:mc="http://schemas.openxmlformats.org/markup-compatibility/2006" xmlns:p14="http://schemas.microsoft.com/office/powerpoint/2010/main">
    <mc:Choice Requires="p14">
      <p:transition spd="slow" p14:dur="2000" advTm="69089"/>
    </mc:Choice>
    <mc:Fallback xmlns="">
      <p:transition spd="slow" advTm="69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9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22487" y="3878"/>
            <a:ext cx="9076544" cy="1339940"/>
          </a:xfrm>
        </p:spPr>
        <p:txBody>
          <a:bodyPr>
            <a:normAutofit fontScale="90000"/>
          </a:bodyPr>
          <a:lstStyle/>
          <a:p>
            <a:pPr algn="ctr" defTabSz="855859">
              <a:spcBef>
                <a:spcPts val="0"/>
              </a:spcBef>
            </a:pPr>
            <a:r>
              <a:rPr lang="en-US" b="1" dirty="0">
                <a:ea typeface="+mn-ea"/>
                <a:cs typeface="+mn-cs"/>
              </a:rPr>
              <a:t>(vii) Why Experiment Fails when u is Small</a:t>
            </a:r>
            <a:r>
              <a:rPr lang="en-US" sz="2150" dirty="0">
                <a:ea typeface="+mn-ea"/>
                <a:cs typeface="+mn-cs"/>
              </a:rPr>
              <a:t/>
            </a:r>
            <a:br>
              <a:rPr lang="en-US" sz="2150" dirty="0">
                <a:ea typeface="+mn-ea"/>
                <a:cs typeface="+mn-cs"/>
              </a:rPr>
            </a:br>
            <a:endParaRPr lang="en-IE" sz="2150" dirty="0">
              <a:cs typeface="Calibri Light"/>
            </a:endParaRPr>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9260819" y="5791201"/>
            <a:ext cx="2923763" cy="1066800"/>
          </a:xfrm>
          <a:prstGeom prst="rect">
            <a:avLst/>
          </a:prstGeom>
        </p:spPr>
      </p:pic>
      <p:pic>
        <p:nvPicPr>
          <p:cNvPr id="7" name="Picture 27" descr="A picture containing text&#10;&#10;Description automatically generated">
            <a:extLst>
              <a:ext uri="{FF2B5EF4-FFF2-40B4-BE49-F238E27FC236}">
                <a16:creationId xmlns:a16="http://schemas.microsoft.com/office/drawing/2014/main" id="{07555504-3078-409B-D9A8-EEBB81D994AB}"/>
              </a:ext>
            </a:extLst>
          </p:cNvPr>
          <p:cNvPicPr>
            <a:picLocks noChangeAspect="1"/>
          </p:cNvPicPr>
          <p:nvPr/>
        </p:nvPicPr>
        <p:blipFill>
          <a:blip r:embed="rId7"/>
          <a:stretch>
            <a:fillRect/>
          </a:stretch>
        </p:blipFill>
        <p:spPr>
          <a:xfrm>
            <a:off x="4968816" y="5902923"/>
            <a:ext cx="3117011" cy="846229"/>
          </a:xfrm>
          <a:prstGeom prst="rect">
            <a:avLst/>
          </a:prstGeom>
        </p:spPr>
      </p:pic>
      <p:graphicFrame>
        <p:nvGraphicFramePr>
          <p:cNvPr id="5" name="Diagram 4">
            <a:extLst>
              <a:ext uri="{FF2B5EF4-FFF2-40B4-BE49-F238E27FC236}">
                <a16:creationId xmlns:a16="http://schemas.microsoft.com/office/drawing/2014/main" id="{EC796ECE-8BD6-70F0-3886-CA0F8F3CD43D}"/>
              </a:ext>
            </a:extLst>
          </p:cNvPr>
          <p:cNvGraphicFramePr/>
          <p:nvPr>
            <p:extLst>
              <p:ext uri="{D42A27DB-BD31-4B8C-83A1-F6EECF244321}">
                <p14:modId xmlns:p14="http://schemas.microsoft.com/office/powerpoint/2010/main" val="1089781417"/>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TextBox 7">
            <a:extLst>
              <a:ext uri="{FF2B5EF4-FFF2-40B4-BE49-F238E27FC236}">
                <a16:creationId xmlns:a16="http://schemas.microsoft.com/office/drawing/2014/main" id="{ABC46784-7752-6AB2-740F-A7399FCF9AF0}"/>
              </a:ext>
            </a:extLst>
          </p:cNvPr>
          <p:cNvSpPr txBox="1"/>
          <p:nvPr/>
        </p:nvSpPr>
        <p:spPr>
          <a:xfrm>
            <a:off x="10297117" y="4660981"/>
            <a:ext cx="581731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dirty="0">
              <a:ea typeface="+mn-lt"/>
              <a:cs typeface="+mn-lt"/>
            </a:endParaRPr>
          </a:p>
          <a:p>
            <a:r>
              <a:rPr lang="en-IE" sz="2400" dirty="0">
                <a:ea typeface="+mn-lt"/>
                <a:cs typeface="+mn-lt"/>
              </a:rPr>
              <a:t>(4 marks)</a:t>
            </a:r>
            <a:endParaRPr lang="en-US" sz="2400" dirty="0">
              <a:ea typeface="+mn-lt"/>
              <a:cs typeface="+mn-lt"/>
            </a:endParaRPr>
          </a:p>
        </p:txBody>
      </p:sp>
      <p:pic>
        <p:nvPicPr>
          <p:cNvPr id="9" name="Recorded Sound">
            <a:hlinkClick r:id="" action="ppaction://media"/>
            <a:extLst>
              <a:ext uri="{FF2B5EF4-FFF2-40B4-BE49-F238E27FC236}">
                <a16:creationId xmlns:a16="http://schemas.microsoft.com/office/drawing/2014/main" id="{2FDB45BA-E8D0-A714-7D7F-1C3BBC2A59B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643801" y="6138333"/>
            <a:ext cx="609600" cy="609600"/>
          </a:xfrm>
          <a:prstGeom prst="rect">
            <a:avLst/>
          </a:prstGeom>
        </p:spPr>
      </p:pic>
    </p:spTree>
    <p:extLst>
      <p:ext uri="{BB962C8B-B14F-4D97-AF65-F5344CB8AC3E}">
        <p14:creationId xmlns:p14="http://schemas.microsoft.com/office/powerpoint/2010/main" val="1423967871"/>
      </p:ext>
    </p:extLst>
  </p:cSld>
  <p:clrMapOvr>
    <a:masterClrMapping/>
  </p:clrMapOvr>
  <mc:AlternateContent xmlns:mc="http://schemas.openxmlformats.org/markup-compatibility/2006" xmlns:p14="http://schemas.microsoft.com/office/powerpoint/2010/main">
    <mc:Choice Requires="p14">
      <p:transition spd="slow" p14:dur="2000" advTm="69089"/>
    </mc:Choice>
    <mc:Fallback xmlns="">
      <p:transition spd="slow" advTm="69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4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15" y="0"/>
            <a:ext cx="12344905" cy="6858000"/>
          </a:xfrm>
          <a:prstGeom prst="rect">
            <a:avLst/>
          </a:prstGeom>
        </p:spPr>
      </p:pic>
      <p:sp>
        <p:nvSpPr>
          <p:cNvPr id="2" name="Title 1"/>
          <p:cNvSpPr>
            <a:spLocks noGrp="1"/>
          </p:cNvSpPr>
          <p:nvPr>
            <p:ph type="title"/>
          </p:nvPr>
        </p:nvSpPr>
        <p:spPr>
          <a:xfrm>
            <a:off x="838200" y="85957"/>
            <a:ext cx="10515600" cy="1325563"/>
          </a:xfrm>
        </p:spPr>
        <p:txBody>
          <a:bodyPr/>
          <a:lstStyle/>
          <a:p>
            <a:pPr algn="ctr" defTabSz="770484">
              <a:spcBef>
                <a:spcPts val="0"/>
              </a:spcBef>
            </a:pPr>
            <a:r>
              <a:rPr lang="en-US" b="1">
                <a:solidFill>
                  <a:prstClr val="black"/>
                </a:solidFill>
                <a:ea typeface="+mn-ea"/>
                <a:cs typeface="+mn-cs"/>
              </a:rPr>
              <a:t>Overview of Topics</a:t>
            </a:r>
            <a:r>
              <a:rPr lang="en-US" sz="1944">
                <a:solidFill>
                  <a:prstClr val="black"/>
                </a:solidFill>
                <a:ea typeface="+mn-ea"/>
                <a:cs typeface="+mn-cs"/>
              </a:rPr>
              <a:t/>
            </a:r>
            <a:br>
              <a:rPr lang="en-US" sz="1944">
                <a:solidFill>
                  <a:prstClr val="black"/>
                </a:solidFill>
                <a:ea typeface="+mn-ea"/>
                <a:cs typeface="+mn-cs"/>
              </a:rPr>
            </a:br>
            <a:endParaRPr lang="en-IE" sz="1944"/>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3"/>
          <a:stretch>
            <a:fillRect/>
          </a:stretch>
        </p:blipFill>
        <p:spPr>
          <a:xfrm>
            <a:off x="9736369" y="5903723"/>
            <a:ext cx="2632055" cy="960364"/>
          </a:xfrm>
          <a:prstGeom prst="rect">
            <a:avLst/>
          </a:prstGeom>
        </p:spPr>
      </p:pic>
      <p:graphicFrame>
        <p:nvGraphicFramePr>
          <p:cNvPr id="7" name="Content Placeholder 2">
            <a:extLst>
              <a:ext uri="{FF2B5EF4-FFF2-40B4-BE49-F238E27FC236}">
                <a16:creationId xmlns:a16="http://schemas.microsoft.com/office/drawing/2014/main" id="{D5D9EF64-1A73-129A-2DEF-713144B26648}"/>
              </a:ext>
            </a:extLst>
          </p:cNvPr>
          <p:cNvGraphicFramePr>
            <a:graphicFrameLocks/>
          </p:cNvGraphicFramePr>
          <p:nvPr>
            <p:extLst>
              <p:ext uri="{D42A27DB-BD31-4B8C-83A1-F6EECF244321}">
                <p14:modId xmlns:p14="http://schemas.microsoft.com/office/powerpoint/2010/main" val="2543135199"/>
              </p:ext>
            </p:extLst>
          </p:nvPr>
        </p:nvGraphicFramePr>
        <p:xfrm>
          <a:off x="838200" y="1072625"/>
          <a:ext cx="9894757" cy="45126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7" name="Picture 27">
            <a:extLst>
              <a:ext uri="{FF2B5EF4-FFF2-40B4-BE49-F238E27FC236}">
                <a16:creationId xmlns:a16="http://schemas.microsoft.com/office/drawing/2014/main" id="{2E6B642C-D3CE-B2B8-9E90-598BCEA057ED}"/>
              </a:ext>
            </a:extLst>
          </p:cNvPr>
          <p:cNvPicPr>
            <a:picLocks noChangeAspect="1"/>
          </p:cNvPicPr>
          <p:nvPr/>
        </p:nvPicPr>
        <p:blipFill>
          <a:blip r:embed="rId9"/>
          <a:stretch>
            <a:fillRect/>
          </a:stretch>
        </p:blipFill>
        <p:spPr>
          <a:xfrm>
            <a:off x="4983193" y="6017942"/>
            <a:ext cx="3117011" cy="846229"/>
          </a:xfrm>
          <a:prstGeom prst="rect">
            <a:avLst/>
          </a:prstGeom>
        </p:spPr>
      </p:pic>
    </p:spTree>
    <p:extLst>
      <p:ext uri="{BB962C8B-B14F-4D97-AF65-F5344CB8AC3E}">
        <p14:creationId xmlns:p14="http://schemas.microsoft.com/office/powerpoint/2010/main" val="2325747671"/>
      </p:ext>
    </p:extLst>
  </p:cSld>
  <p:clrMapOvr>
    <a:masterClrMapping/>
  </p:clrMapOvr>
  <mc:AlternateContent xmlns:mc="http://schemas.openxmlformats.org/markup-compatibility/2006" xmlns:p14="http://schemas.microsoft.com/office/powerpoint/2010/main">
    <mc:Choice Requires="p14">
      <p:transition spd="slow" p14:dur="2000" advTm="10691"/>
    </mc:Choice>
    <mc:Fallback xmlns="">
      <p:transition spd="slow" advTm="10691"/>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22487" y="3878"/>
            <a:ext cx="9076544" cy="1339940"/>
          </a:xfrm>
        </p:spPr>
        <p:txBody>
          <a:bodyPr>
            <a:normAutofit/>
          </a:bodyPr>
          <a:lstStyle/>
          <a:p>
            <a:pPr algn="ctr" defTabSz="855859">
              <a:spcBef>
                <a:spcPts val="0"/>
              </a:spcBef>
            </a:pPr>
            <a:r>
              <a:rPr lang="en-US" b="1" dirty="0">
                <a:ea typeface="+mn-ea"/>
                <a:cs typeface="+mn-cs"/>
              </a:rPr>
              <a:t>2019 Q11 OL</a:t>
            </a:r>
            <a:endParaRPr lang="en-IE" sz="2150" dirty="0">
              <a:cs typeface="Calibri Light"/>
            </a:endParaRPr>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9260819" y="5791201"/>
            <a:ext cx="2923763" cy="1066800"/>
          </a:xfrm>
          <a:prstGeom prst="rect">
            <a:avLst/>
          </a:prstGeom>
        </p:spPr>
      </p:pic>
      <p:pic>
        <p:nvPicPr>
          <p:cNvPr id="7" name="Picture 27" descr="A picture containing text&#10;&#10;Description automatically generated">
            <a:extLst>
              <a:ext uri="{FF2B5EF4-FFF2-40B4-BE49-F238E27FC236}">
                <a16:creationId xmlns:a16="http://schemas.microsoft.com/office/drawing/2014/main" id="{07555504-3078-409B-D9A8-EEBB81D994AB}"/>
              </a:ext>
            </a:extLst>
          </p:cNvPr>
          <p:cNvPicPr>
            <a:picLocks noChangeAspect="1"/>
          </p:cNvPicPr>
          <p:nvPr/>
        </p:nvPicPr>
        <p:blipFill>
          <a:blip r:embed="rId7"/>
          <a:stretch>
            <a:fillRect/>
          </a:stretch>
        </p:blipFill>
        <p:spPr>
          <a:xfrm>
            <a:off x="4968816" y="5902923"/>
            <a:ext cx="3117011" cy="846229"/>
          </a:xfrm>
          <a:prstGeom prst="rect">
            <a:avLst/>
          </a:prstGeom>
        </p:spPr>
      </p:pic>
      <p:pic>
        <p:nvPicPr>
          <p:cNvPr id="5" name="Picture 4">
            <a:extLst>
              <a:ext uri="{FF2B5EF4-FFF2-40B4-BE49-F238E27FC236}">
                <a16:creationId xmlns:a16="http://schemas.microsoft.com/office/drawing/2014/main" id="{15E552FF-C3BC-803F-87ED-2EBBD57C68FA}"/>
              </a:ext>
            </a:extLst>
          </p:cNvPr>
          <p:cNvPicPr>
            <a:picLocks noChangeAspect="1"/>
          </p:cNvPicPr>
          <p:nvPr/>
        </p:nvPicPr>
        <p:blipFill rotWithShape="1">
          <a:blip r:embed="rId8">
            <a:extLst>
              <a:ext uri="{28A0092B-C50C-407E-A947-70E740481C1C}">
                <a14:useLocalDpi xmlns:a14="http://schemas.microsoft.com/office/drawing/2010/main" val="0"/>
              </a:ext>
            </a:extLst>
          </a:blip>
          <a:srcRect l="22254" t="19829" r="21188" b="8660"/>
          <a:stretch/>
        </p:blipFill>
        <p:spPr>
          <a:xfrm>
            <a:off x="2053654" y="1046606"/>
            <a:ext cx="6565692" cy="4667351"/>
          </a:xfrm>
          <a:prstGeom prst="rect">
            <a:avLst/>
          </a:prstGeom>
        </p:spPr>
      </p:pic>
      <p:pic>
        <p:nvPicPr>
          <p:cNvPr id="3" name="Recorded Sound">
            <a:hlinkClick r:id="" action="ppaction://media"/>
            <a:extLst>
              <a:ext uri="{FF2B5EF4-FFF2-40B4-BE49-F238E27FC236}">
                <a16:creationId xmlns:a16="http://schemas.microsoft.com/office/drawing/2014/main" id="{E24FF4A6-59E3-B53B-E978-CF25CDC85A6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89431" y="6019801"/>
            <a:ext cx="609600" cy="609600"/>
          </a:xfrm>
          <a:prstGeom prst="rect">
            <a:avLst/>
          </a:prstGeom>
        </p:spPr>
      </p:pic>
    </p:spTree>
    <p:extLst>
      <p:ext uri="{BB962C8B-B14F-4D97-AF65-F5344CB8AC3E}">
        <p14:creationId xmlns:p14="http://schemas.microsoft.com/office/powerpoint/2010/main" val="653871107"/>
      </p:ext>
    </p:extLst>
  </p:cSld>
  <p:clrMapOvr>
    <a:masterClrMapping/>
  </p:clrMapOvr>
  <mc:AlternateContent xmlns:mc="http://schemas.openxmlformats.org/markup-compatibility/2006" xmlns:p14="http://schemas.microsoft.com/office/powerpoint/2010/main">
    <mc:Choice Requires="p14">
      <p:transition spd="slow" p14:dur="2000" advTm="69089"/>
    </mc:Choice>
    <mc:Fallback xmlns="">
      <p:transition spd="slow" advTm="69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22487" y="3878"/>
            <a:ext cx="9076544" cy="1339940"/>
          </a:xfrm>
        </p:spPr>
        <p:txBody>
          <a:bodyPr>
            <a:normAutofit/>
          </a:bodyPr>
          <a:lstStyle/>
          <a:p>
            <a:pPr algn="ctr" defTabSz="855859">
              <a:spcBef>
                <a:spcPts val="0"/>
              </a:spcBef>
            </a:pPr>
            <a:r>
              <a:rPr lang="en-US" b="1" dirty="0">
                <a:ea typeface="+mn-ea"/>
                <a:cs typeface="+mn-cs"/>
              </a:rPr>
              <a:t>2019 Q11 OL</a:t>
            </a:r>
            <a:endParaRPr lang="en-IE" sz="2150" dirty="0">
              <a:cs typeface="Calibri Light"/>
            </a:endParaRPr>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9260819" y="5791201"/>
            <a:ext cx="2923763" cy="1066800"/>
          </a:xfrm>
          <a:prstGeom prst="rect">
            <a:avLst/>
          </a:prstGeom>
        </p:spPr>
      </p:pic>
      <p:pic>
        <p:nvPicPr>
          <p:cNvPr id="7" name="Picture 27" descr="A picture containing text&#10;&#10;Description automatically generated">
            <a:extLst>
              <a:ext uri="{FF2B5EF4-FFF2-40B4-BE49-F238E27FC236}">
                <a16:creationId xmlns:a16="http://schemas.microsoft.com/office/drawing/2014/main" id="{07555504-3078-409B-D9A8-EEBB81D994AB}"/>
              </a:ext>
            </a:extLst>
          </p:cNvPr>
          <p:cNvPicPr>
            <a:picLocks noChangeAspect="1"/>
          </p:cNvPicPr>
          <p:nvPr/>
        </p:nvPicPr>
        <p:blipFill>
          <a:blip r:embed="rId7"/>
          <a:stretch>
            <a:fillRect/>
          </a:stretch>
        </p:blipFill>
        <p:spPr>
          <a:xfrm>
            <a:off x="4968816" y="5902923"/>
            <a:ext cx="3117011" cy="846229"/>
          </a:xfrm>
          <a:prstGeom prst="rect">
            <a:avLst/>
          </a:prstGeom>
        </p:spPr>
      </p:pic>
      <p:pic>
        <p:nvPicPr>
          <p:cNvPr id="5" name="Picture 4">
            <a:extLst>
              <a:ext uri="{FF2B5EF4-FFF2-40B4-BE49-F238E27FC236}">
                <a16:creationId xmlns:a16="http://schemas.microsoft.com/office/drawing/2014/main" id="{3650EE48-18EE-C219-7BC7-AACC7CB5D161}"/>
              </a:ext>
            </a:extLst>
          </p:cNvPr>
          <p:cNvPicPr>
            <a:picLocks noChangeAspect="1"/>
          </p:cNvPicPr>
          <p:nvPr/>
        </p:nvPicPr>
        <p:blipFill rotWithShape="1">
          <a:blip r:embed="rId8">
            <a:extLst>
              <a:ext uri="{28A0092B-C50C-407E-A947-70E740481C1C}">
                <a14:useLocalDpi xmlns:a14="http://schemas.microsoft.com/office/drawing/2010/main" val="0"/>
              </a:ext>
            </a:extLst>
          </a:blip>
          <a:srcRect l="21762" t="16744" r="19714" b="14510"/>
          <a:stretch/>
        </p:blipFill>
        <p:spPr>
          <a:xfrm>
            <a:off x="2120503" y="981556"/>
            <a:ext cx="7135319" cy="4712208"/>
          </a:xfrm>
          <a:prstGeom prst="rect">
            <a:avLst/>
          </a:prstGeom>
        </p:spPr>
      </p:pic>
      <p:pic>
        <p:nvPicPr>
          <p:cNvPr id="3" name="Recorded Sound">
            <a:hlinkClick r:id="" action="ppaction://media"/>
            <a:extLst>
              <a:ext uri="{FF2B5EF4-FFF2-40B4-BE49-F238E27FC236}">
                <a16:creationId xmlns:a16="http://schemas.microsoft.com/office/drawing/2014/main" id="{A0A21379-CA9F-6487-1679-DEFB180B939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79359" y="6019801"/>
            <a:ext cx="609600" cy="609600"/>
          </a:xfrm>
          <a:prstGeom prst="rect">
            <a:avLst/>
          </a:prstGeom>
        </p:spPr>
      </p:pic>
    </p:spTree>
    <p:extLst>
      <p:ext uri="{BB962C8B-B14F-4D97-AF65-F5344CB8AC3E}">
        <p14:creationId xmlns:p14="http://schemas.microsoft.com/office/powerpoint/2010/main" val="2213899896"/>
      </p:ext>
    </p:extLst>
  </p:cSld>
  <p:clrMapOvr>
    <a:masterClrMapping/>
  </p:clrMapOvr>
  <mc:AlternateContent xmlns:mc="http://schemas.openxmlformats.org/markup-compatibility/2006" xmlns:p14="http://schemas.microsoft.com/office/powerpoint/2010/main">
    <mc:Choice Requires="p14">
      <p:transition spd="slow" p14:dur="2000" advTm="69089"/>
    </mc:Choice>
    <mc:Fallback xmlns="">
      <p:transition spd="slow" advTm="69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22487" y="3878"/>
            <a:ext cx="9076544" cy="1339940"/>
          </a:xfrm>
        </p:spPr>
        <p:txBody>
          <a:bodyPr>
            <a:normAutofit/>
          </a:bodyPr>
          <a:lstStyle/>
          <a:p>
            <a:pPr algn="ctr" defTabSz="855859">
              <a:spcBef>
                <a:spcPts val="0"/>
              </a:spcBef>
            </a:pPr>
            <a:r>
              <a:rPr lang="en-US" b="1" dirty="0">
                <a:ea typeface="+mn-ea"/>
                <a:cs typeface="+mn-cs"/>
              </a:rPr>
              <a:t>(a) Name Part of Eye that Forms Image</a:t>
            </a:r>
            <a:r>
              <a:rPr lang="en-US" sz="2150" dirty="0">
                <a:ea typeface="+mn-ea"/>
                <a:cs typeface="+mn-cs"/>
              </a:rPr>
              <a:t/>
            </a:r>
            <a:br>
              <a:rPr lang="en-US" sz="2150" dirty="0">
                <a:ea typeface="+mn-ea"/>
                <a:cs typeface="+mn-cs"/>
              </a:rPr>
            </a:br>
            <a:endParaRPr lang="en-IE" sz="2150" dirty="0">
              <a:cs typeface="Calibri Light"/>
            </a:endParaRPr>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9260819" y="5791201"/>
            <a:ext cx="2923763" cy="1066800"/>
          </a:xfrm>
          <a:prstGeom prst="rect">
            <a:avLst/>
          </a:prstGeom>
        </p:spPr>
      </p:pic>
      <p:pic>
        <p:nvPicPr>
          <p:cNvPr id="7" name="Picture 27" descr="A picture containing text&#10;&#10;Description automatically generated">
            <a:extLst>
              <a:ext uri="{FF2B5EF4-FFF2-40B4-BE49-F238E27FC236}">
                <a16:creationId xmlns:a16="http://schemas.microsoft.com/office/drawing/2014/main" id="{07555504-3078-409B-D9A8-EEBB81D994AB}"/>
              </a:ext>
            </a:extLst>
          </p:cNvPr>
          <p:cNvPicPr>
            <a:picLocks noChangeAspect="1"/>
          </p:cNvPicPr>
          <p:nvPr/>
        </p:nvPicPr>
        <p:blipFill>
          <a:blip r:embed="rId7"/>
          <a:stretch>
            <a:fillRect/>
          </a:stretch>
        </p:blipFill>
        <p:spPr>
          <a:xfrm>
            <a:off x="4968816" y="5902923"/>
            <a:ext cx="3117011" cy="846229"/>
          </a:xfrm>
          <a:prstGeom prst="rect">
            <a:avLst/>
          </a:prstGeom>
        </p:spPr>
      </p:pic>
      <p:pic>
        <p:nvPicPr>
          <p:cNvPr id="3" name="Picture 2">
            <a:extLst>
              <a:ext uri="{FF2B5EF4-FFF2-40B4-BE49-F238E27FC236}">
                <a16:creationId xmlns:a16="http://schemas.microsoft.com/office/drawing/2014/main" id="{CAE9D769-7BCD-479D-9D30-48A0E137A97F}"/>
              </a:ext>
            </a:extLst>
          </p:cNvPr>
          <p:cNvPicPr>
            <a:picLocks noChangeAspect="1"/>
          </p:cNvPicPr>
          <p:nvPr/>
        </p:nvPicPr>
        <p:blipFill rotWithShape="1">
          <a:blip r:embed="rId8">
            <a:extLst>
              <a:ext uri="{28A0092B-C50C-407E-A947-70E740481C1C}">
                <a14:useLocalDpi xmlns:a14="http://schemas.microsoft.com/office/drawing/2010/main" val="0"/>
              </a:ext>
            </a:extLst>
          </a:blip>
          <a:srcRect l="22254" t="19829" r="21188" b="8660"/>
          <a:stretch/>
        </p:blipFill>
        <p:spPr>
          <a:xfrm>
            <a:off x="2053654" y="1046606"/>
            <a:ext cx="6565692" cy="4667351"/>
          </a:xfrm>
          <a:prstGeom prst="rect">
            <a:avLst/>
          </a:prstGeom>
        </p:spPr>
      </p:pic>
      <p:cxnSp>
        <p:nvCxnSpPr>
          <p:cNvPr id="8" name="Straight Connector 7">
            <a:extLst>
              <a:ext uri="{FF2B5EF4-FFF2-40B4-BE49-F238E27FC236}">
                <a16:creationId xmlns:a16="http://schemas.microsoft.com/office/drawing/2014/main" id="{6F3955F7-551F-5884-9B8A-EFA6303A9A7B}"/>
              </a:ext>
            </a:extLst>
          </p:cNvPr>
          <p:cNvCxnSpPr/>
          <p:nvPr/>
        </p:nvCxnSpPr>
        <p:spPr>
          <a:xfrm>
            <a:off x="5621311" y="2458387"/>
            <a:ext cx="22635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Recorded Sound">
            <a:hlinkClick r:id="" action="ppaction://media"/>
            <a:extLst>
              <a:ext uri="{FF2B5EF4-FFF2-40B4-BE49-F238E27FC236}">
                <a16:creationId xmlns:a16="http://schemas.microsoft.com/office/drawing/2014/main" id="{21E9EA59-48DE-E103-1DE8-AEB8C8FDEEE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00267" y="6019801"/>
            <a:ext cx="609600" cy="609600"/>
          </a:xfrm>
          <a:prstGeom prst="rect">
            <a:avLst/>
          </a:prstGeom>
        </p:spPr>
      </p:pic>
    </p:spTree>
    <p:extLst>
      <p:ext uri="{BB962C8B-B14F-4D97-AF65-F5344CB8AC3E}">
        <p14:creationId xmlns:p14="http://schemas.microsoft.com/office/powerpoint/2010/main" val="3477717848"/>
      </p:ext>
    </p:extLst>
  </p:cSld>
  <p:clrMapOvr>
    <a:masterClrMapping/>
  </p:clrMapOvr>
  <mc:AlternateContent xmlns:mc="http://schemas.openxmlformats.org/markup-compatibility/2006" xmlns:p14="http://schemas.microsoft.com/office/powerpoint/2010/main">
    <mc:Choice Requires="p14">
      <p:transition spd="slow" p14:dur="2000" advTm="69089"/>
    </mc:Choice>
    <mc:Fallback xmlns="">
      <p:transition spd="slow" advTm="69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22486" y="3878"/>
            <a:ext cx="10115859" cy="1339940"/>
          </a:xfrm>
        </p:spPr>
        <p:txBody>
          <a:bodyPr>
            <a:normAutofit/>
          </a:bodyPr>
          <a:lstStyle/>
          <a:p>
            <a:pPr algn="ctr" defTabSz="855859">
              <a:spcBef>
                <a:spcPts val="0"/>
              </a:spcBef>
            </a:pPr>
            <a:r>
              <a:rPr lang="en-US" b="1" dirty="0">
                <a:ea typeface="+mn-ea"/>
                <a:cs typeface="+mn-cs"/>
              </a:rPr>
              <a:t>(b) Function of Pupil</a:t>
            </a:r>
            <a:r>
              <a:rPr lang="en-US" sz="2150" dirty="0">
                <a:ea typeface="+mn-ea"/>
                <a:cs typeface="+mn-cs"/>
              </a:rPr>
              <a:t/>
            </a:r>
            <a:br>
              <a:rPr lang="en-US" sz="2150" dirty="0">
                <a:ea typeface="+mn-ea"/>
                <a:cs typeface="+mn-cs"/>
              </a:rPr>
            </a:br>
            <a:endParaRPr lang="en-IE" sz="2150" dirty="0">
              <a:cs typeface="Calibri Light"/>
            </a:endParaRPr>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9260819" y="5791201"/>
            <a:ext cx="2923763" cy="1066800"/>
          </a:xfrm>
          <a:prstGeom prst="rect">
            <a:avLst/>
          </a:prstGeom>
        </p:spPr>
      </p:pic>
      <p:pic>
        <p:nvPicPr>
          <p:cNvPr id="7" name="Picture 27" descr="A picture containing text&#10;&#10;Description automatically generated">
            <a:extLst>
              <a:ext uri="{FF2B5EF4-FFF2-40B4-BE49-F238E27FC236}">
                <a16:creationId xmlns:a16="http://schemas.microsoft.com/office/drawing/2014/main" id="{07555504-3078-409B-D9A8-EEBB81D994AB}"/>
              </a:ext>
            </a:extLst>
          </p:cNvPr>
          <p:cNvPicPr>
            <a:picLocks noChangeAspect="1"/>
          </p:cNvPicPr>
          <p:nvPr/>
        </p:nvPicPr>
        <p:blipFill>
          <a:blip r:embed="rId7"/>
          <a:stretch>
            <a:fillRect/>
          </a:stretch>
        </p:blipFill>
        <p:spPr>
          <a:xfrm>
            <a:off x="4968816" y="5902923"/>
            <a:ext cx="3117011" cy="846229"/>
          </a:xfrm>
          <a:prstGeom prst="rect">
            <a:avLst/>
          </a:prstGeom>
        </p:spPr>
      </p:pic>
      <p:pic>
        <p:nvPicPr>
          <p:cNvPr id="3" name="Picture 2">
            <a:extLst>
              <a:ext uri="{FF2B5EF4-FFF2-40B4-BE49-F238E27FC236}">
                <a16:creationId xmlns:a16="http://schemas.microsoft.com/office/drawing/2014/main" id="{90CCB779-177B-6D17-483E-077F15A6AB23}"/>
              </a:ext>
            </a:extLst>
          </p:cNvPr>
          <p:cNvPicPr>
            <a:picLocks noChangeAspect="1"/>
          </p:cNvPicPr>
          <p:nvPr/>
        </p:nvPicPr>
        <p:blipFill rotWithShape="1">
          <a:blip r:embed="rId8">
            <a:extLst>
              <a:ext uri="{28A0092B-C50C-407E-A947-70E740481C1C}">
                <a14:useLocalDpi xmlns:a14="http://schemas.microsoft.com/office/drawing/2010/main" val="0"/>
              </a:ext>
            </a:extLst>
          </a:blip>
          <a:srcRect l="22254" t="19829" r="21188" b="8660"/>
          <a:stretch/>
        </p:blipFill>
        <p:spPr>
          <a:xfrm>
            <a:off x="2053654" y="1046606"/>
            <a:ext cx="6565692" cy="4667351"/>
          </a:xfrm>
          <a:prstGeom prst="rect">
            <a:avLst/>
          </a:prstGeom>
        </p:spPr>
      </p:pic>
      <p:cxnSp>
        <p:nvCxnSpPr>
          <p:cNvPr id="5" name="Straight Connector 4">
            <a:extLst>
              <a:ext uri="{FF2B5EF4-FFF2-40B4-BE49-F238E27FC236}">
                <a16:creationId xmlns:a16="http://schemas.microsoft.com/office/drawing/2014/main" id="{DFB4F9C8-0ACF-1FE8-5B83-BA9BC4F0D449}"/>
              </a:ext>
            </a:extLst>
          </p:cNvPr>
          <p:cNvCxnSpPr>
            <a:cxnSpLocks/>
          </p:cNvCxnSpPr>
          <p:nvPr/>
        </p:nvCxnSpPr>
        <p:spPr>
          <a:xfrm>
            <a:off x="4152275" y="3147934"/>
            <a:ext cx="262327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Recorded Sound">
            <a:hlinkClick r:id="" action="ppaction://media"/>
            <a:extLst>
              <a:ext uri="{FF2B5EF4-FFF2-40B4-BE49-F238E27FC236}">
                <a16:creationId xmlns:a16="http://schemas.microsoft.com/office/drawing/2014/main" id="{D659C0FA-B524-3600-DF1C-E209FD28811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19346" y="6019801"/>
            <a:ext cx="609600" cy="609600"/>
          </a:xfrm>
          <a:prstGeom prst="rect">
            <a:avLst/>
          </a:prstGeom>
        </p:spPr>
      </p:pic>
    </p:spTree>
    <p:extLst>
      <p:ext uri="{BB962C8B-B14F-4D97-AF65-F5344CB8AC3E}">
        <p14:creationId xmlns:p14="http://schemas.microsoft.com/office/powerpoint/2010/main" val="3963335129"/>
      </p:ext>
    </p:extLst>
  </p:cSld>
  <p:clrMapOvr>
    <a:masterClrMapping/>
  </p:clrMapOvr>
  <mc:AlternateContent xmlns:mc="http://schemas.openxmlformats.org/markup-compatibility/2006" xmlns:p14="http://schemas.microsoft.com/office/powerpoint/2010/main">
    <mc:Choice Requires="p14">
      <p:transition spd="slow" p14:dur="2000" advTm="69089"/>
    </mc:Choice>
    <mc:Fallback xmlns="">
      <p:transition spd="slow" advTm="69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7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15" y="0"/>
            <a:ext cx="12344905" cy="6858000"/>
          </a:xfrm>
          <a:prstGeom prst="rect">
            <a:avLst/>
          </a:prstGeom>
        </p:spPr>
      </p:pic>
      <p:sp>
        <p:nvSpPr>
          <p:cNvPr id="2" name="Title 1"/>
          <p:cNvSpPr>
            <a:spLocks noGrp="1"/>
          </p:cNvSpPr>
          <p:nvPr>
            <p:ph type="title"/>
          </p:nvPr>
        </p:nvSpPr>
        <p:spPr>
          <a:xfrm>
            <a:off x="838200" y="85957"/>
            <a:ext cx="10515600" cy="1325563"/>
          </a:xfrm>
        </p:spPr>
        <p:txBody>
          <a:bodyPr/>
          <a:lstStyle/>
          <a:p>
            <a:pPr algn="ctr" defTabSz="770484">
              <a:spcBef>
                <a:spcPts val="0"/>
              </a:spcBef>
            </a:pPr>
            <a:r>
              <a:rPr lang="en-US" b="1">
                <a:solidFill>
                  <a:prstClr val="black"/>
                </a:solidFill>
                <a:ea typeface="+mn-ea"/>
                <a:cs typeface="+mn-cs"/>
              </a:rPr>
              <a:t>Overview of Topics</a:t>
            </a:r>
            <a:r>
              <a:rPr lang="en-US" sz="1944">
                <a:solidFill>
                  <a:prstClr val="black"/>
                </a:solidFill>
                <a:ea typeface="+mn-ea"/>
                <a:cs typeface="+mn-cs"/>
              </a:rPr>
              <a:t/>
            </a:r>
            <a:br>
              <a:rPr lang="en-US" sz="1944">
                <a:solidFill>
                  <a:prstClr val="black"/>
                </a:solidFill>
                <a:ea typeface="+mn-ea"/>
                <a:cs typeface="+mn-cs"/>
              </a:rPr>
            </a:br>
            <a:endParaRPr lang="en-IE" sz="1944"/>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5"/>
          <a:stretch>
            <a:fillRect/>
          </a:stretch>
        </p:blipFill>
        <p:spPr>
          <a:xfrm>
            <a:off x="9736369" y="5903723"/>
            <a:ext cx="2632055" cy="960364"/>
          </a:xfrm>
          <a:prstGeom prst="rect">
            <a:avLst/>
          </a:prstGeom>
        </p:spPr>
      </p:pic>
      <p:graphicFrame>
        <p:nvGraphicFramePr>
          <p:cNvPr id="7" name="Content Placeholder 2">
            <a:extLst>
              <a:ext uri="{FF2B5EF4-FFF2-40B4-BE49-F238E27FC236}">
                <a16:creationId xmlns:a16="http://schemas.microsoft.com/office/drawing/2014/main" id="{D5D9EF64-1A73-129A-2DEF-713144B26648}"/>
              </a:ext>
            </a:extLst>
          </p:cNvPr>
          <p:cNvGraphicFramePr>
            <a:graphicFrameLocks/>
          </p:cNvGraphicFramePr>
          <p:nvPr>
            <p:extLst>
              <p:ext uri="{D42A27DB-BD31-4B8C-83A1-F6EECF244321}">
                <p14:modId xmlns:p14="http://schemas.microsoft.com/office/powerpoint/2010/main" val="1074996501"/>
              </p:ext>
            </p:extLst>
          </p:nvPr>
        </p:nvGraphicFramePr>
        <p:xfrm>
          <a:off x="838200" y="1072625"/>
          <a:ext cx="9894757" cy="451265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7" name="Picture 27">
            <a:extLst>
              <a:ext uri="{FF2B5EF4-FFF2-40B4-BE49-F238E27FC236}">
                <a16:creationId xmlns:a16="http://schemas.microsoft.com/office/drawing/2014/main" id="{2E6B642C-D3CE-B2B8-9E90-598BCEA057ED}"/>
              </a:ext>
            </a:extLst>
          </p:cNvPr>
          <p:cNvPicPr>
            <a:picLocks noChangeAspect="1"/>
          </p:cNvPicPr>
          <p:nvPr/>
        </p:nvPicPr>
        <p:blipFill>
          <a:blip r:embed="rId11"/>
          <a:stretch>
            <a:fillRect/>
          </a:stretch>
        </p:blipFill>
        <p:spPr>
          <a:xfrm>
            <a:off x="4983193" y="6017942"/>
            <a:ext cx="3117011" cy="846229"/>
          </a:xfrm>
          <a:prstGeom prst="rect">
            <a:avLst/>
          </a:prstGeom>
        </p:spPr>
      </p:pic>
      <p:pic>
        <p:nvPicPr>
          <p:cNvPr id="3" name="Recorded Sound">
            <a:hlinkClick r:id="" action="ppaction://media"/>
            <a:extLst>
              <a:ext uri="{FF2B5EF4-FFF2-40B4-BE49-F238E27FC236}">
                <a16:creationId xmlns:a16="http://schemas.microsoft.com/office/drawing/2014/main" id="{7F07CA06-57EC-3DE4-0081-8E197D51337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849194" y="6171176"/>
            <a:ext cx="609600" cy="609600"/>
          </a:xfrm>
          <a:prstGeom prst="rect">
            <a:avLst/>
          </a:prstGeom>
        </p:spPr>
      </p:pic>
    </p:spTree>
    <p:extLst>
      <p:ext uri="{BB962C8B-B14F-4D97-AF65-F5344CB8AC3E}">
        <p14:creationId xmlns:p14="http://schemas.microsoft.com/office/powerpoint/2010/main" val="531938680"/>
      </p:ext>
    </p:extLst>
  </p:cSld>
  <p:clrMapOvr>
    <a:masterClrMapping/>
  </p:clrMapOvr>
  <mc:AlternateContent xmlns:mc="http://schemas.openxmlformats.org/markup-compatibility/2006" xmlns:p14="http://schemas.microsoft.com/office/powerpoint/2010/main">
    <mc:Choice Requires="p14">
      <p:transition spd="slow" p14:dur="2000" advTm="10691"/>
    </mc:Choice>
    <mc:Fallback xmlns="">
      <p:transition spd="slow" advTm="10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22487" y="3878"/>
            <a:ext cx="9076544" cy="1339940"/>
          </a:xfrm>
        </p:spPr>
        <p:txBody>
          <a:bodyPr>
            <a:normAutofit/>
          </a:bodyPr>
          <a:lstStyle/>
          <a:p>
            <a:pPr algn="ctr" defTabSz="855859">
              <a:spcBef>
                <a:spcPts val="0"/>
              </a:spcBef>
            </a:pPr>
            <a:r>
              <a:rPr lang="en-US" b="1" dirty="0">
                <a:ea typeface="+mn-ea"/>
                <a:cs typeface="+mn-cs"/>
              </a:rPr>
              <a:t>(c) Explain how Eye Focuses</a:t>
            </a:r>
            <a:r>
              <a:rPr lang="en-US" sz="2150" dirty="0">
                <a:ea typeface="+mn-ea"/>
                <a:cs typeface="+mn-cs"/>
              </a:rPr>
              <a:t/>
            </a:r>
            <a:br>
              <a:rPr lang="en-US" sz="2150" dirty="0">
                <a:ea typeface="+mn-ea"/>
                <a:cs typeface="+mn-cs"/>
              </a:rPr>
            </a:br>
            <a:endParaRPr lang="en-IE" sz="2150" dirty="0">
              <a:cs typeface="Calibri Light"/>
            </a:endParaRPr>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9260819" y="5791201"/>
            <a:ext cx="2923763" cy="1066800"/>
          </a:xfrm>
          <a:prstGeom prst="rect">
            <a:avLst/>
          </a:prstGeom>
        </p:spPr>
      </p:pic>
      <p:pic>
        <p:nvPicPr>
          <p:cNvPr id="7" name="Picture 27" descr="A picture containing text&#10;&#10;Description automatically generated">
            <a:extLst>
              <a:ext uri="{FF2B5EF4-FFF2-40B4-BE49-F238E27FC236}">
                <a16:creationId xmlns:a16="http://schemas.microsoft.com/office/drawing/2014/main" id="{07555504-3078-409B-D9A8-EEBB81D994AB}"/>
              </a:ext>
            </a:extLst>
          </p:cNvPr>
          <p:cNvPicPr>
            <a:picLocks noChangeAspect="1"/>
          </p:cNvPicPr>
          <p:nvPr/>
        </p:nvPicPr>
        <p:blipFill>
          <a:blip r:embed="rId7"/>
          <a:stretch>
            <a:fillRect/>
          </a:stretch>
        </p:blipFill>
        <p:spPr>
          <a:xfrm>
            <a:off x="4968816" y="5902923"/>
            <a:ext cx="3117011" cy="846229"/>
          </a:xfrm>
          <a:prstGeom prst="rect">
            <a:avLst/>
          </a:prstGeom>
        </p:spPr>
      </p:pic>
      <p:pic>
        <p:nvPicPr>
          <p:cNvPr id="3" name="Picture 2">
            <a:extLst>
              <a:ext uri="{FF2B5EF4-FFF2-40B4-BE49-F238E27FC236}">
                <a16:creationId xmlns:a16="http://schemas.microsoft.com/office/drawing/2014/main" id="{CAFAADD1-2806-9BDB-1E18-00BF11B357FC}"/>
              </a:ext>
            </a:extLst>
          </p:cNvPr>
          <p:cNvPicPr>
            <a:picLocks noChangeAspect="1"/>
          </p:cNvPicPr>
          <p:nvPr/>
        </p:nvPicPr>
        <p:blipFill rotWithShape="1">
          <a:blip r:embed="rId8">
            <a:extLst>
              <a:ext uri="{28A0092B-C50C-407E-A947-70E740481C1C}">
                <a14:useLocalDpi xmlns:a14="http://schemas.microsoft.com/office/drawing/2010/main" val="0"/>
              </a:ext>
            </a:extLst>
          </a:blip>
          <a:srcRect l="22254" t="19829" r="21188" b="8660"/>
          <a:stretch/>
        </p:blipFill>
        <p:spPr>
          <a:xfrm>
            <a:off x="2053654" y="1046606"/>
            <a:ext cx="6565692" cy="4667351"/>
          </a:xfrm>
          <a:prstGeom prst="rect">
            <a:avLst/>
          </a:prstGeom>
        </p:spPr>
      </p:pic>
      <p:cxnSp>
        <p:nvCxnSpPr>
          <p:cNvPr id="5" name="Straight Connector 4">
            <a:extLst>
              <a:ext uri="{FF2B5EF4-FFF2-40B4-BE49-F238E27FC236}">
                <a16:creationId xmlns:a16="http://schemas.microsoft.com/office/drawing/2014/main" id="{AFE434C6-0FD0-72AC-70B1-B3F2FA554E2D}"/>
              </a:ext>
            </a:extLst>
          </p:cNvPr>
          <p:cNvCxnSpPr>
            <a:cxnSpLocks/>
          </p:cNvCxnSpPr>
          <p:nvPr/>
        </p:nvCxnSpPr>
        <p:spPr>
          <a:xfrm>
            <a:off x="2173573" y="3597639"/>
            <a:ext cx="591225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7438A9F-D92D-678E-65E4-4EAFFF403670}"/>
              </a:ext>
            </a:extLst>
          </p:cNvPr>
          <p:cNvCxnSpPr>
            <a:cxnSpLocks/>
          </p:cNvCxnSpPr>
          <p:nvPr/>
        </p:nvCxnSpPr>
        <p:spPr>
          <a:xfrm>
            <a:off x="7431378" y="3365290"/>
            <a:ext cx="951874" cy="1499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676897B-A15D-E271-9E52-1F20B31302B8}"/>
              </a:ext>
            </a:extLst>
          </p:cNvPr>
          <p:cNvCxnSpPr>
            <a:cxnSpLocks/>
          </p:cNvCxnSpPr>
          <p:nvPr/>
        </p:nvCxnSpPr>
        <p:spPr>
          <a:xfrm>
            <a:off x="2173573" y="3365290"/>
            <a:ext cx="5010465"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0DFE1D8-709A-26DF-A260-24047E4D9A7B}"/>
              </a:ext>
            </a:extLst>
          </p:cNvPr>
          <p:cNvCxnSpPr>
            <a:cxnSpLocks/>
          </p:cNvCxnSpPr>
          <p:nvPr/>
        </p:nvCxnSpPr>
        <p:spPr>
          <a:xfrm>
            <a:off x="6895475" y="3162925"/>
            <a:ext cx="1190352"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pic>
        <p:nvPicPr>
          <p:cNvPr id="8" name="Recorded Sound">
            <a:hlinkClick r:id="" action="ppaction://media"/>
            <a:extLst>
              <a:ext uri="{FF2B5EF4-FFF2-40B4-BE49-F238E27FC236}">
                <a16:creationId xmlns:a16="http://schemas.microsoft.com/office/drawing/2014/main" id="{B331D446-518B-5208-0996-306D1E42CCB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19346" y="6139324"/>
            <a:ext cx="609600" cy="609600"/>
          </a:xfrm>
          <a:prstGeom prst="rect">
            <a:avLst/>
          </a:prstGeom>
        </p:spPr>
      </p:pic>
    </p:spTree>
    <p:extLst>
      <p:ext uri="{BB962C8B-B14F-4D97-AF65-F5344CB8AC3E}">
        <p14:creationId xmlns:p14="http://schemas.microsoft.com/office/powerpoint/2010/main" val="2201140939"/>
      </p:ext>
    </p:extLst>
  </p:cSld>
  <p:clrMapOvr>
    <a:masterClrMapping/>
  </p:clrMapOvr>
  <mc:AlternateContent xmlns:mc="http://schemas.openxmlformats.org/markup-compatibility/2006" xmlns:p14="http://schemas.microsoft.com/office/powerpoint/2010/main">
    <mc:Choice Requires="p14">
      <p:transition spd="slow" p14:dur="2000" advTm="69089"/>
    </mc:Choice>
    <mc:Fallback xmlns="">
      <p:transition spd="slow" advTm="69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0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22487" y="3878"/>
            <a:ext cx="9076544" cy="1339940"/>
          </a:xfrm>
        </p:spPr>
        <p:txBody>
          <a:bodyPr>
            <a:normAutofit/>
          </a:bodyPr>
          <a:lstStyle/>
          <a:p>
            <a:pPr algn="ctr" defTabSz="855859">
              <a:spcBef>
                <a:spcPts val="0"/>
              </a:spcBef>
            </a:pPr>
            <a:r>
              <a:rPr lang="en-US" b="1" dirty="0">
                <a:ea typeface="+mn-ea"/>
                <a:cs typeface="+mn-cs"/>
              </a:rPr>
              <a:t>(d) Name 2 Common Eye Defects</a:t>
            </a:r>
            <a:r>
              <a:rPr lang="en-US" sz="2150" dirty="0">
                <a:ea typeface="+mn-ea"/>
                <a:cs typeface="+mn-cs"/>
              </a:rPr>
              <a:t/>
            </a:r>
            <a:br>
              <a:rPr lang="en-US" sz="2150" dirty="0">
                <a:ea typeface="+mn-ea"/>
                <a:cs typeface="+mn-cs"/>
              </a:rPr>
            </a:br>
            <a:endParaRPr lang="en-IE" sz="2150" dirty="0">
              <a:cs typeface="Calibri Light"/>
            </a:endParaRPr>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9260819" y="5791201"/>
            <a:ext cx="2923763" cy="1066800"/>
          </a:xfrm>
          <a:prstGeom prst="rect">
            <a:avLst/>
          </a:prstGeom>
        </p:spPr>
      </p:pic>
      <p:pic>
        <p:nvPicPr>
          <p:cNvPr id="7" name="Picture 27" descr="A picture containing text&#10;&#10;Description automatically generated">
            <a:extLst>
              <a:ext uri="{FF2B5EF4-FFF2-40B4-BE49-F238E27FC236}">
                <a16:creationId xmlns:a16="http://schemas.microsoft.com/office/drawing/2014/main" id="{07555504-3078-409B-D9A8-EEBB81D994AB}"/>
              </a:ext>
            </a:extLst>
          </p:cNvPr>
          <p:cNvPicPr>
            <a:picLocks noChangeAspect="1"/>
          </p:cNvPicPr>
          <p:nvPr/>
        </p:nvPicPr>
        <p:blipFill>
          <a:blip r:embed="rId7"/>
          <a:stretch>
            <a:fillRect/>
          </a:stretch>
        </p:blipFill>
        <p:spPr>
          <a:xfrm>
            <a:off x="4968816" y="5902923"/>
            <a:ext cx="3117011" cy="846229"/>
          </a:xfrm>
          <a:prstGeom prst="rect">
            <a:avLst/>
          </a:prstGeom>
        </p:spPr>
      </p:pic>
      <p:pic>
        <p:nvPicPr>
          <p:cNvPr id="3" name="Picture 2">
            <a:extLst>
              <a:ext uri="{FF2B5EF4-FFF2-40B4-BE49-F238E27FC236}">
                <a16:creationId xmlns:a16="http://schemas.microsoft.com/office/drawing/2014/main" id="{67B30ABF-061D-034D-59E5-6B1594C54695}"/>
              </a:ext>
            </a:extLst>
          </p:cNvPr>
          <p:cNvPicPr>
            <a:picLocks noChangeAspect="1"/>
          </p:cNvPicPr>
          <p:nvPr/>
        </p:nvPicPr>
        <p:blipFill rotWithShape="1">
          <a:blip r:embed="rId8">
            <a:extLst>
              <a:ext uri="{28A0092B-C50C-407E-A947-70E740481C1C}">
                <a14:useLocalDpi xmlns:a14="http://schemas.microsoft.com/office/drawing/2010/main" val="0"/>
              </a:ext>
            </a:extLst>
          </a:blip>
          <a:srcRect l="22254" t="19829" r="21188" b="8660"/>
          <a:stretch/>
        </p:blipFill>
        <p:spPr>
          <a:xfrm>
            <a:off x="2053654" y="1046606"/>
            <a:ext cx="6565692" cy="4667351"/>
          </a:xfrm>
          <a:prstGeom prst="rect">
            <a:avLst/>
          </a:prstGeom>
        </p:spPr>
      </p:pic>
      <p:cxnSp>
        <p:nvCxnSpPr>
          <p:cNvPr id="5" name="Straight Connector 4">
            <a:extLst>
              <a:ext uri="{FF2B5EF4-FFF2-40B4-BE49-F238E27FC236}">
                <a16:creationId xmlns:a16="http://schemas.microsoft.com/office/drawing/2014/main" id="{F1569DA3-5FCA-FF06-DCFE-C23931B19C53}"/>
              </a:ext>
            </a:extLst>
          </p:cNvPr>
          <p:cNvCxnSpPr>
            <a:cxnSpLocks/>
          </p:cNvCxnSpPr>
          <p:nvPr/>
        </p:nvCxnSpPr>
        <p:spPr>
          <a:xfrm>
            <a:off x="2713220" y="4601980"/>
            <a:ext cx="1828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1475BAB-1ACA-9F2D-E6F2-97B498031BC5}"/>
              </a:ext>
            </a:extLst>
          </p:cNvPr>
          <p:cNvCxnSpPr>
            <a:cxnSpLocks/>
          </p:cNvCxnSpPr>
          <p:nvPr/>
        </p:nvCxnSpPr>
        <p:spPr>
          <a:xfrm>
            <a:off x="2713220" y="4994222"/>
            <a:ext cx="1828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Recorded Sound">
            <a:hlinkClick r:id="" action="ppaction://media"/>
            <a:extLst>
              <a:ext uri="{FF2B5EF4-FFF2-40B4-BE49-F238E27FC236}">
                <a16:creationId xmlns:a16="http://schemas.microsoft.com/office/drawing/2014/main" id="{C1643AAE-76AF-AAC8-BB5E-9991A1D09BC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72558" y="6044556"/>
            <a:ext cx="609600" cy="609600"/>
          </a:xfrm>
          <a:prstGeom prst="rect">
            <a:avLst/>
          </a:prstGeom>
        </p:spPr>
      </p:pic>
    </p:spTree>
    <p:extLst>
      <p:ext uri="{BB962C8B-B14F-4D97-AF65-F5344CB8AC3E}">
        <p14:creationId xmlns:p14="http://schemas.microsoft.com/office/powerpoint/2010/main" val="791133693"/>
      </p:ext>
    </p:extLst>
  </p:cSld>
  <p:clrMapOvr>
    <a:masterClrMapping/>
  </p:clrMapOvr>
  <mc:AlternateContent xmlns:mc="http://schemas.openxmlformats.org/markup-compatibility/2006" xmlns:p14="http://schemas.microsoft.com/office/powerpoint/2010/main">
    <mc:Choice Requires="p14">
      <p:transition spd="slow" p14:dur="2000" advTm="69089"/>
    </mc:Choice>
    <mc:Fallback xmlns="">
      <p:transition spd="slow" advTm="69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7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22487" y="3878"/>
            <a:ext cx="9076544" cy="1339940"/>
          </a:xfrm>
        </p:spPr>
        <p:txBody>
          <a:bodyPr>
            <a:normAutofit/>
          </a:bodyPr>
          <a:lstStyle/>
          <a:p>
            <a:pPr algn="ctr" defTabSz="855859">
              <a:spcBef>
                <a:spcPts val="0"/>
              </a:spcBef>
            </a:pPr>
            <a:r>
              <a:rPr lang="en-US" b="1" dirty="0">
                <a:ea typeface="+mn-ea"/>
                <a:cs typeface="+mn-cs"/>
              </a:rPr>
              <a:t>(e) Lens to Correct Short Sightedness</a:t>
            </a:r>
            <a:r>
              <a:rPr lang="en-US" sz="2150" dirty="0">
                <a:ea typeface="+mn-ea"/>
                <a:cs typeface="+mn-cs"/>
              </a:rPr>
              <a:t/>
            </a:r>
            <a:br>
              <a:rPr lang="en-US" sz="2150" dirty="0">
                <a:ea typeface="+mn-ea"/>
                <a:cs typeface="+mn-cs"/>
              </a:rPr>
            </a:br>
            <a:endParaRPr lang="en-IE" sz="2150" dirty="0">
              <a:cs typeface="Calibri Light"/>
            </a:endParaRPr>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9260819" y="5791201"/>
            <a:ext cx="2923763" cy="1066800"/>
          </a:xfrm>
          <a:prstGeom prst="rect">
            <a:avLst/>
          </a:prstGeom>
        </p:spPr>
      </p:pic>
      <p:pic>
        <p:nvPicPr>
          <p:cNvPr id="7" name="Picture 27" descr="A picture containing text&#10;&#10;Description automatically generated">
            <a:extLst>
              <a:ext uri="{FF2B5EF4-FFF2-40B4-BE49-F238E27FC236}">
                <a16:creationId xmlns:a16="http://schemas.microsoft.com/office/drawing/2014/main" id="{07555504-3078-409B-D9A8-EEBB81D994AB}"/>
              </a:ext>
            </a:extLst>
          </p:cNvPr>
          <p:cNvPicPr>
            <a:picLocks noChangeAspect="1"/>
          </p:cNvPicPr>
          <p:nvPr/>
        </p:nvPicPr>
        <p:blipFill>
          <a:blip r:embed="rId7"/>
          <a:stretch>
            <a:fillRect/>
          </a:stretch>
        </p:blipFill>
        <p:spPr>
          <a:xfrm>
            <a:off x="4968816" y="5902923"/>
            <a:ext cx="3117011" cy="846229"/>
          </a:xfrm>
          <a:prstGeom prst="rect">
            <a:avLst/>
          </a:prstGeom>
        </p:spPr>
      </p:pic>
      <p:pic>
        <p:nvPicPr>
          <p:cNvPr id="3" name="Picture 2">
            <a:extLst>
              <a:ext uri="{FF2B5EF4-FFF2-40B4-BE49-F238E27FC236}">
                <a16:creationId xmlns:a16="http://schemas.microsoft.com/office/drawing/2014/main" id="{1BB2A516-5561-ADF5-7D74-FEF62F4EBBD9}"/>
              </a:ext>
            </a:extLst>
          </p:cNvPr>
          <p:cNvPicPr>
            <a:picLocks noChangeAspect="1"/>
          </p:cNvPicPr>
          <p:nvPr/>
        </p:nvPicPr>
        <p:blipFill rotWithShape="1">
          <a:blip r:embed="rId8">
            <a:extLst>
              <a:ext uri="{28A0092B-C50C-407E-A947-70E740481C1C}">
                <a14:useLocalDpi xmlns:a14="http://schemas.microsoft.com/office/drawing/2010/main" val="0"/>
              </a:ext>
            </a:extLst>
          </a:blip>
          <a:srcRect l="22254" t="19829" r="21188" b="8660"/>
          <a:stretch/>
        </p:blipFill>
        <p:spPr>
          <a:xfrm>
            <a:off x="2053654" y="1046606"/>
            <a:ext cx="6565692" cy="4667351"/>
          </a:xfrm>
          <a:prstGeom prst="rect">
            <a:avLst/>
          </a:prstGeom>
        </p:spPr>
      </p:pic>
      <p:cxnSp>
        <p:nvCxnSpPr>
          <p:cNvPr id="5" name="Straight Connector 4">
            <a:extLst>
              <a:ext uri="{FF2B5EF4-FFF2-40B4-BE49-F238E27FC236}">
                <a16:creationId xmlns:a16="http://schemas.microsoft.com/office/drawing/2014/main" id="{1FE37B43-DAF7-4655-91D5-4771D5666930}"/>
              </a:ext>
            </a:extLst>
          </p:cNvPr>
          <p:cNvCxnSpPr>
            <a:cxnSpLocks/>
          </p:cNvCxnSpPr>
          <p:nvPr/>
        </p:nvCxnSpPr>
        <p:spPr>
          <a:xfrm>
            <a:off x="2668250" y="4766872"/>
            <a:ext cx="36126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7170" name="Picture 2" descr="Difference between Concave and Convex Lens - cbsedigitaleducation | Lens,  Concave, Light reflection">
            <a:extLst>
              <a:ext uri="{FF2B5EF4-FFF2-40B4-BE49-F238E27FC236}">
                <a16:creationId xmlns:a16="http://schemas.microsoft.com/office/drawing/2014/main" id="{E0B7C58D-76A2-0720-9325-1561A3C6344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2641" r="13956" b="11032"/>
          <a:stretch/>
        </p:blipFill>
        <p:spPr bwMode="auto">
          <a:xfrm>
            <a:off x="8924142" y="1217248"/>
            <a:ext cx="2338467" cy="4423504"/>
          </a:xfrm>
          <a:prstGeom prst="rect">
            <a:avLst/>
          </a:prstGeom>
          <a:noFill/>
          <a:extLst>
            <a:ext uri="{909E8E84-426E-40DD-AFC4-6F175D3DCCD1}">
              <a14:hiddenFill xmlns:a14="http://schemas.microsoft.com/office/drawing/2010/main">
                <a:solidFill>
                  <a:srgbClr val="FFFFFF"/>
                </a:solidFill>
              </a14:hiddenFill>
            </a:ext>
          </a:extLst>
        </p:spPr>
      </p:pic>
      <p:pic>
        <p:nvPicPr>
          <p:cNvPr id="8" name="Recorded Sound">
            <a:hlinkClick r:id="" action="ppaction://media"/>
            <a:extLst>
              <a:ext uri="{FF2B5EF4-FFF2-40B4-BE49-F238E27FC236}">
                <a16:creationId xmlns:a16="http://schemas.microsoft.com/office/drawing/2014/main" id="{6DE86A09-8926-6B1D-5C9C-BE7F0A8A79B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72558" y="6017554"/>
            <a:ext cx="609600" cy="609600"/>
          </a:xfrm>
          <a:prstGeom prst="rect">
            <a:avLst/>
          </a:prstGeom>
        </p:spPr>
      </p:pic>
    </p:spTree>
    <p:extLst>
      <p:ext uri="{BB962C8B-B14F-4D97-AF65-F5344CB8AC3E}">
        <p14:creationId xmlns:p14="http://schemas.microsoft.com/office/powerpoint/2010/main" val="3278103463"/>
      </p:ext>
    </p:extLst>
  </p:cSld>
  <p:clrMapOvr>
    <a:masterClrMapping/>
  </p:clrMapOvr>
  <mc:AlternateContent xmlns:mc="http://schemas.openxmlformats.org/markup-compatibility/2006" xmlns:p14="http://schemas.microsoft.com/office/powerpoint/2010/main">
    <mc:Choice Requires="p14">
      <p:transition spd="slow" p14:dur="2000" advTm="69089"/>
    </mc:Choice>
    <mc:Fallback xmlns="">
      <p:transition spd="slow" advTm="69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4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22487" y="3878"/>
            <a:ext cx="9076544" cy="1339940"/>
          </a:xfrm>
        </p:spPr>
        <p:txBody>
          <a:bodyPr>
            <a:normAutofit/>
          </a:bodyPr>
          <a:lstStyle/>
          <a:p>
            <a:pPr algn="ctr" defTabSz="855859">
              <a:spcBef>
                <a:spcPts val="0"/>
              </a:spcBef>
            </a:pPr>
            <a:r>
              <a:rPr lang="en-US" b="1" dirty="0">
                <a:ea typeface="+mn-ea"/>
                <a:cs typeface="+mn-cs"/>
              </a:rPr>
              <a:t>(f) Diagram to Form a Real Image</a:t>
            </a:r>
            <a:r>
              <a:rPr lang="en-US" sz="2150" dirty="0">
                <a:ea typeface="+mn-ea"/>
                <a:cs typeface="+mn-cs"/>
              </a:rPr>
              <a:t/>
            </a:r>
            <a:br>
              <a:rPr lang="en-US" sz="2150" dirty="0">
                <a:ea typeface="+mn-ea"/>
                <a:cs typeface="+mn-cs"/>
              </a:rPr>
            </a:br>
            <a:endParaRPr lang="en-IE" sz="2150" dirty="0">
              <a:cs typeface="Calibri Light"/>
            </a:endParaRPr>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9260819" y="5791201"/>
            <a:ext cx="2923763" cy="1066800"/>
          </a:xfrm>
          <a:prstGeom prst="rect">
            <a:avLst/>
          </a:prstGeom>
        </p:spPr>
      </p:pic>
      <p:pic>
        <p:nvPicPr>
          <p:cNvPr id="7" name="Picture 27" descr="A picture containing text&#10;&#10;Description automatically generated">
            <a:extLst>
              <a:ext uri="{FF2B5EF4-FFF2-40B4-BE49-F238E27FC236}">
                <a16:creationId xmlns:a16="http://schemas.microsoft.com/office/drawing/2014/main" id="{07555504-3078-409B-D9A8-EEBB81D994AB}"/>
              </a:ext>
            </a:extLst>
          </p:cNvPr>
          <p:cNvPicPr>
            <a:picLocks noChangeAspect="1"/>
          </p:cNvPicPr>
          <p:nvPr/>
        </p:nvPicPr>
        <p:blipFill>
          <a:blip r:embed="rId7"/>
          <a:stretch>
            <a:fillRect/>
          </a:stretch>
        </p:blipFill>
        <p:spPr>
          <a:xfrm>
            <a:off x="4968816" y="5902923"/>
            <a:ext cx="3117011" cy="846229"/>
          </a:xfrm>
          <a:prstGeom prst="rect">
            <a:avLst/>
          </a:prstGeom>
        </p:spPr>
      </p:pic>
      <p:pic>
        <p:nvPicPr>
          <p:cNvPr id="3" name="Picture 2">
            <a:extLst>
              <a:ext uri="{FF2B5EF4-FFF2-40B4-BE49-F238E27FC236}">
                <a16:creationId xmlns:a16="http://schemas.microsoft.com/office/drawing/2014/main" id="{F81137EB-630A-59CC-F4AE-A54FBD523EAE}"/>
              </a:ext>
            </a:extLst>
          </p:cNvPr>
          <p:cNvPicPr>
            <a:picLocks noChangeAspect="1"/>
          </p:cNvPicPr>
          <p:nvPr/>
        </p:nvPicPr>
        <p:blipFill rotWithShape="1">
          <a:blip r:embed="rId8">
            <a:extLst>
              <a:ext uri="{28A0092B-C50C-407E-A947-70E740481C1C}">
                <a14:useLocalDpi xmlns:a14="http://schemas.microsoft.com/office/drawing/2010/main" val="0"/>
              </a:ext>
            </a:extLst>
          </a:blip>
          <a:srcRect l="29205" t="49265" r="27885" b="29579"/>
          <a:stretch/>
        </p:blipFill>
        <p:spPr>
          <a:xfrm>
            <a:off x="192364" y="1613941"/>
            <a:ext cx="11807271" cy="3272852"/>
          </a:xfrm>
          <a:prstGeom prst="rect">
            <a:avLst/>
          </a:prstGeom>
        </p:spPr>
      </p:pic>
      <p:cxnSp>
        <p:nvCxnSpPr>
          <p:cNvPr id="8" name="Straight Arrow Connector 7">
            <a:extLst>
              <a:ext uri="{FF2B5EF4-FFF2-40B4-BE49-F238E27FC236}">
                <a16:creationId xmlns:a16="http://schemas.microsoft.com/office/drawing/2014/main" id="{7D2C0C89-53AD-95E2-ED12-E036CCF6F865}"/>
              </a:ext>
            </a:extLst>
          </p:cNvPr>
          <p:cNvCxnSpPr/>
          <p:nvPr/>
        </p:nvCxnSpPr>
        <p:spPr>
          <a:xfrm>
            <a:off x="1289154" y="2098623"/>
            <a:ext cx="4631961" cy="0"/>
          </a:xfrm>
          <a:prstGeom prst="straightConnector1">
            <a:avLst/>
          </a:prstGeom>
          <a:ln w="571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B31BA8F-8126-0E47-CF60-6462A81B4AA5}"/>
              </a:ext>
            </a:extLst>
          </p:cNvPr>
          <p:cNvCxnSpPr>
            <a:cxnSpLocks/>
          </p:cNvCxnSpPr>
          <p:nvPr/>
        </p:nvCxnSpPr>
        <p:spPr>
          <a:xfrm>
            <a:off x="1196089" y="2098623"/>
            <a:ext cx="4818089" cy="2704475"/>
          </a:xfrm>
          <a:prstGeom prst="straightConnector1">
            <a:avLst/>
          </a:prstGeom>
          <a:ln w="571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27781A3-6393-46AB-5A6A-712AA73A72D8}"/>
              </a:ext>
            </a:extLst>
          </p:cNvPr>
          <p:cNvCxnSpPr>
            <a:cxnSpLocks/>
          </p:cNvCxnSpPr>
          <p:nvPr/>
        </p:nvCxnSpPr>
        <p:spPr>
          <a:xfrm>
            <a:off x="6328347" y="2098623"/>
            <a:ext cx="5764353" cy="2433405"/>
          </a:xfrm>
          <a:prstGeom prst="straightConnector1">
            <a:avLst/>
          </a:prstGeom>
          <a:ln w="571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57C1DAA-CBE0-35B2-C991-94B4608F9FF4}"/>
              </a:ext>
            </a:extLst>
          </p:cNvPr>
          <p:cNvCxnSpPr>
            <a:cxnSpLocks/>
          </p:cNvCxnSpPr>
          <p:nvPr/>
        </p:nvCxnSpPr>
        <p:spPr>
          <a:xfrm>
            <a:off x="6223416" y="4709410"/>
            <a:ext cx="5869284" cy="0"/>
          </a:xfrm>
          <a:prstGeom prst="straightConnector1">
            <a:avLst/>
          </a:prstGeom>
          <a:ln w="571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DDE307B-F0BE-06A7-D2B6-E15BB720A5BC}"/>
              </a:ext>
            </a:extLst>
          </p:cNvPr>
          <p:cNvCxnSpPr>
            <a:cxnSpLocks/>
            <a:stCxn id="3" idx="3"/>
          </p:cNvCxnSpPr>
          <p:nvPr/>
        </p:nvCxnSpPr>
        <p:spPr>
          <a:xfrm>
            <a:off x="11999635" y="3250367"/>
            <a:ext cx="0" cy="1417195"/>
          </a:xfrm>
          <a:prstGeom prst="straightConnector1">
            <a:avLst/>
          </a:prstGeom>
          <a:ln w="57150">
            <a:solidFill>
              <a:srgbClr val="00B0F0"/>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5" name="Recorded Sound">
            <a:hlinkClick r:id="" action="ppaction://media"/>
            <a:extLst>
              <a:ext uri="{FF2B5EF4-FFF2-40B4-BE49-F238E27FC236}">
                <a16:creationId xmlns:a16="http://schemas.microsoft.com/office/drawing/2014/main" id="{09C8B401-0AE2-338E-9436-CD12C8EC73D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22054" y="5981226"/>
            <a:ext cx="609600" cy="609600"/>
          </a:xfrm>
          <a:prstGeom prst="rect">
            <a:avLst/>
          </a:prstGeom>
        </p:spPr>
      </p:pic>
    </p:spTree>
    <p:extLst>
      <p:ext uri="{BB962C8B-B14F-4D97-AF65-F5344CB8AC3E}">
        <p14:creationId xmlns:p14="http://schemas.microsoft.com/office/powerpoint/2010/main" val="4137317732"/>
      </p:ext>
    </p:extLst>
  </p:cSld>
  <p:clrMapOvr>
    <a:masterClrMapping/>
  </p:clrMapOvr>
  <mc:AlternateContent xmlns:mc="http://schemas.openxmlformats.org/markup-compatibility/2006" xmlns:p14="http://schemas.microsoft.com/office/powerpoint/2010/main">
    <mc:Choice Requires="p14">
      <p:transition spd="slow" p14:dur="2000" advTm="69089"/>
    </mc:Choice>
    <mc:Fallback xmlns="">
      <p:transition spd="slow" advTm="69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22486" y="3878"/>
            <a:ext cx="11699821" cy="1339940"/>
          </a:xfrm>
        </p:spPr>
        <p:txBody>
          <a:bodyPr>
            <a:normAutofit/>
          </a:bodyPr>
          <a:lstStyle/>
          <a:p>
            <a:pPr algn="ctr" defTabSz="855859">
              <a:spcBef>
                <a:spcPts val="0"/>
              </a:spcBef>
            </a:pPr>
            <a:r>
              <a:rPr lang="en-US" b="1" dirty="0">
                <a:ea typeface="+mn-ea"/>
                <a:cs typeface="+mn-cs"/>
              </a:rPr>
              <a:t>(g) Calculations</a:t>
            </a:r>
            <a:r>
              <a:rPr lang="en-US" sz="2150" dirty="0">
                <a:ea typeface="+mn-ea"/>
                <a:cs typeface="+mn-cs"/>
              </a:rPr>
              <a:t/>
            </a:r>
            <a:br>
              <a:rPr lang="en-US" sz="2150" dirty="0">
                <a:ea typeface="+mn-ea"/>
                <a:cs typeface="+mn-cs"/>
              </a:rPr>
            </a:br>
            <a:endParaRPr lang="en-IE" sz="2150" dirty="0">
              <a:cs typeface="Calibri Light"/>
            </a:endParaRPr>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9260819" y="5791201"/>
            <a:ext cx="2923763" cy="1066800"/>
          </a:xfrm>
          <a:prstGeom prst="rect">
            <a:avLst/>
          </a:prstGeom>
        </p:spPr>
      </p:pic>
      <p:pic>
        <p:nvPicPr>
          <p:cNvPr id="7" name="Picture 27" descr="A picture containing text&#10;&#10;Description automatically generated">
            <a:extLst>
              <a:ext uri="{FF2B5EF4-FFF2-40B4-BE49-F238E27FC236}">
                <a16:creationId xmlns:a16="http://schemas.microsoft.com/office/drawing/2014/main" id="{07555504-3078-409B-D9A8-EEBB81D994AB}"/>
              </a:ext>
            </a:extLst>
          </p:cNvPr>
          <p:cNvPicPr>
            <a:picLocks noChangeAspect="1"/>
          </p:cNvPicPr>
          <p:nvPr/>
        </p:nvPicPr>
        <p:blipFill>
          <a:blip r:embed="rId7"/>
          <a:stretch>
            <a:fillRect/>
          </a:stretch>
        </p:blipFill>
        <p:spPr>
          <a:xfrm>
            <a:off x="4968816" y="5902923"/>
            <a:ext cx="3117011" cy="846229"/>
          </a:xfrm>
          <a:prstGeom prst="rect">
            <a:avLst/>
          </a:prstGeom>
        </p:spPr>
      </p:pic>
      <mc:AlternateContent xmlns:mc="http://schemas.openxmlformats.org/markup-compatibility/2006" xmlns:a14="http://schemas.microsoft.com/office/drawing/2010/main">
        <mc:Choice Requires="a14">
          <p:graphicFrame>
            <p:nvGraphicFramePr>
              <p:cNvPr id="3" name="Table 4">
                <a:extLst>
                  <a:ext uri="{FF2B5EF4-FFF2-40B4-BE49-F238E27FC236}">
                    <a16:creationId xmlns:a16="http://schemas.microsoft.com/office/drawing/2014/main" id="{B39FAF67-CCC4-EC33-4071-0764F298D446}"/>
                  </a:ext>
                </a:extLst>
              </p:cNvPr>
              <p:cNvGraphicFramePr>
                <a:graphicFrameLocks noGrp="1"/>
              </p:cNvGraphicFramePr>
              <p:nvPr>
                <p:extLst>
                  <p:ext uri="{D42A27DB-BD31-4B8C-83A1-F6EECF244321}">
                    <p14:modId xmlns:p14="http://schemas.microsoft.com/office/powerpoint/2010/main" val="3039672256"/>
                  </p:ext>
                </p:extLst>
              </p:nvPr>
            </p:nvGraphicFramePr>
            <p:xfrm>
              <a:off x="2040762" y="1185226"/>
              <a:ext cx="8973118" cy="4390111"/>
            </p:xfrm>
            <a:graphic>
              <a:graphicData uri="http://schemas.openxmlformats.org/drawingml/2006/table">
                <a:tbl>
                  <a:tblPr firstRow="1" bandRow="1">
                    <a:tableStyleId>{93296810-A885-4BE3-A3E7-6D5BEEA58F35}</a:tableStyleId>
                  </a:tblPr>
                  <a:tblGrid>
                    <a:gridCol w="4486559">
                      <a:extLst>
                        <a:ext uri="{9D8B030D-6E8A-4147-A177-3AD203B41FA5}">
                          <a16:colId xmlns:a16="http://schemas.microsoft.com/office/drawing/2014/main" val="2804585266"/>
                        </a:ext>
                      </a:extLst>
                    </a:gridCol>
                    <a:gridCol w="4486559">
                      <a:extLst>
                        <a:ext uri="{9D8B030D-6E8A-4147-A177-3AD203B41FA5}">
                          <a16:colId xmlns:a16="http://schemas.microsoft.com/office/drawing/2014/main" val="1811250083"/>
                        </a:ext>
                      </a:extLst>
                    </a:gridCol>
                  </a:tblGrid>
                  <a:tr h="1006323">
                    <a:tc>
                      <a:txBody>
                        <a:bodyPr/>
                        <a:lstStyle/>
                        <a:p>
                          <a:pPr algn="ctr"/>
                          <a:r>
                            <a:rPr lang="en-IE" sz="3600" dirty="0"/>
                            <a:t>Power of Lens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3600" dirty="0"/>
                            <a:t>Focal Length of Lens</a:t>
                          </a:r>
                        </a:p>
                      </a:txBody>
                      <a:tcPr/>
                    </a:tc>
                    <a:extLst>
                      <a:ext uri="{0D108BD9-81ED-4DB2-BD59-A6C34878D82A}">
                        <a16:rowId xmlns:a16="http://schemas.microsoft.com/office/drawing/2014/main" val="1416168262"/>
                      </a:ext>
                    </a:extLst>
                  </a:tr>
                  <a:tr h="3329515">
                    <a:tc>
                      <a:txBody>
                        <a:bodyPr/>
                        <a:lstStyle/>
                        <a:p>
                          <a:pPr/>
                          <a14:m>
                            <m:oMathPara xmlns:m="http://schemas.openxmlformats.org/officeDocument/2006/math">
                              <m:oMathParaPr>
                                <m:jc m:val="centerGroup"/>
                              </m:oMathParaPr>
                              <m:oMath xmlns:m="http://schemas.openxmlformats.org/officeDocument/2006/math">
                                <m:r>
                                  <a:rPr lang="en-IE" sz="3200" b="0" i="1" smtClean="0">
                                    <a:latin typeface="Cambria Math" panose="02040503050406030204" pitchFamily="18" charset="0"/>
                                  </a:rPr>
                                  <m:t>𝑃</m:t>
                                </m:r>
                                <m:r>
                                  <a:rPr lang="en-IE" sz="3200" b="0" i="1" smtClean="0">
                                    <a:latin typeface="Cambria Math" panose="02040503050406030204" pitchFamily="18" charset="0"/>
                                  </a:rPr>
                                  <m:t>=38 − 32</m:t>
                                </m:r>
                              </m:oMath>
                            </m:oMathPara>
                          </a14:m>
                          <a:endParaRPr lang="en-IE" sz="3200" dirty="0"/>
                        </a:p>
                        <a:p>
                          <a:endParaRPr lang="en-IE" sz="3200" dirty="0"/>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3200" b="0" i="1" smtClean="0">
                                    <a:latin typeface="Cambria Math" panose="02040503050406030204" pitchFamily="18" charset="0"/>
                                  </a:rPr>
                                  <m:t>𝑃</m:t>
                                </m:r>
                                <m:r>
                                  <a:rPr lang="en-IE" sz="3200" b="0" i="1" smtClean="0">
                                    <a:latin typeface="Cambria Math" panose="02040503050406030204" pitchFamily="18" charset="0"/>
                                  </a:rPr>
                                  <m:t>=6</m:t>
                                </m:r>
                                <m:sSup>
                                  <m:sSupPr>
                                    <m:ctrlPr>
                                      <a:rPr lang="en-IE" sz="3200" b="0" i="1" smtClean="0">
                                        <a:latin typeface="Cambria Math" panose="02040503050406030204" pitchFamily="18" charset="0"/>
                                      </a:rPr>
                                    </m:ctrlPr>
                                  </m:sSupPr>
                                  <m:e>
                                    <m:r>
                                      <a:rPr lang="en-IE" sz="3200" b="0" i="1" smtClean="0">
                                        <a:latin typeface="Cambria Math" panose="02040503050406030204" pitchFamily="18" charset="0"/>
                                      </a:rPr>
                                      <m:t>𝑚</m:t>
                                    </m:r>
                                  </m:e>
                                  <m:sup>
                                    <m:r>
                                      <a:rPr lang="en-IE" sz="3200" b="0" i="1" smtClean="0">
                                        <a:latin typeface="Cambria Math" panose="02040503050406030204" pitchFamily="18" charset="0"/>
                                      </a:rPr>
                                      <m:t>−1</m:t>
                                    </m:r>
                                  </m:sup>
                                </m:sSup>
                              </m:oMath>
                            </m:oMathPara>
                          </a14:m>
                          <a:endParaRPr lang="en-IE" sz="3200" dirty="0"/>
                        </a:p>
                      </a:txBody>
                      <a:tcPr/>
                    </a:tc>
                    <a:tc>
                      <a:txBody>
                        <a:bodyPr/>
                        <a:lstStyle/>
                        <a:p>
                          <a:pPr/>
                          <a14:m>
                            <m:oMathPara xmlns:m="http://schemas.openxmlformats.org/officeDocument/2006/math">
                              <m:oMathParaPr>
                                <m:jc m:val="centerGroup"/>
                              </m:oMathParaPr>
                              <m:oMath xmlns:m="http://schemas.openxmlformats.org/officeDocument/2006/math">
                                <m:r>
                                  <a:rPr lang="en-IE" sz="3200" b="0" i="1" smtClean="0">
                                    <a:latin typeface="Cambria Math" panose="02040503050406030204" pitchFamily="18" charset="0"/>
                                  </a:rPr>
                                  <m:t>𝑓</m:t>
                                </m:r>
                                <m:r>
                                  <a:rPr lang="en-IE" sz="3200" b="0" i="1" smtClean="0">
                                    <a:latin typeface="Cambria Math" panose="02040503050406030204" pitchFamily="18" charset="0"/>
                                  </a:rPr>
                                  <m:t>= </m:t>
                                </m:r>
                                <m:f>
                                  <m:fPr>
                                    <m:ctrlPr>
                                      <a:rPr lang="en-IE" sz="3200" b="0" i="1" smtClean="0">
                                        <a:latin typeface="Cambria Math" panose="02040503050406030204" pitchFamily="18" charset="0"/>
                                      </a:rPr>
                                    </m:ctrlPr>
                                  </m:fPr>
                                  <m:num>
                                    <m:r>
                                      <a:rPr lang="en-IE" sz="3200" b="0" i="1" smtClean="0">
                                        <a:latin typeface="Cambria Math" panose="02040503050406030204" pitchFamily="18" charset="0"/>
                                      </a:rPr>
                                      <m:t>1</m:t>
                                    </m:r>
                                  </m:num>
                                  <m:den>
                                    <m:r>
                                      <a:rPr lang="en-IE" sz="3200" b="0" i="1" smtClean="0">
                                        <a:latin typeface="Cambria Math" panose="02040503050406030204" pitchFamily="18" charset="0"/>
                                      </a:rPr>
                                      <m:t>𝑃</m:t>
                                    </m:r>
                                  </m:den>
                                </m:f>
                              </m:oMath>
                            </m:oMathPara>
                          </a14:m>
                          <a:endParaRPr lang="en-IE" sz="3200" dirty="0"/>
                        </a:p>
                        <a:p>
                          <a:endParaRPr lang="en-IE" sz="3200" dirty="0"/>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3200" b="0" i="1" smtClean="0">
                                    <a:latin typeface="Cambria Math" panose="02040503050406030204" pitchFamily="18" charset="0"/>
                                  </a:rPr>
                                  <m:t>𝑓</m:t>
                                </m:r>
                                <m:r>
                                  <a:rPr lang="en-IE" sz="3200" b="0" i="1" smtClean="0">
                                    <a:latin typeface="Cambria Math" panose="02040503050406030204" pitchFamily="18" charset="0"/>
                                  </a:rPr>
                                  <m:t>= </m:t>
                                </m:r>
                                <m:f>
                                  <m:fPr>
                                    <m:ctrlPr>
                                      <a:rPr lang="en-IE" sz="3200" b="0" i="1" smtClean="0">
                                        <a:latin typeface="Cambria Math" panose="02040503050406030204" pitchFamily="18" charset="0"/>
                                      </a:rPr>
                                    </m:ctrlPr>
                                  </m:fPr>
                                  <m:num>
                                    <m:r>
                                      <a:rPr lang="en-IE" sz="3200" b="0" i="1" smtClean="0">
                                        <a:latin typeface="Cambria Math" panose="02040503050406030204" pitchFamily="18" charset="0"/>
                                      </a:rPr>
                                      <m:t>1</m:t>
                                    </m:r>
                                  </m:num>
                                  <m:den>
                                    <m:r>
                                      <a:rPr lang="en-IE" sz="3200" b="0" i="1" smtClean="0">
                                        <a:latin typeface="Cambria Math" panose="02040503050406030204" pitchFamily="18" charset="0"/>
                                      </a:rPr>
                                      <m:t>6</m:t>
                                    </m:r>
                                  </m:den>
                                </m:f>
                              </m:oMath>
                            </m:oMathPara>
                          </a14:m>
                          <a:endParaRPr lang="en-IE" sz="3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3200" dirty="0"/>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E" sz="3200" b="0" i="1" smtClean="0">
                                    <a:latin typeface="Cambria Math" panose="02040503050406030204" pitchFamily="18" charset="0"/>
                                  </a:rPr>
                                  <m:t>𝑓</m:t>
                                </m:r>
                                <m:r>
                                  <a:rPr lang="en-IE" sz="3200" b="0" i="1" smtClean="0">
                                    <a:latin typeface="Cambria Math" panose="02040503050406030204" pitchFamily="18" charset="0"/>
                                  </a:rPr>
                                  <m:t>=16.7</m:t>
                                </m:r>
                                <m:r>
                                  <a:rPr lang="en-IE" sz="3200" b="0" i="1" smtClean="0">
                                    <a:latin typeface="Cambria Math" panose="02040503050406030204" pitchFamily="18" charset="0"/>
                                  </a:rPr>
                                  <m:t>𝑐𝑚</m:t>
                                </m:r>
                              </m:oMath>
                            </m:oMathPara>
                          </a14:m>
                          <a:endParaRPr lang="en-IE" sz="3200" dirty="0"/>
                        </a:p>
                      </a:txBody>
                      <a:tcPr/>
                    </a:tc>
                    <a:extLst>
                      <a:ext uri="{0D108BD9-81ED-4DB2-BD59-A6C34878D82A}">
                        <a16:rowId xmlns:a16="http://schemas.microsoft.com/office/drawing/2014/main" val="2756582877"/>
                      </a:ext>
                    </a:extLst>
                  </a:tr>
                </a:tbl>
              </a:graphicData>
            </a:graphic>
          </p:graphicFrame>
        </mc:Choice>
        <mc:Fallback xmlns="">
          <p:graphicFrame>
            <p:nvGraphicFramePr>
              <p:cNvPr id="3" name="Table 4">
                <a:extLst>
                  <a:ext uri="{FF2B5EF4-FFF2-40B4-BE49-F238E27FC236}">
                    <a16:creationId xmlns:a16="http://schemas.microsoft.com/office/drawing/2014/main" id="{B39FAF67-CCC4-EC33-4071-0764F298D446}"/>
                  </a:ext>
                </a:extLst>
              </p:cNvPr>
              <p:cNvGraphicFramePr>
                <a:graphicFrameLocks noGrp="1"/>
              </p:cNvGraphicFramePr>
              <p:nvPr>
                <p:extLst>
                  <p:ext uri="{D42A27DB-BD31-4B8C-83A1-F6EECF244321}">
                    <p14:modId xmlns:p14="http://schemas.microsoft.com/office/powerpoint/2010/main" val="3039672256"/>
                  </p:ext>
                </p:extLst>
              </p:nvPr>
            </p:nvGraphicFramePr>
            <p:xfrm>
              <a:off x="2040762" y="1185226"/>
              <a:ext cx="8973118" cy="4390111"/>
            </p:xfrm>
            <a:graphic>
              <a:graphicData uri="http://schemas.openxmlformats.org/drawingml/2006/table">
                <a:tbl>
                  <a:tblPr firstRow="1" bandRow="1">
                    <a:tableStyleId>{93296810-A885-4BE3-A3E7-6D5BEEA58F35}</a:tableStyleId>
                  </a:tblPr>
                  <a:tblGrid>
                    <a:gridCol w="4486559">
                      <a:extLst>
                        <a:ext uri="{9D8B030D-6E8A-4147-A177-3AD203B41FA5}">
                          <a16:colId xmlns:a16="http://schemas.microsoft.com/office/drawing/2014/main" val="2804585266"/>
                        </a:ext>
                      </a:extLst>
                    </a:gridCol>
                    <a:gridCol w="4486559">
                      <a:extLst>
                        <a:ext uri="{9D8B030D-6E8A-4147-A177-3AD203B41FA5}">
                          <a16:colId xmlns:a16="http://schemas.microsoft.com/office/drawing/2014/main" val="1811250083"/>
                        </a:ext>
                      </a:extLst>
                    </a:gridCol>
                  </a:tblGrid>
                  <a:tr h="1006323">
                    <a:tc>
                      <a:txBody>
                        <a:bodyPr/>
                        <a:lstStyle/>
                        <a:p>
                          <a:pPr algn="ctr"/>
                          <a:r>
                            <a:rPr lang="en-IE" sz="3600" dirty="0"/>
                            <a:t>Power of Lens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3600" dirty="0"/>
                            <a:t>Focal Length of Lens</a:t>
                          </a:r>
                        </a:p>
                      </a:txBody>
                      <a:tcPr/>
                    </a:tc>
                    <a:extLst>
                      <a:ext uri="{0D108BD9-81ED-4DB2-BD59-A6C34878D82A}">
                        <a16:rowId xmlns:a16="http://schemas.microsoft.com/office/drawing/2014/main" val="1416168262"/>
                      </a:ext>
                    </a:extLst>
                  </a:tr>
                  <a:tr h="3383788">
                    <a:tc>
                      <a:txBody>
                        <a:bodyPr/>
                        <a:lstStyle/>
                        <a:p>
                          <a:endParaRPr lang="en-US"/>
                        </a:p>
                      </a:txBody>
                      <a:tcPr>
                        <a:blipFill>
                          <a:blip r:embed="rId8"/>
                          <a:stretch>
                            <a:fillRect l="-136" t="-32374" r="-100407" b="-360"/>
                          </a:stretch>
                        </a:blipFill>
                      </a:tcPr>
                    </a:tc>
                    <a:tc>
                      <a:txBody>
                        <a:bodyPr/>
                        <a:lstStyle/>
                        <a:p>
                          <a:endParaRPr lang="en-US"/>
                        </a:p>
                      </a:txBody>
                      <a:tcPr>
                        <a:blipFill>
                          <a:blip r:embed="rId8"/>
                          <a:stretch>
                            <a:fillRect l="-100272" t="-32374" r="-543" b="-360"/>
                          </a:stretch>
                        </a:blipFill>
                      </a:tcPr>
                    </a:tc>
                    <a:extLst>
                      <a:ext uri="{0D108BD9-81ED-4DB2-BD59-A6C34878D82A}">
                        <a16:rowId xmlns:a16="http://schemas.microsoft.com/office/drawing/2014/main" val="2756582877"/>
                      </a:ext>
                    </a:extLst>
                  </a:tr>
                </a:tbl>
              </a:graphicData>
            </a:graphic>
          </p:graphicFrame>
        </mc:Fallback>
      </mc:AlternateContent>
      <p:pic>
        <p:nvPicPr>
          <p:cNvPr id="5" name="Recorded Sound">
            <a:hlinkClick r:id="" action="ppaction://media"/>
            <a:extLst>
              <a:ext uri="{FF2B5EF4-FFF2-40B4-BE49-F238E27FC236}">
                <a16:creationId xmlns:a16="http://schemas.microsoft.com/office/drawing/2014/main" id="{E645D0E2-539B-9649-B7AB-B2988250FDB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43801" y="6147085"/>
            <a:ext cx="609600" cy="609600"/>
          </a:xfrm>
          <a:prstGeom prst="rect">
            <a:avLst/>
          </a:prstGeom>
        </p:spPr>
      </p:pic>
    </p:spTree>
    <p:extLst>
      <p:ext uri="{BB962C8B-B14F-4D97-AF65-F5344CB8AC3E}">
        <p14:creationId xmlns:p14="http://schemas.microsoft.com/office/powerpoint/2010/main" val="4045754225"/>
      </p:ext>
    </p:extLst>
  </p:cSld>
  <p:clrMapOvr>
    <a:masterClrMapping/>
  </p:clrMapOvr>
  <mc:AlternateContent xmlns:mc="http://schemas.openxmlformats.org/markup-compatibility/2006" xmlns:p14="http://schemas.microsoft.com/office/powerpoint/2010/main">
    <mc:Choice Requires="p14">
      <p:transition spd="slow" p14:dur="2000" advTm="69089"/>
    </mc:Choice>
    <mc:Fallback xmlns="">
      <p:transition spd="slow" advTm="69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22487" y="3878"/>
            <a:ext cx="11239816" cy="1339940"/>
          </a:xfrm>
        </p:spPr>
        <p:txBody>
          <a:bodyPr>
            <a:normAutofit/>
          </a:bodyPr>
          <a:lstStyle/>
          <a:p>
            <a:pPr algn="ctr" defTabSz="855859">
              <a:spcBef>
                <a:spcPts val="0"/>
              </a:spcBef>
            </a:pPr>
            <a:r>
              <a:rPr lang="en-US" b="1" dirty="0">
                <a:ea typeface="+mn-ea"/>
                <a:cs typeface="+mn-cs"/>
              </a:rPr>
              <a:t>(h) Define Refraction</a:t>
            </a:r>
            <a:r>
              <a:rPr lang="en-US" sz="2150" dirty="0">
                <a:ea typeface="+mn-ea"/>
                <a:cs typeface="+mn-cs"/>
              </a:rPr>
              <a:t/>
            </a:r>
            <a:br>
              <a:rPr lang="en-US" sz="2150" dirty="0">
                <a:ea typeface="+mn-ea"/>
                <a:cs typeface="+mn-cs"/>
              </a:rPr>
            </a:br>
            <a:endParaRPr lang="en-IE" sz="2150" dirty="0">
              <a:cs typeface="Calibri Light"/>
            </a:endParaRPr>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9260819" y="5791201"/>
            <a:ext cx="2923763" cy="1066800"/>
          </a:xfrm>
          <a:prstGeom prst="rect">
            <a:avLst/>
          </a:prstGeom>
        </p:spPr>
      </p:pic>
      <p:pic>
        <p:nvPicPr>
          <p:cNvPr id="7" name="Picture 27" descr="A picture containing text&#10;&#10;Description automatically generated">
            <a:extLst>
              <a:ext uri="{FF2B5EF4-FFF2-40B4-BE49-F238E27FC236}">
                <a16:creationId xmlns:a16="http://schemas.microsoft.com/office/drawing/2014/main" id="{07555504-3078-409B-D9A8-EEBB81D994AB}"/>
              </a:ext>
            </a:extLst>
          </p:cNvPr>
          <p:cNvPicPr>
            <a:picLocks noChangeAspect="1"/>
          </p:cNvPicPr>
          <p:nvPr/>
        </p:nvPicPr>
        <p:blipFill>
          <a:blip r:embed="rId7"/>
          <a:stretch>
            <a:fillRect/>
          </a:stretch>
        </p:blipFill>
        <p:spPr>
          <a:xfrm>
            <a:off x="4968816" y="5902923"/>
            <a:ext cx="3117011" cy="846229"/>
          </a:xfrm>
          <a:prstGeom prst="rect">
            <a:avLst/>
          </a:prstGeom>
        </p:spPr>
      </p:pic>
      <p:graphicFrame>
        <p:nvGraphicFramePr>
          <p:cNvPr id="3" name="Table 4">
            <a:extLst>
              <a:ext uri="{FF2B5EF4-FFF2-40B4-BE49-F238E27FC236}">
                <a16:creationId xmlns:a16="http://schemas.microsoft.com/office/drawing/2014/main" id="{A0D469C9-AA97-4B3F-160D-97E4487EDD29}"/>
              </a:ext>
            </a:extLst>
          </p:cNvPr>
          <p:cNvGraphicFramePr>
            <a:graphicFrameLocks noGrp="1"/>
          </p:cNvGraphicFramePr>
          <p:nvPr>
            <p:extLst>
              <p:ext uri="{D42A27DB-BD31-4B8C-83A1-F6EECF244321}">
                <p14:modId xmlns:p14="http://schemas.microsoft.com/office/powerpoint/2010/main" val="884790578"/>
              </p:ext>
            </p:extLst>
          </p:nvPr>
        </p:nvGraphicFramePr>
        <p:xfrm>
          <a:off x="929697" y="1918877"/>
          <a:ext cx="10332606" cy="2360747"/>
        </p:xfrm>
        <a:graphic>
          <a:graphicData uri="http://schemas.openxmlformats.org/drawingml/2006/table">
            <a:tbl>
              <a:tblPr firstRow="1" bandRow="1">
                <a:tableStyleId>{93296810-A885-4BE3-A3E7-6D5BEEA58F35}</a:tableStyleId>
              </a:tblPr>
              <a:tblGrid>
                <a:gridCol w="2432790">
                  <a:extLst>
                    <a:ext uri="{9D8B030D-6E8A-4147-A177-3AD203B41FA5}">
                      <a16:colId xmlns:a16="http://schemas.microsoft.com/office/drawing/2014/main" val="3694449685"/>
                    </a:ext>
                  </a:extLst>
                </a:gridCol>
                <a:gridCol w="4841823">
                  <a:extLst>
                    <a:ext uri="{9D8B030D-6E8A-4147-A177-3AD203B41FA5}">
                      <a16:colId xmlns:a16="http://schemas.microsoft.com/office/drawing/2014/main" val="631680439"/>
                    </a:ext>
                  </a:extLst>
                </a:gridCol>
                <a:gridCol w="3057993">
                  <a:extLst>
                    <a:ext uri="{9D8B030D-6E8A-4147-A177-3AD203B41FA5}">
                      <a16:colId xmlns:a16="http://schemas.microsoft.com/office/drawing/2014/main" val="879630066"/>
                    </a:ext>
                  </a:extLst>
                </a:gridCol>
              </a:tblGrid>
              <a:tr h="899274">
                <a:tc>
                  <a:txBody>
                    <a:bodyPr/>
                    <a:lstStyle/>
                    <a:p>
                      <a:pPr algn="ctr"/>
                      <a:r>
                        <a:rPr lang="en-IE" sz="2800" dirty="0"/>
                        <a:t>Term</a:t>
                      </a:r>
                    </a:p>
                  </a:txBody>
                  <a:tcPr/>
                </a:tc>
                <a:tc>
                  <a:txBody>
                    <a:bodyPr/>
                    <a:lstStyle/>
                    <a:p>
                      <a:pPr algn="ctr"/>
                      <a:r>
                        <a:rPr lang="en-IE" sz="2800" dirty="0"/>
                        <a:t>Definition</a:t>
                      </a:r>
                    </a:p>
                  </a:txBody>
                  <a:tcPr/>
                </a:tc>
                <a:tc>
                  <a:txBody>
                    <a:bodyPr/>
                    <a:lstStyle/>
                    <a:p>
                      <a:pPr algn="ctr"/>
                      <a:r>
                        <a:rPr lang="en-IE" sz="2800" dirty="0"/>
                        <a:t>Marks Awarded</a:t>
                      </a:r>
                    </a:p>
                  </a:txBody>
                  <a:tcPr/>
                </a:tc>
                <a:extLst>
                  <a:ext uri="{0D108BD9-81ED-4DB2-BD59-A6C34878D82A}">
                    <a16:rowId xmlns:a16="http://schemas.microsoft.com/office/drawing/2014/main" val="1259399259"/>
                  </a:ext>
                </a:extLst>
              </a:tr>
              <a:tr h="1461473">
                <a:tc>
                  <a:txBody>
                    <a:bodyPr/>
                    <a:lstStyle/>
                    <a:p>
                      <a:pPr algn="ctr"/>
                      <a:r>
                        <a:rPr lang="en-IE" sz="2800" b="1" dirty="0"/>
                        <a:t>Refraction</a:t>
                      </a:r>
                    </a:p>
                  </a:txBody>
                  <a:tcPr/>
                </a:tc>
                <a:tc>
                  <a:txBody>
                    <a:bodyPr/>
                    <a:lstStyle/>
                    <a:p>
                      <a:pPr algn="ctr"/>
                      <a:r>
                        <a:rPr lang="en-IE" sz="2800" dirty="0">
                          <a:cs typeface="Calibri" panose="020F0502020204030204"/>
                        </a:rPr>
                        <a:t>The </a:t>
                      </a:r>
                      <a:r>
                        <a:rPr lang="en-IE" sz="2800" dirty="0"/>
                        <a:t>bending of light when it travels from one medium to another.</a:t>
                      </a:r>
                    </a:p>
                  </a:txBody>
                  <a:tcPr/>
                </a:tc>
                <a:tc>
                  <a:txBody>
                    <a:bodyPr/>
                    <a:lstStyle/>
                    <a:p>
                      <a:pPr algn="ctr"/>
                      <a:r>
                        <a:rPr lang="en-IE" sz="2800" dirty="0"/>
                        <a:t>7</a:t>
                      </a:r>
                    </a:p>
                  </a:txBody>
                  <a:tcPr/>
                </a:tc>
                <a:extLst>
                  <a:ext uri="{0D108BD9-81ED-4DB2-BD59-A6C34878D82A}">
                    <a16:rowId xmlns:a16="http://schemas.microsoft.com/office/drawing/2014/main" val="1188468574"/>
                  </a:ext>
                </a:extLst>
              </a:tr>
            </a:tbl>
          </a:graphicData>
        </a:graphic>
      </p:graphicFrame>
      <p:pic>
        <p:nvPicPr>
          <p:cNvPr id="5" name="Recorded Sound">
            <a:hlinkClick r:id="" action="ppaction://media"/>
            <a:extLst>
              <a:ext uri="{FF2B5EF4-FFF2-40B4-BE49-F238E27FC236}">
                <a16:creationId xmlns:a16="http://schemas.microsoft.com/office/drawing/2014/main" id="{FF0C5C61-6A5F-BBD4-C7AA-A5995347A72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43801" y="6019801"/>
            <a:ext cx="609600" cy="609600"/>
          </a:xfrm>
          <a:prstGeom prst="rect">
            <a:avLst/>
          </a:prstGeom>
        </p:spPr>
      </p:pic>
    </p:spTree>
    <p:extLst>
      <p:ext uri="{BB962C8B-B14F-4D97-AF65-F5344CB8AC3E}">
        <p14:creationId xmlns:p14="http://schemas.microsoft.com/office/powerpoint/2010/main" val="3512184661"/>
      </p:ext>
    </p:extLst>
  </p:cSld>
  <p:clrMapOvr>
    <a:masterClrMapping/>
  </p:clrMapOvr>
  <mc:AlternateContent xmlns:mc="http://schemas.openxmlformats.org/markup-compatibility/2006" xmlns:p14="http://schemas.microsoft.com/office/powerpoint/2010/main">
    <mc:Choice Requires="p14">
      <p:transition spd="slow" p14:dur="2000" advTm="69089"/>
    </mc:Choice>
    <mc:Fallback xmlns="">
      <p:transition spd="slow" advTm="69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15" y="0"/>
            <a:ext cx="12344905" cy="6858000"/>
          </a:xfrm>
          <a:prstGeom prst="rect">
            <a:avLst/>
          </a:prstGeom>
        </p:spPr>
      </p:pic>
      <p:sp>
        <p:nvSpPr>
          <p:cNvPr id="2" name="Title 1"/>
          <p:cNvSpPr>
            <a:spLocks noGrp="1"/>
          </p:cNvSpPr>
          <p:nvPr>
            <p:ph type="title"/>
          </p:nvPr>
        </p:nvSpPr>
        <p:spPr>
          <a:xfrm>
            <a:off x="838200" y="85957"/>
            <a:ext cx="10515600" cy="1325563"/>
          </a:xfrm>
        </p:spPr>
        <p:txBody>
          <a:bodyPr/>
          <a:lstStyle/>
          <a:p>
            <a:pPr algn="ctr" defTabSz="770484">
              <a:spcBef>
                <a:spcPts val="0"/>
              </a:spcBef>
            </a:pPr>
            <a:r>
              <a:rPr lang="en-US" b="1">
                <a:solidFill>
                  <a:prstClr val="black"/>
                </a:solidFill>
                <a:ea typeface="+mn-ea"/>
                <a:cs typeface="+mn-cs"/>
              </a:rPr>
              <a:t>Overview of Topics</a:t>
            </a:r>
            <a:r>
              <a:rPr lang="en-US" sz="1944">
                <a:solidFill>
                  <a:prstClr val="black"/>
                </a:solidFill>
                <a:ea typeface="+mn-ea"/>
                <a:cs typeface="+mn-cs"/>
              </a:rPr>
              <a:t/>
            </a:r>
            <a:br>
              <a:rPr lang="en-US" sz="1944">
                <a:solidFill>
                  <a:prstClr val="black"/>
                </a:solidFill>
                <a:ea typeface="+mn-ea"/>
                <a:cs typeface="+mn-cs"/>
              </a:rPr>
            </a:br>
            <a:endParaRPr lang="en-IE" sz="1944"/>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3"/>
          <a:stretch>
            <a:fillRect/>
          </a:stretch>
        </p:blipFill>
        <p:spPr>
          <a:xfrm>
            <a:off x="9736369" y="5903723"/>
            <a:ext cx="2632055" cy="960364"/>
          </a:xfrm>
          <a:prstGeom prst="rect">
            <a:avLst/>
          </a:prstGeom>
        </p:spPr>
      </p:pic>
      <p:graphicFrame>
        <p:nvGraphicFramePr>
          <p:cNvPr id="7" name="Content Placeholder 2">
            <a:extLst>
              <a:ext uri="{FF2B5EF4-FFF2-40B4-BE49-F238E27FC236}">
                <a16:creationId xmlns:a16="http://schemas.microsoft.com/office/drawing/2014/main" id="{D5D9EF64-1A73-129A-2DEF-713144B26648}"/>
              </a:ext>
            </a:extLst>
          </p:cNvPr>
          <p:cNvGraphicFramePr>
            <a:graphicFrameLocks/>
          </p:cNvGraphicFramePr>
          <p:nvPr>
            <p:extLst>
              <p:ext uri="{D42A27DB-BD31-4B8C-83A1-F6EECF244321}">
                <p14:modId xmlns:p14="http://schemas.microsoft.com/office/powerpoint/2010/main" val="3449719572"/>
              </p:ext>
            </p:extLst>
          </p:nvPr>
        </p:nvGraphicFramePr>
        <p:xfrm>
          <a:off x="838200" y="1072625"/>
          <a:ext cx="9894757" cy="45126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7" name="Picture 27">
            <a:extLst>
              <a:ext uri="{FF2B5EF4-FFF2-40B4-BE49-F238E27FC236}">
                <a16:creationId xmlns:a16="http://schemas.microsoft.com/office/drawing/2014/main" id="{2E6B642C-D3CE-B2B8-9E90-598BCEA057ED}"/>
              </a:ext>
            </a:extLst>
          </p:cNvPr>
          <p:cNvPicPr>
            <a:picLocks noChangeAspect="1"/>
          </p:cNvPicPr>
          <p:nvPr/>
        </p:nvPicPr>
        <p:blipFill>
          <a:blip r:embed="rId9"/>
          <a:stretch>
            <a:fillRect/>
          </a:stretch>
        </p:blipFill>
        <p:spPr>
          <a:xfrm>
            <a:off x="4983193" y="6017942"/>
            <a:ext cx="3117011" cy="846229"/>
          </a:xfrm>
          <a:prstGeom prst="rect">
            <a:avLst/>
          </a:prstGeom>
        </p:spPr>
      </p:pic>
    </p:spTree>
    <p:extLst>
      <p:ext uri="{BB962C8B-B14F-4D97-AF65-F5344CB8AC3E}">
        <p14:creationId xmlns:p14="http://schemas.microsoft.com/office/powerpoint/2010/main" val="3203715799"/>
      </p:ext>
    </p:extLst>
  </p:cSld>
  <p:clrMapOvr>
    <a:masterClrMapping/>
  </p:clrMapOvr>
  <mc:AlternateContent xmlns:mc="http://schemas.openxmlformats.org/markup-compatibility/2006" xmlns:p14="http://schemas.microsoft.com/office/powerpoint/2010/main">
    <mc:Choice Requires="p14">
      <p:transition spd="slow" p14:dur="2000" advTm="10691"/>
    </mc:Choice>
    <mc:Fallback xmlns="">
      <p:transition spd="slow" advTm="10691"/>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68E349E9-0279-E9D6-1E13-EF06D6FA4E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25608"/>
            <a:ext cx="10515600" cy="1325563"/>
          </a:xfrm>
        </p:spPr>
        <p:txBody>
          <a:bodyPr/>
          <a:lstStyle/>
          <a:p>
            <a:pPr algn="ctr"/>
            <a:r>
              <a:rPr lang="en-IE" b="1"/>
              <a:t>Bibliography</a:t>
            </a:r>
          </a:p>
        </p:txBody>
      </p:sp>
      <p:sp>
        <p:nvSpPr>
          <p:cNvPr id="3" name="Content Placeholder 2"/>
          <p:cNvSpPr>
            <a:spLocks noGrp="1"/>
          </p:cNvSpPr>
          <p:nvPr>
            <p:ph idx="1"/>
          </p:nvPr>
        </p:nvSpPr>
        <p:spPr>
          <a:xfrm>
            <a:off x="179882" y="1265759"/>
            <a:ext cx="11173918" cy="4351338"/>
          </a:xfrm>
        </p:spPr>
        <p:txBody>
          <a:bodyPr vert="horz" lIns="91440" tIns="45720" rIns="91440" bIns="45720" rtlCol="0" anchor="t">
            <a:normAutofit/>
          </a:bodyPr>
          <a:lstStyle/>
          <a:p>
            <a:r>
              <a:rPr lang="en-IE" sz="1800" dirty="0">
                <a:ea typeface="+mn-lt"/>
                <a:cs typeface="+mn-lt"/>
                <a:hlinkClick r:id="rId3"/>
              </a:rPr>
              <a:t>https://www.examinations.ie/exammaterialarchive/</a:t>
            </a:r>
          </a:p>
          <a:p>
            <a:r>
              <a:rPr lang="en-IE" sz="1800" dirty="0">
                <a:ea typeface="+mn-lt"/>
                <a:cs typeface="+mn-lt"/>
                <a:hlinkClick r:id="rId3"/>
              </a:rPr>
              <a:t>https://mammothmemory.net/physics/refraction/how-to-find-the-critical-angle-in-an-experiment/how-to-find-the-critical-angle-in-an-experiment.html</a:t>
            </a:r>
            <a:endParaRPr lang="en-US" sz="1800" dirty="0">
              <a:ea typeface="+mn-lt"/>
              <a:cs typeface="+mn-lt"/>
            </a:endParaRPr>
          </a:p>
          <a:p>
            <a:r>
              <a:rPr lang="en-IE" sz="1800" dirty="0">
                <a:cs typeface="Calibri"/>
                <a:hlinkClick r:id="rId4"/>
              </a:rPr>
              <a:t>https://www.fishersci.com/shop/products/solid-hard-maple-meter-sticks-2/p-2379873</a:t>
            </a:r>
            <a:endParaRPr lang="en-IE" sz="1800" dirty="0">
              <a:cs typeface="Calibri"/>
            </a:endParaRPr>
          </a:p>
          <a:p>
            <a:r>
              <a:rPr lang="en-IE" sz="1800" dirty="0">
                <a:cs typeface="Calibri"/>
                <a:hlinkClick r:id="rId5"/>
              </a:rPr>
              <a:t>https://www.reichelt.com/de/en/measuring-tape-5-m-massband-5m-p270050.html</a:t>
            </a:r>
            <a:endParaRPr lang="en-IE" sz="1800" dirty="0">
              <a:cs typeface="Calibri"/>
            </a:endParaRPr>
          </a:p>
          <a:p>
            <a:r>
              <a:rPr lang="en-IE" sz="1800" dirty="0">
                <a:cs typeface="Calibri"/>
                <a:hlinkClick r:id="rId6"/>
              </a:rPr>
              <a:t>https://shop.sciencefirst.com/optical-bench/2746-optical-bench-1m-deluxe.html</a:t>
            </a:r>
            <a:endParaRPr lang="en-IE" sz="1800" dirty="0">
              <a:cs typeface="Calibri"/>
            </a:endParaRPr>
          </a:p>
          <a:p>
            <a:r>
              <a:rPr lang="en-IE" sz="1800" dirty="0">
                <a:cs typeface="Calibri"/>
                <a:hlinkClick r:id="rId7"/>
              </a:rPr>
              <a:t>http://www.bobatkins.com/photography/technical/bokeh.html</a:t>
            </a:r>
            <a:endParaRPr lang="en-IE" sz="1800" dirty="0">
              <a:cs typeface="Calibri"/>
            </a:endParaRPr>
          </a:p>
          <a:p>
            <a:r>
              <a:rPr lang="en-IE" sz="1800" dirty="0">
                <a:cs typeface="Calibri"/>
                <a:hlinkClick r:id="rId8"/>
              </a:rPr>
              <a:t>https://in.pinterest.com/pin/842102830315003045/</a:t>
            </a:r>
            <a:endParaRPr lang="en-IE" sz="1800" dirty="0">
              <a:cs typeface="Calibri"/>
            </a:endParaRPr>
          </a:p>
          <a:p>
            <a:endParaRPr lang="en-IE" sz="1800" dirty="0">
              <a:cs typeface="Calibri"/>
            </a:endParaRPr>
          </a:p>
          <a:p>
            <a:endParaRPr lang="en-IE" sz="3200" b="1" dirty="0">
              <a:cs typeface="Calibri"/>
            </a:endParaRPr>
          </a:p>
          <a:p>
            <a:pPr marL="0" indent="0" algn="ctr">
              <a:buNone/>
            </a:pPr>
            <a:endParaRPr lang="en-IE" sz="3240" b="1" dirty="0">
              <a:cs typeface="Calibri" panose="020F0502020204030204"/>
            </a:endParaRPr>
          </a:p>
          <a:p>
            <a:endParaRPr lang="en-IE" sz="2700" b="1" dirty="0">
              <a:cs typeface="Calibri" panose="020F0502020204030204"/>
            </a:endParaRPr>
          </a:p>
        </p:txBody>
      </p:sp>
      <p:pic>
        <p:nvPicPr>
          <p:cNvPr id="5" name="Picture 4">
            <a:extLst>
              <a:ext uri="{FF2B5EF4-FFF2-40B4-BE49-F238E27FC236}">
                <a16:creationId xmlns:a16="http://schemas.microsoft.com/office/drawing/2014/main" id="{E8630770-8F47-41F4-A7C8-A1769ECF82FF}"/>
              </a:ext>
            </a:extLst>
          </p:cNvPr>
          <p:cNvPicPr>
            <a:picLocks noChangeAspect="1"/>
          </p:cNvPicPr>
          <p:nvPr/>
        </p:nvPicPr>
        <p:blipFill>
          <a:blip r:embed="rId9"/>
          <a:stretch>
            <a:fillRect/>
          </a:stretch>
        </p:blipFill>
        <p:spPr>
          <a:xfrm>
            <a:off x="9914366" y="5728501"/>
            <a:ext cx="2276782" cy="1132283"/>
          </a:xfrm>
          <a:prstGeom prst="rect">
            <a:avLst/>
          </a:prstGeom>
        </p:spPr>
      </p:pic>
      <p:pic>
        <p:nvPicPr>
          <p:cNvPr id="4" name="Picture 6" descr="A picture containing graphical user interface&#10;&#10;Description automatically generated">
            <a:extLst>
              <a:ext uri="{FF2B5EF4-FFF2-40B4-BE49-F238E27FC236}">
                <a16:creationId xmlns:a16="http://schemas.microsoft.com/office/drawing/2014/main" id="{E774C029-84EB-7493-39A3-B1DDA8E3E04B}"/>
              </a:ext>
            </a:extLst>
          </p:cNvPr>
          <p:cNvPicPr>
            <a:picLocks noChangeAspect="1"/>
          </p:cNvPicPr>
          <p:nvPr/>
        </p:nvPicPr>
        <p:blipFill rotWithShape="1">
          <a:blip r:embed="rId10"/>
          <a:srcRect t="34737" r="523" b="38421"/>
          <a:stretch/>
        </p:blipFill>
        <p:spPr>
          <a:xfrm>
            <a:off x="4235561" y="5874101"/>
            <a:ext cx="3720878" cy="1009507"/>
          </a:xfrm>
          <a:prstGeom prst="rect">
            <a:avLst/>
          </a:prstGeom>
        </p:spPr>
      </p:pic>
    </p:spTree>
    <p:extLst>
      <p:ext uri="{BB962C8B-B14F-4D97-AF65-F5344CB8AC3E}">
        <p14:creationId xmlns:p14="http://schemas.microsoft.com/office/powerpoint/2010/main" val="29070866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68E349E9-0279-E9D6-1E13-EF06D6FA4E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25608"/>
            <a:ext cx="10515600" cy="1325563"/>
          </a:xfrm>
        </p:spPr>
        <p:txBody>
          <a:bodyPr/>
          <a:lstStyle/>
          <a:p>
            <a:pPr algn="ctr"/>
            <a:r>
              <a:rPr lang="en-IE" b="1"/>
              <a:t>Contact Details</a:t>
            </a:r>
          </a:p>
        </p:txBody>
      </p:sp>
      <p:sp>
        <p:nvSpPr>
          <p:cNvPr id="3" name="Content Placeholder 2"/>
          <p:cNvSpPr>
            <a:spLocks noGrp="1"/>
          </p:cNvSpPr>
          <p:nvPr>
            <p:ph idx="1"/>
          </p:nvPr>
        </p:nvSpPr>
        <p:spPr>
          <a:xfrm>
            <a:off x="838200" y="1497155"/>
            <a:ext cx="10515600" cy="4351338"/>
          </a:xfrm>
        </p:spPr>
        <p:txBody>
          <a:bodyPr vert="horz" lIns="91440" tIns="45720" rIns="91440" bIns="45720" rtlCol="0" anchor="t">
            <a:normAutofit fontScale="92500" lnSpcReduction="10000"/>
          </a:bodyPr>
          <a:lstStyle/>
          <a:p>
            <a:pPr marL="0" indent="0" algn="ctr">
              <a:buNone/>
            </a:pPr>
            <a:endParaRPr lang="en-IE" sz="3240" b="1"/>
          </a:p>
          <a:p>
            <a:pPr marL="0" indent="0" algn="ctr">
              <a:buNone/>
            </a:pPr>
            <a:r>
              <a:rPr lang="en-IE" sz="3200" b="1" dirty="0"/>
              <a:t>Register for on-line CPD resources: </a:t>
            </a:r>
            <a:r>
              <a:rPr lang="en-IE" sz="3200" b="1" dirty="0">
                <a:hlinkClick r:id="rId3"/>
              </a:rPr>
              <a:t>https://epistem.ie</a:t>
            </a:r>
            <a:endParaRPr lang="en-IE" sz="3200" b="1" dirty="0"/>
          </a:p>
          <a:p>
            <a:pPr marL="0" indent="0" algn="ctr">
              <a:buNone/>
            </a:pPr>
            <a:r>
              <a:rPr lang="en-IE" sz="3200" b="1" dirty="0">
                <a:cs typeface="Calibri"/>
              </a:rPr>
              <a:t>EPI</a:t>
            </a:r>
            <a:r>
              <a:rPr lang="en-IE" sz="3200" b="1" dirty="0">
                <a:latin typeface="DengXian"/>
                <a:ea typeface="DengXian"/>
                <a:cs typeface="Calibri"/>
              </a:rPr>
              <a:t>•</a:t>
            </a:r>
            <a:r>
              <a:rPr lang="en-IE" sz="3200" b="1" dirty="0">
                <a:cs typeface="Calibri"/>
              </a:rPr>
              <a:t>STEM project: </a:t>
            </a:r>
            <a:r>
              <a:rPr lang="en-IE" sz="3200" b="1" dirty="0">
                <a:cs typeface="Calibri"/>
                <a:hlinkClick r:id="rId4"/>
              </a:rPr>
              <a:t>Resources</a:t>
            </a:r>
            <a:endParaRPr lang="en-IE" sz="3200" b="1" dirty="0">
              <a:cs typeface="Calibri"/>
            </a:endParaRPr>
          </a:p>
          <a:p>
            <a:pPr marL="0" indent="0" algn="ctr">
              <a:buNone/>
            </a:pPr>
            <a:r>
              <a:rPr lang="en-IE" sz="3200" b="1" dirty="0">
                <a:cs typeface="Calibri"/>
              </a:rPr>
              <a:t>Contact: </a:t>
            </a:r>
            <a:r>
              <a:rPr lang="en-IE" sz="3200" dirty="0">
                <a:cs typeface="Calibri"/>
              </a:rPr>
              <a:t>Helen Fitzgerald, Senior Executive Administrator</a:t>
            </a:r>
          </a:p>
          <a:p>
            <a:pPr marL="0" indent="0" algn="ctr">
              <a:buNone/>
            </a:pPr>
            <a:r>
              <a:rPr lang="en-IE" sz="3200" b="1" dirty="0"/>
              <a:t>Email: </a:t>
            </a:r>
            <a:r>
              <a:rPr lang="en-IE" sz="3200" b="1" dirty="0">
                <a:hlinkClick r:id="rId5"/>
              </a:rPr>
              <a:t>helen.fitzgerald@ul.ie</a:t>
            </a:r>
            <a:endParaRPr lang="en-IE" sz="3200" b="1" dirty="0"/>
          </a:p>
          <a:p>
            <a:pPr marL="0" indent="0" algn="ctr">
              <a:buNone/>
            </a:pPr>
            <a:endParaRPr lang="en-IE" sz="3240" b="1"/>
          </a:p>
          <a:p>
            <a:pPr marL="0" indent="0" algn="ctr">
              <a:buNone/>
            </a:pPr>
            <a:r>
              <a:rPr lang="en-IE" sz="1700" b="1" dirty="0"/>
              <a:t>This on-line CPD project [HEA funded] is an initiative with EPI</a:t>
            </a:r>
            <a:r>
              <a:rPr lang="en-IE" sz="1700" b="1" dirty="0">
                <a:latin typeface="DengXian"/>
                <a:ea typeface="DengXian"/>
              </a:rPr>
              <a:t>•STEM for science and mathematics secondary teachers in Ireland. The research-led development team include:</a:t>
            </a:r>
          </a:p>
          <a:p>
            <a:pPr marL="0" indent="0" algn="ctr">
              <a:buNone/>
            </a:pPr>
            <a:r>
              <a:rPr lang="en-IE" sz="1900" b="1" dirty="0">
                <a:latin typeface="DengXian"/>
                <a:ea typeface="DengXian"/>
              </a:rPr>
              <a:t>Geraldine Mooney </a:t>
            </a:r>
            <a:r>
              <a:rPr lang="en-IE" sz="1900" b="1" dirty="0" err="1">
                <a:latin typeface="DengXian"/>
                <a:ea typeface="DengXian"/>
              </a:rPr>
              <a:t>Simmie</a:t>
            </a:r>
            <a:r>
              <a:rPr lang="en-IE" sz="1900" b="1" dirty="0">
                <a:latin typeface="DengXian"/>
                <a:ea typeface="DengXian"/>
              </a:rPr>
              <a:t>, Niamh O’Meara, Merrilyn Goos, Stephen Comiskey, Ciara Lane, Tracey O’Connell, Vo Van De, Tara Ryan, Martina Scully, Jack Nealon, Daniel Casey, Keith Kennedy, Annette Forster, </a:t>
            </a:r>
            <a:r>
              <a:rPr lang="en-IE" sz="1900" b="1" dirty="0" err="1">
                <a:latin typeface="DengXian"/>
                <a:ea typeface="DengXian"/>
              </a:rPr>
              <a:t>Céren</a:t>
            </a:r>
            <a:r>
              <a:rPr lang="en-IE" sz="1900" b="1" dirty="0">
                <a:latin typeface="DengXian"/>
                <a:ea typeface="DengXian"/>
              </a:rPr>
              <a:t> O’Connell, Martha Cosgrave, Veronica Ryan, Gemma Henstock, Martina Ryan</a:t>
            </a:r>
            <a:endParaRPr lang="en-IE" sz="1900" b="1" dirty="0"/>
          </a:p>
          <a:p>
            <a:pPr marL="0" indent="0" algn="ctr">
              <a:buNone/>
            </a:pPr>
            <a:endParaRPr lang="en-IE" sz="3200" b="1" dirty="0">
              <a:cs typeface="Calibri"/>
            </a:endParaRPr>
          </a:p>
          <a:p>
            <a:pPr marL="0" indent="0" algn="ctr">
              <a:buNone/>
            </a:pPr>
            <a:endParaRPr lang="en-IE" sz="3240" b="1"/>
          </a:p>
          <a:p>
            <a:endParaRPr lang="en-IE" sz="2700" b="1"/>
          </a:p>
        </p:txBody>
      </p:sp>
      <p:pic>
        <p:nvPicPr>
          <p:cNvPr id="5" name="Picture 4">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9914366" y="5728501"/>
            <a:ext cx="2276782" cy="1132283"/>
          </a:xfrm>
          <a:prstGeom prst="rect">
            <a:avLst/>
          </a:prstGeom>
        </p:spPr>
      </p:pic>
      <p:pic>
        <p:nvPicPr>
          <p:cNvPr id="4" name="Picture 6" descr="A picture containing graphical user interface&#10;&#10;Description automatically generated">
            <a:extLst>
              <a:ext uri="{FF2B5EF4-FFF2-40B4-BE49-F238E27FC236}">
                <a16:creationId xmlns:a16="http://schemas.microsoft.com/office/drawing/2014/main" id="{D0AF33E2-2E28-2069-416C-FC8DFB5F655C}"/>
              </a:ext>
            </a:extLst>
          </p:cNvPr>
          <p:cNvPicPr>
            <a:picLocks noChangeAspect="1"/>
          </p:cNvPicPr>
          <p:nvPr/>
        </p:nvPicPr>
        <p:blipFill rotWithShape="1">
          <a:blip r:embed="rId7"/>
          <a:srcRect t="34737" r="523" b="38421"/>
          <a:stretch/>
        </p:blipFill>
        <p:spPr>
          <a:xfrm>
            <a:off x="4235561" y="5848493"/>
            <a:ext cx="3720878" cy="1009507"/>
          </a:xfrm>
          <a:prstGeom prst="rect">
            <a:avLst/>
          </a:prstGeom>
        </p:spPr>
      </p:pic>
    </p:spTree>
    <p:extLst>
      <p:ext uri="{BB962C8B-B14F-4D97-AF65-F5344CB8AC3E}">
        <p14:creationId xmlns:p14="http://schemas.microsoft.com/office/powerpoint/2010/main" val="1108053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835066" y="3878"/>
            <a:ext cx="10558731" cy="1339940"/>
          </a:xfrm>
        </p:spPr>
        <p:txBody>
          <a:bodyPr/>
          <a:lstStyle/>
          <a:p>
            <a:pPr algn="ctr" defTabSz="855859">
              <a:spcBef>
                <a:spcPts val="0"/>
              </a:spcBef>
            </a:pPr>
            <a:r>
              <a:rPr lang="en-US" b="1" dirty="0">
                <a:ea typeface="+mn-ea"/>
                <a:cs typeface="+mn-cs"/>
              </a:rPr>
              <a:t>2022 Q3 HL</a:t>
            </a:r>
            <a:r>
              <a:rPr lang="en-US" sz="2150" dirty="0">
                <a:ea typeface="+mn-ea"/>
                <a:cs typeface="+mn-cs"/>
              </a:rPr>
              <a:t/>
            </a:r>
            <a:br>
              <a:rPr lang="en-US" sz="2150" dirty="0">
                <a:ea typeface="+mn-ea"/>
                <a:cs typeface="+mn-cs"/>
              </a:rPr>
            </a:br>
            <a:endParaRPr lang="en-IE" sz="2150">
              <a:cs typeface="Calibri Light"/>
            </a:endParaRPr>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9260819" y="5791201"/>
            <a:ext cx="2923763" cy="1066800"/>
          </a:xfrm>
          <a:prstGeom prst="rect">
            <a:avLst/>
          </a:prstGeom>
        </p:spPr>
      </p:pic>
      <p:pic>
        <p:nvPicPr>
          <p:cNvPr id="7" name="Picture 27" descr="A picture containing text&#10;&#10;Description automatically generated">
            <a:extLst>
              <a:ext uri="{FF2B5EF4-FFF2-40B4-BE49-F238E27FC236}">
                <a16:creationId xmlns:a16="http://schemas.microsoft.com/office/drawing/2014/main" id="{07555504-3078-409B-D9A8-EEBB81D994AB}"/>
              </a:ext>
            </a:extLst>
          </p:cNvPr>
          <p:cNvPicPr>
            <a:picLocks noChangeAspect="1"/>
          </p:cNvPicPr>
          <p:nvPr/>
        </p:nvPicPr>
        <p:blipFill>
          <a:blip r:embed="rId7"/>
          <a:stretch>
            <a:fillRect/>
          </a:stretch>
        </p:blipFill>
        <p:spPr>
          <a:xfrm>
            <a:off x="4968816" y="5902923"/>
            <a:ext cx="3117011" cy="846229"/>
          </a:xfrm>
          <a:prstGeom prst="rect">
            <a:avLst/>
          </a:prstGeom>
        </p:spPr>
      </p:pic>
      <p:pic>
        <p:nvPicPr>
          <p:cNvPr id="10" name="Picture 11">
            <a:extLst>
              <a:ext uri="{FF2B5EF4-FFF2-40B4-BE49-F238E27FC236}">
                <a16:creationId xmlns:a16="http://schemas.microsoft.com/office/drawing/2014/main" id="{B4885A20-B32C-D645-4E8D-F145981B941F}"/>
              </a:ext>
            </a:extLst>
          </p:cNvPr>
          <p:cNvPicPr>
            <a:picLocks noChangeAspect="1"/>
          </p:cNvPicPr>
          <p:nvPr/>
        </p:nvPicPr>
        <p:blipFill rotWithShape="1">
          <a:blip r:embed="rId8"/>
          <a:srcRect l="12799" t="19394" r="13993" b="10606"/>
          <a:stretch/>
        </p:blipFill>
        <p:spPr>
          <a:xfrm>
            <a:off x="1733911" y="1061965"/>
            <a:ext cx="8768093" cy="4751589"/>
          </a:xfrm>
          <a:prstGeom prst="rect">
            <a:avLst/>
          </a:prstGeom>
        </p:spPr>
      </p:pic>
      <p:pic>
        <p:nvPicPr>
          <p:cNvPr id="3" name="Recorded Sound">
            <a:hlinkClick r:id="" action="ppaction://media"/>
            <a:extLst>
              <a:ext uri="{FF2B5EF4-FFF2-40B4-BE49-F238E27FC236}">
                <a16:creationId xmlns:a16="http://schemas.microsoft.com/office/drawing/2014/main" id="{7FD5BDE8-542F-4BBD-66AB-19030449AC5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34400" y="6019801"/>
            <a:ext cx="609600" cy="609600"/>
          </a:xfrm>
          <a:prstGeom prst="rect">
            <a:avLst/>
          </a:prstGeom>
        </p:spPr>
      </p:pic>
    </p:spTree>
    <p:extLst>
      <p:ext uri="{BB962C8B-B14F-4D97-AF65-F5344CB8AC3E}">
        <p14:creationId xmlns:p14="http://schemas.microsoft.com/office/powerpoint/2010/main" val="2824096623"/>
      </p:ext>
    </p:extLst>
  </p:cSld>
  <p:clrMapOvr>
    <a:masterClrMapping/>
  </p:clrMapOvr>
  <mc:AlternateContent xmlns:mc="http://schemas.openxmlformats.org/markup-compatibility/2006" xmlns:p14="http://schemas.microsoft.com/office/powerpoint/2010/main">
    <mc:Choice Requires="p14">
      <p:transition spd="slow" p14:dur="2000" advTm="69089"/>
    </mc:Choice>
    <mc:Fallback xmlns="">
      <p:transition spd="slow" advTm="69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042" y="-14377"/>
            <a:ext cx="12169514" cy="6760564"/>
          </a:xfrm>
          <a:prstGeom prst="rect">
            <a:avLst/>
          </a:prstGeom>
        </p:spPr>
      </p:pic>
      <p:sp>
        <p:nvSpPr>
          <p:cNvPr id="2" name="Title 1"/>
          <p:cNvSpPr>
            <a:spLocks noGrp="1"/>
          </p:cNvSpPr>
          <p:nvPr>
            <p:ph type="title"/>
          </p:nvPr>
        </p:nvSpPr>
        <p:spPr>
          <a:xfrm>
            <a:off x="835066" y="3878"/>
            <a:ext cx="10558731" cy="1339940"/>
          </a:xfrm>
        </p:spPr>
        <p:txBody>
          <a:bodyPr/>
          <a:lstStyle/>
          <a:p>
            <a:pPr algn="ctr" defTabSz="855859">
              <a:spcBef>
                <a:spcPts val="0"/>
              </a:spcBef>
            </a:pPr>
            <a:r>
              <a:rPr lang="en-US" b="1" dirty="0">
                <a:ea typeface="+mn-ea"/>
                <a:cs typeface="+mn-cs"/>
              </a:rPr>
              <a:t>(</a:t>
            </a:r>
            <a:r>
              <a:rPr lang="en-US" b="1" dirty="0" err="1">
                <a:ea typeface="+mn-ea"/>
                <a:cs typeface="+mn-cs"/>
              </a:rPr>
              <a:t>i</a:t>
            </a:r>
            <a:r>
              <a:rPr lang="en-US" b="1" dirty="0">
                <a:ea typeface="+mn-ea"/>
                <a:cs typeface="+mn-cs"/>
              </a:rPr>
              <a:t>) Labelled Diagram</a:t>
            </a:r>
            <a:r>
              <a:rPr lang="en-US" sz="2150" dirty="0">
                <a:ea typeface="+mn-ea"/>
                <a:cs typeface="+mn-cs"/>
              </a:rPr>
              <a:t/>
            </a:r>
            <a:br>
              <a:rPr lang="en-US" sz="2150" dirty="0">
                <a:ea typeface="+mn-ea"/>
                <a:cs typeface="+mn-cs"/>
              </a:rPr>
            </a:br>
            <a:endParaRPr lang="en-IE" sz="2150">
              <a:cs typeface="Calibri Light"/>
            </a:endParaRPr>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9260819" y="5791201"/>
            <a:ext cx="2923763" cy="1066800"/>
          </a:xfrm>
          <a:prstGeom prst="rect">
            <a:avLst/>
          </a:prstGeom>
        </p:spPr>
      </p:pic>
      <p:pic>
        <p:nvPicPr>
          <p:cNvPr id="7" name="Picture 27" descr="A picture containing text&#10;&#10;Description automatically generated">
            <a:extLst>
              <a:ext uri="{FF2B5EF4-FFF2-40B4-BE49-F238E27FC236}">
                <a16:creationId xmlns:a16="http://schemas.microsoft.com/office/drawing/2014/main" id="{07555504-3078-409B-D9A8-EEBB81D994AB}"/>
              </a:ext>
            </a:extLst>
          </p:cNvPr>
          <p:cNvPicPr>
            <a:picLocks noChangeAspect="1"/>
          </p:cNvPicPr>
          <p:nvPr/>
        </p:nvPicPr>
        <p:blipFill>
          <a:blip r:embed="rId7"/>
          <a:stretch>
            <a:fillRect/>
          </a:stretch>
        </p:blipFill>
        <p:spPr>
          <a:xfrm>
            <a:off x="4968816" y="5902923"/>
            <a:ext cx="3117011" cy="846229"/>
          </a:xfrm>
          <a:prstGeom prst="rect">
            <a:avLst/>
          </a:prstGeom>
        </p:spPr>
      </p:pic>
      <p:pic>
        <p:nvPicPr>
          <p:cNvPr id="3" name="Picture 4" descr="Chart, radar chart&#10;&#10;Description automatically generated">
            <a:extLst>
              <a:ext uri="{FF2B5EF4-FFF2-40B4-BE49-F238E27FC236}">
                <a16:creationId xmlns:a16="http://schemas.microsoft.com/office/drawing/2014/main" id="{A49D0D2F-E42D-6CCB-5AEA-7DBD846ED1A9}"/>
              </a:ext>
            </a:extLst>
          </p:cNvPr>
          <p:cNvPicPr>
            <a:picLocks noChangeAspect="1"/>
          </p:cNvPicPr>
          <p:nvPr/>
        </p:nvPicPr>
        <p:blipFill>
          <a:blip r:embed="rId8"/>
          <a:stretch>
            <a:fillRect/>
          </a:stretch>
        </p:blipFill>
        <p:spPr>
          <a:xfrm>
            <a:off x="296173" y="1177506"/>
            <a:ext cx="6567577" cy="4387969"/>
          </a:xfrm>
          <a:prstGeom prst="rect">
            <a:avLst/>
          </a:prstGeom>
        </p:spPr>
      </p:pic>
      <p:sp>
        <p:nvSpPr>
          <p:cNvPr id="5" name="TextBox 4">
            <a:extLst>
              <a:ext uri="{FF2B5EF4-FFF2-40B4-BE49-F238E27FC236}">
                <a16:creationId xmlns:a16="http://schemas.microsoft.com/office/drawing/2014/main" id="{9CED17A0-8D00-0B65-A370-2E7EAFE8ADDF}"/>
              </a:ext>
            </a:extLst>
          </p:cNvPr>
          <p:cNvSpPr txBox="1"/>
          <p:nvPr/>
        </p:nvSpPr>
        <p:spPr>
          <a:xfrm>
            <a:off x="7336681" y="1838188"/>
            <a:ext cx="4585954"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u="sng" dirty="0">
                <a:cs typeface="Calibri"/>
              </a:rPr>
              <a:t>9 marks in total.</a:t>
            </a:r>
          </a:p>
          <a:p>
            <a:r>
              <a:rPr lang="en-US" sz="2400" dirty="0">
                <a:cs typeface="Calibri"/>
              </a:rPr>
              <a:t>Must include:</a:t>
            </a:r>
          </a:p>
          <a:p>
            <a:endParaRPr lang="en-US" sz="2400" dirty="0">
              <a:ea typeface="+mn-lt"/>
              <a:cs typeface="+mn-lt"/>
            </a:endParaRPr>
          </a:p>
          <a:p>
            <a:pPr marL="171450" indent="-171450">
              <a:buFont typeface="Arial,Sans-Serif"/>
              <a:buChar char="•"/>
            </a:pPr>
            <a:r>
              <a:rPr lang="en-IE" sz="2400" dirty="0">
                <a:ea typeface="+mn-lt"/>
                <a:cs typeface="+mn-lt"/>
              </a:rPr>
              <a:t>A transparent block (3 marks).</a:t>
            </a:r>
            <a:endParaRPr lang="en-US" sz="2400" dirty="0">
              <a:ea typeface="+mn-lt"/>
              <a:cs typeface="+mn-lt"/>
            </a:endParaRPr>
          </a:p>
          <a:p>
            <a:pPr marL="171450" indent="-171450">
              <a:buFont typeface="Arial,Sans-Serif"/>
              <a:buChar char="•"/>
            </a:pPr>
            <a:r>
              <a:rPr lang="en-IE" sz="2400" dirty="0">
                <a:ea typeface="+mn-lt"/>
                <a:cs typeface="+mn-lt"/>
              </a:rPr>
              <a:t>A ray box, lasers, or pins (3 marks).</a:t>
            </a:r>
            <a:endParaRPr lang="en-US" sz="2400" dirty="0">
              <a:ea typeface="+mn-lt"/>
              <a:cs typeface="+mn-lt"/>
            </a:endParaRPr>
          </a:p>
          <a:p>
            <a:pPr marL="171450" indent="-171450">
              <a:buFont typeface="Arial,Sans-Serif"/>
              <a:buChar char="•"/>
            </a:pPr>
            <a:r>
              <a:rPr lang="en-IE" sz="2400" dirty="0">
                <a:ea typeface="+mn-lt"/>
                <a:cs typeface="+mn-lt"/>
              </a:rPr>
              <a:t>A detail such as paper, a ruler, or protractor (3 marks).</a:t>
            </a:r>
            <a:endParaRPr lang="en-US" sz="2400" dirty="0"/>
          </a:p>
        </p:txBody>
      </p:sp>
      <p:pic>
        <p:nvPicPr>
          <p:cNvPr id="8" name="Recorded Sound">
            <a:hlinkClick r:id="" action="ppaction://media"/>
            <a:extLst>
              <a:ext uri="{FF2B5EF4-FFF2-40B4-BE49-F238E27FC236}">
                <a16:creationId xmlns:a16="http://schemas.microsoft.com/office/drawing/2014/main" id="{0037C66E-2B9B-6819-2249-82186195AEC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86109" y="6030254"/>
            <a:ext cx="609600" cy="609600"/>
          </a:xfrm>
          <a:prstGeom prst="rect">
            <a:avLst/>
          </a:prstGeom>
        </p:spPr>
      </p:pic>
    </p:spTree>
    <p:extLst>
      <p:ext uri="{BB962C8B-B14F-4D97-AF65-F5344CB8AC3E}">
        <p14:creationId xmlns:p14="http://schemas.microsoft.com/office/powerpoint/2010/main" val="1989161589"/>
      </p:ext>
    </p:extLst>
  </p:cSld>
  <p:clrMapOvr>
    <a:masterClrMapping/>
  </p:clrMapOvr>
  <mc:AlternateContent xmlns:mc="http://schemas.openxmlformats.org/markup-compatibility/2006" xmlns:p14="http://schemas.microsoft.com/office/powerpoint/2010/main">
    <mc:Choice Requires="p14">
      <p:transition spd="slow" p14:dur="2000" advTm="69089"/>
    </mc:Choice>
    <mc:Fallback xmlns="">
      <p:transition spd="slow" advTm="69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93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73066" y="3878"/>
            <a:ext cx="9451675" cy="1339940"/>
          </a:xfrm>
        </p:spPr>
        <p:txBody>
          <a:bodyPr/>
          <a:lstStyle/>
          <a:p>
            <a:pPr algn="ctr" defTabSz="855859">
              <a:spcBef>
                <a:spcPts val="0"/>
              </a:spcBef>
            </a:pPr>
            <a:r>
              <a:rPr lang="en-US" b="1" dirty="0">
                <a:ea typeface="+mn-ea"/>
                <a:cs typeface="+mn-cs"/>
              </a:rPr>
              <a:t>(ii) Determine the Angle of Refraction</a:t>
            </a:r>
            <a:r>
              <a:rPr lang="en-US" sz="2150" dirty="0">
                <a:ea typeface="+mn-ea"/>
                <a:cs typeface="+mn-cs"/>
              </a:rPr>
              <a:t/>
            </a:r>
            <a:br>
              <a:rPr lang="en-US" sz="2150" dirty="0">
                <a:ea typeface="+mn-ea"/>
                <a:cs typeface="+mn-cs"/>
              </a:rPr>
            </a:br>
            <a:endParaRPr lang="en-IE" sz="2150">
              <a:cs typeface="Calibri Light"/>
            </a:endParaRPr>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9260819" y="5791201"/>
            <a:ext cx="2923763" cy="1066800"/>
          </a:xfrm>
          <a:prstGeom prst="rect">
            <a:avLst/>
          </a:prstGeom>
        </p:spPr>
      </p:pic>
      <p:pic>
        <p:nvPicPr>
          <p:cNvPr id="7" name="Picture 27" descr="A picture containing text&#10;&#10;Description automatically generated">
            <a:extLst>
              <a:ext uri="{FF2B5EF4-FFF2-40B4-BE49-F238E27FC236}">
                <a16:creationId xmlns:a16="http://schemas.microsoft.com/office/drawing/2014/main" id="{07555504-3078-409B-D9A8-EEBB81D994AB}"/>
              </a:ext>
            </a:extLst>
          </p:cNvPr>
          <p:cNvPicPr>
            <a:picLocks noChangeAspect="1"/>
          </p:cNvPicPr>
          <p:nvPr/>
        </p:nvPicPr>
        <p:blipFill>
          <a:blip r:embed="rId7"/>
          <a:stretch>
            <a:fillRect/>
          </a:stretch>
        </p:blipFill>
        <p:spPr>
          <a:xfrm>
            <a:off x="4968816" y="5902923"/>
            <a:ext cx="3117011" cy="846229"/>
          </a:xfrm>
          <a:prstGeom prst="rect">
            <a:avLst/>
          </a:prstGeom>
        </p:spPr>
      </p:pic>
      <p:pic>
        <p:nvPicPr>
          <p:cNvPr id="5" name="Picture 4" descr="Chart, radar chart&#10;&#10;Description automatically generated">
            <a:extLst>
              <a:ext uri="{FF2B5EF4-FFF2-40B4-BE49-F238E27FC236}">
                <a16:creationId xmlns:a16="http://schemas.microsoft.com/office/drawing/2014/main" id="{F01A948F-800C-D780-B8A5-30DB49B1584B}"/>
              </a:ext>
            </a:extLst>
          </p:cNvPr>
          <p:cNvPicPr>
            <a:picLocks noChangeAspect="1"/>
          </p:cNvPicPr>
          <p:nvPr/>
        </p:nvPicPr>
        <p:blipFill>
          <a:blip r:embed="rId8"/>
          <a:stretch>
            <a:fillRect/>
          </a:stretch>
        </p:blipFill>
        <p:spPr>
          <a:xfrm>
            <a:off x="296173" y="1177506"/>
            <a:ext cx="6567577" cy="4387969"/>
          </a:xfrm>
          <a:prstGeom prst="rect">
            <a:avLst/>
          </a:prstGeom>
        </p:spPr>
      </p:pic>
      <p:sp>
        <p:nvSpPr>
          <p:cNvPr id="9" name="TextBox 8">
            <a:extLst>
              <a:ext uri="{FF2B5EF4-FFF2-40B4-BE49-F238E27FC236}">
                <a16:creationId xmlns:a16="http://schemas.microsoft.com/office/drawing/2014/main" id="{BAC09B01-E6FD-7AD9-7654-3CE8660C78FD}"/>
              </a:ext>
            </a:extLst>
          </p:cNvPr>
          <p:cNvSpPr txBox="1"/>
          <p:nvPr/>
        </p:nvSpPr>
        <p:spPr>
          <a:xfrm>
            <a:off x="7336681" y="1838188"/>
            <a:ext cx="4585954"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u="sng" dirty="0">
                <a:cs typeface="Calibri"/>
              </a:rPr>
              <a:t>9 marks in total.</a:t>
            </a:r>
            <a:endParaRPr lang="en-US" sz="2400" u="sng">
              <a:cs typeface="Calibri"/>
            </a:endParaRPr>
          </a:p>
          <a:p>
            <a:r>
              <a:rPr lang="en-US" sz="2400" dirty="0">
                <a:cs typeface="Calibri"/>
              </a:rPr>
              <a:t>Include any 3 points:</a:t>
            </a:r>
          </a:p>
          <a:p>
            <a:endParaRPr lang="en-US" sz="2400" dirty="0">
              <a:ea typeface="+mn-lt"/>
              <a:cs typeface="+mn-lt"/>
            </a:endParaRPr>
          </a:p>
          <a:p>
            <a:pPr marL="171450" indent="-171450">
              <a:buFont typeface="Arial,Sans-Serif"/>
              <a:buChar char="•"/>
            </a:pPr>
            <a:r>
              <a:rPr lang="en-IE" sz="2400" dirty="0">
                <a:ea typeface="+mn-lt"/>
                <a:cs typeface="+mn-lt"/>
              </a:rPr>
              <a:t>Incident ray (3 marks).</a:t>
            </a:r>
            <a:endParaRPr lang="en-US" sz="2400" dirty="0">
              <a:ea typeface="+mn-lt"/>
              <a:cs typeface="+mn-lt"/>
            </a:endParaRPr>
          </a:p>
          <a:p>
            <a:pPr marL="171450" indent="-171450">
              <a:buFont typeface="Arial,Sans-Serif"/>
              <a:buChar char="•"/>
            </a:pPr>
            <a:r>
              <a:rPr lang="en-IE" sz="2400" dirty="0">
                <a:ea typeface="+mn-lt"/>
                <a:cs typeface="+mn-lt"/>
              </a:rPr>
              <a:t>Refracted ray (3 marks).</a:t>
            </a:r>
            <a:endParaRPr lang="en-US" sz="2400">
              <a:ea typeface="+mn-lt"/>
              <a:cs typeface="+mn-lt"/>
            </a:endParaRPr>
          </a:p>
          <a:p>
            <a:pPr marL="171450" indent="-171450">
              <a:buFont typeface="Arial,Sans-Serif"/>
              <a:buChar char="•"/>
            </a:pPr>
            <a:r>
              <a:rPr lang="en-IE" sz="2400" dirty="0">
                <a:ea typeface="+mn-lt"/>
                <a:cs typeface="+mn-lt"/>
              </a:rPr>
              <a:t>Normal line at point of incidence (3 marks).</a:t>
            </a:r>
          </a:p>
          <a:p>
            <a:pPr marL="171450" indent="-171450">
              <a:buFont typeface="Arial,Sans-Serif"/>
              <a:buChar char="•"/>
            </a:pPr>
            <a:r>
              <a:rPr lang="en-IE" sz="2400" dirty="0">
                <a:cs typeface="Calibri"/>
              </a:rPr>
              <a:t>Measure angle with protractor </a:t>
            </a:r>
            <a:r>
              <a:rPr lang="en-IE" sz="2400" dirty="0">
                <a:ea typeface="+mn-lt"/>
                <a:cs typeface="+mn-lt"/>
              </a:rPr>
              <a:t> </a:t>
            </a:r>
            <a:r>
              <a:rPr lang="en-IE" sz="2400" dirty="0">
                <a:cs typeface="Calibri"/>
              </a:rPr>
              <a:t>(3 marks).</a:t>
            </a:r>
          </a:p>
        </p:txBody>
      </p:sp>
      <p:pic>
        <p:nvPicPr>
          <p:cNvPr id="3" name="Recorded Sound">
            <a:hlinkClick r:id="" action="ppaction://media"/>
            <a:extLst>
              <a:ext uri="{FF2B5EF4-FFF2-40B4-BE49-F238E27FC236}">
                <a16:creationId xmlns:a16="http://schemas.microsoft.com/office/drawing/2014/main" id="{0EBB4237-05C4-6822-99C0-4A13D122F2D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34400" y="6114511"/>
            <a:ext cx="609600" cy="609600"/>
          </a:xfrm>
          <a:prstGeom prst="rect">
            <a:avLst/>
          </a:prstGeom>
        </p:spPr>
      </p:pic>
    </p:spTree>
    <p:extLst>
      <p:ext uri="{BB962C8B-B14F-4D97-AF65-F5344CB8AC3E}">
        <p14:creationId xmlns:p14="http://schemas.microsoft.com/office/powerpoint/2010/main" val="3640685496"/>
      </p:ext>
    </p:extLst>
  </p:cSld>
  <p:clrMapOvr>
    <a:masterClrMapping/>
  </p:clrMapOvr>
  <mc:AlternateContent xmlns:mc="http://schemas.openxmlformats.org/markup-compatibility/2006" xmlns:p14="http://schemas.microsoft.com/office/powerpoint/2010/main">
    <mc:Choice Requires="p14">
      <p:transition spd="slow" p14:dur="2000" advTm="69089"/>
    </mc:Choice>
    <mc:Fallback xmlns="">
      <p:transition spd="slow" advTm="69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15557" y="3878"/>
            <a:ext cx="9120995" cy="1339940"/>
          </a:xfrm>
        </p:spPr>
        <p:txBody>
          <a:bodyPr/>
          <a:lstStyle/>
          <a:p>
            <a:pPr algn="ctr" defTabSz="855859">
              <a:spcBef>
                <a:spcPts val="0"/>
              </a:spcBef>
            </a:pPr>
            <a:r>
              <a:rPr lang="en-US" b="1" dirty="0">
                <a:ea typeface="+mn-ea"/>
                <a:cs typeface="+mn-cs"/>
              </a:rPr>
              <a:t>(iii) Graph to verify Snell's Law</a:t>
            </a:r>
            <a:r>
              <a:rPr lang="en-US" sz="2150" dirty="0">
                <a:ea typeface="+mn-ea"/>
                <a:cs typeface="+mn-cs"/>
              </a:rPr>
              <a:t/>
            </a:r>
            <a:br>
              <a:rPr lang="en-US" sz="2150" dirty="0">
                <a:ea typeface="+mn-ea"/>
                <a:cs typeface="+mn-cs"/>
              </a:rPr>
            </a:br>
            <a:endParaRPr lang="en-IE" sz="2150">
              <a:cs typeface="Calibri Light"/>
            </a:endParaRPr>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9260819" y="5791201"/>
            <a:ext cx="2923763" cy="1066800"/>
          </a:xfrm>
          <a:prstGeom prst="rect">
            <a:avLst/>
          </a:prstGeom>
        </p:spPr>
      </p:pic>
      <p:pic>
        <p:nvPicPr>
          <p:cNvPr id="7" name="Picture 27" descr="A picture containing text&#10;&#10;Description automatically generated">
            <a:extLst>
              <a:ext uri="{FF2B5EF4-FFF2-40B4-BE49-F238E27FC236}">
                <a16:creationId xmlns:a16="http://schemas.microsoft.com/office/drawing/2014/main" id="{07555504-3078-409B-D9A8-EEBB81D994AB}"/>
              </a:ext>
            </a:extLst>
          </p:cNvPr>
          <p:cNvPicPr>
            <a:picLocks noChangeAspect="1"/>
          </p:cNvPicPr>
          <p:nvPr/>
        </p:nvPicPr>
        <p:blipFill>
          <a:blip r:embed="rId7"/>
          <a:stretch>
            <a:fillRect/>
          </a:stretch>
        </p:blipFill>
        <p:spPr>
          <a:xfrm>
            <a:off x="4968816" y="5902923"/>
            <a:ext cx="3117011" cy="846229"/>
          </a:xfrm>
          <a:prstGeom prst="rect">
            <a:avLst/>
          </a:prstGeom>
        </p:spPr>
      </p:pic>
      <p:graphicFrame>
        <p:nvGraphicFramePr>
          <p:cNvPr id="3" name="Table 4">
            <a:extLst>
              <a:ext uri="{FF2B5EF4-FFF2-40B4-BE49-F238E27FC236}">
                <a16:creationId xmlns:a16="http://schemas.microsoft.com/office/drawing/2014/main" id="{73E47A24-51C9-C67F-D256-7FA4BC48D17E}"/>
              </a:ext>
            </a:extLst>
          </p:cNvPr>
          <p:cNvGraphicFramePr>
            <a:graphicFrameLocks noGrp="1"/>
          </p:cNvGraphicFramePr>
          <p:nvPr>
            <p:extLst>
              <p:ext uri="{D42A27DB-BD31-4B8C-83A1-F6EECF244321}">
                <p14:modId xmlns:p14="http://schemas.microsoft.com/office/powerpoint/2010/main" val="3876524189"/>
              </p:ext>
            </p:extLst>
          </p:nvPr>
        </p:nvGraphicFramePr>
        <p:xfrm>
          <a:off x="2032000" y="1724007"/>
          <a:ext cx="8128000" cy="3285289"/>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4270757800"/>
                    </a:ext>
                  </a:extLst>
                </a:gridCol>
                <a:gridCol w="2032000">
                  <a:extLst>
                    <a:ext uri="{9D8B030D-6E8A-4147-A177-3AD203B41FA5}">
                      <a16:colId xmlns:a16="http://schemas.microsoft.com/office/drawing/2014/main" val="1431814090"/>
                    </a:ext>
                  </a:extLst>
                </a:gridCol>
                <a:gridCol w="2032000">
                  <a:extLst>
                    <a:ext uri="{9D8B030D-6E8A-4147-A177-3AD203B41FA5}">
                      <a16:colId xmlns:a16="http://schemas.microsoft.com/office/drawing/2014/main" val="671237289"/>
                    </a:ext>
                  </a:extLst>
                </a:gridCol>
                <a:gridCol w="2032000">
                  <a:extLst>
                    <a:ext uri="{9D8B030D-6E8A-4147-A177-3AD203B41FA5}">
                      <a16:colId xmlns:a16="http://schemas.microsoft.com/office/drawing/2014/main" val="2841305823"/>
                    </a:ext>
                  </a:extLst>
                </a:gridCol>
              </a:tblGrid>
              <a:tr h="542089">
                <a:tc>
                  <a:txBody>
                    <a:bodyPr/>
                    <a:lstStyle/>
                    <a:p>
                      <a:pPr algn="ctr"/>
                      <a:r>
                        <a:rPr lang="en-IE" sz="2800" dirty="0" err="1"/>
                        <a:t>i</a:t>
                      </a:r>
                      <a:r>
                        <a:rPr lang="en-IE" sz="2800" dirty="0"/>
                        <a:t> (</a:t>
                      </a:r>
                      <a:r>
                        <a:rPr lang="en-IE" sz="2800" b="1" i="0" kern="1200" dirty="0">
                          <a:solidFill>
                            <a:schemeClr val="lt1"/>
                          </a:solidFill>
                          <a:effectLst/>
                          <a:latin typeface="+mn-lt"/>
                          <a:ea typeface="+mn-ea"/>
                          <a:cs typeface="+mn-cs"/>
                        </a:rPr>
                        <a:t>°)</a:t>
                      </a:r>
                      <a:endParaRPr lang="en-IE" sz="2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2800" dirty="0"/>
                        <a:t>r (</a:t>
                      </a:r>
                      <a:r>
                        <a:rPr lang="en-IE" sz="2800" b="1" i="0" kern="1200" dirty="0">
                          <a:solidFill>
                            <a:schemeClr val="lt1"/>
                          </a:solidFill>
                          <a:effectLst/>
                          <a:latin typeface="+mn-lt"/>
                          <a:ea typeface="+mn-ea"/>
                          <a:cs typeface="+mn-cs"/>
                        </a:rPr>
                        <a:t>°)</a:t>
                      </a:r>
                      <a:endParaRPr lang="en-IE" sz="2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2800" dirty="0"/>
                        <a:t>Sin(</a:t>
                      </a:r>
                      <a:r>
                        <a:rPr lang="en-IE" sz="2800" dirty="0" err="1"/>
                        <a:t>i</a:t>
                      </a:r>
                      <a:r>
                        <a:rPr lang="en-IE" sz="2800" dirty="0"/>
                        <a:t>) (</a:t>
                      </a:r>
                      <a:r>
                        <a:rPr lang="en-IE" sz="2800" b="1" i="0" kern="1200" dirty="0">
                          <a:solidFill>
                            <a:schemeClr val="lt1"/>
                          </a:solidFill>
                          <a:effectLst/>
                          <a:latin typeface="+mn-lt"/>
                          <a:ea typeface="+mn-ea"/>
                          <a:cs typeface="+mn-cs"/>
                        </a:rPr>
                        <a:t>°)</a:t>
                      </a:r>
                      <a:endParaRPr lang="en-IE" sz="2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2800" dirty="0"/>
                        <a:t>Sin(r) (</a:t>
                      </a:r>
                      <a:r>
                        <a:rPr lang="en-IE" sz="2800" b="1" i="0" kern="1200" dirty="0">
                          <a:solidFill>
                            <a:schemeClr val="lt1"/>
                          </a:solidFill>
                          <a:effectLst/>
                          <a:latin typeface="+mn-lt"/>
                          <a:ea typeface="+mn-ea"/>
                          <a:cs typeface="+mn-cs"/>
                        </a:rPr>
                        <a:t>°)</a:t>
                      </a:r>
                      <a:endParaRPr lang="en-IE" sz="2800" dirty="0"/>
                    </a:p>
                  </a:txBody>
                  <a:tcPr/>
                </a:tc>
                <a:extLst>
                  <a:ext uri="{0D108BD9-81ED-4DB2-BD59-A6C34878D82A}">
                    <a16:rowId xmlns:a16="http://schemas.microsoft.com/office/drawing/2014/main" val="1979480865"/>
                  </a:ext>
                </a:extLst>
              </a:tr>
              <a:tr h="370840">
                <a:tc>
                  <a:txBody>
                    <a:bodyPr/>
                    <a:lstStyle/>
                    <a:p>
                      <a:pPr algn="ctr"/>
                      <a:r>
                        <a:rPr lang="en-IE" sz="2400" dirty="0"/>
                        <a:t>30</a:t>
                      </a:r>
                    </a:p>
                  </a:txBody>
                  <a:tcPr/>
                </a:tc>
                <a:tc>
                  <a:txBody>
                    <a:bodyPr/>
                    <a:lstStyle/>
                    <a:p>
                      <a:pPr algn="ctr"/>
                      <a:r>
                        <a:rPr lang="en-IE" sz="2400" dirty="0"/>
                        <a:t>19</a:t>
                      </a:r>
                    </a:p>
                  </a:txBody>
                  <a:tcPr/>
                </a:tc>
                <a:tc>
                  <a:txBody>
                    <a:bodyPr/>
                    <a:lstStyle/>
                    <a:p>
                      <a:pPr algn="ctr"/>
                      <a:r>
                        <a:rPr lang="en-IE" sz="2400" dirty="0"/>
                        <a:t>0.5</a:t>
                      </a:r>
                    </a:p>
                  </a:txBody>
                  <a:tcPr/>
                </a:tc>
                <a:tc>
                  <a:txBody>
                    <a:bodyPr/>
                    <a:lstStyle/>
                    <a:p>
                      <a:pPr algn="ctr"/>
                      <a:r>
                        <a:rPr lang="en-IE" sz="2400" dirty="0"/>
                        <a:t>0.33</a:t>
                      </a:r>
                    </a:p>
                  </a:txBody>
                  <a:tcPr/>
                </a:tc>
                <a:extLst>
                  <a:ext uri="{0D108BD9-81ED-4DB2-BD59-A6C34878D82A}">
                    <a16:rowId xmlns:a16="http://schemas.microsoft.com/office/drawing/2014/main" val="2170534202"/>
                  </a:ext>
                </a:extLst>
              </a:tr>
              <a:tr h="370840">
                <a:tc>
                  <a:txBody>
                    <a:bodyPr/>
                    <a:lstStyle/>
                    <a:p>
                      <a:pPr algn="ctr"/>
                      <a:r>
                        <a:rPr lang="en-IE" sz="2400" dirty="0"/>
                        <a:t>40</a:t>
                      </a:r>
                    </a:p>
                  </a:txBody>
                  <a:tcPr/>
                </a:tc>
                <a:tc>
                  <a:txBody>
                    <a:bodyPr/>
                    <a:lstStyle/>
                    <a:p>
                      <a:pPr algn="ctr"/>
                      <a:r>
                        <a:rPr lang="en-IE" sz="2400" dirty="0"/>
                        <a:t>27</a:t>
                      </a:r>
                    </a:p>
                  </a:txBody>
                  <a:tcPr/>
                </a:tc>
                <a:tc>
                  <a:txBody>
                    <a:bodyPr/>
                    <a:lstStyle/>
                    <a:p>
                      <a:pPr algn="ctr"/>
                      <a:r>
                        <a:rPr lang="en-IE" sz="2400" dirty="0"/>
                        <a:t>0.64</a:t>
                      </a:r>
                    </a:p>
                  </a:txBody>
                  <a:tcPr/>
                </a:tc>
                <a:tc>
                  <a:txBody>
                    <a:bodyPr/>
                    <a:lstStyle/>
                    <a:p>
                      <a:pPr algn="ctr"/>
                      <a:r>
                        <a:rPr lang="en-IE" sz="2400" dirty="0"/>
                        <a:t>0.45</a:t>
                      </a:r>
                    </a:p>
                  </a:txBody>
                  <a:tcPr/>
                </a:tc>
                <a:extLst>
                  <a:ext uri="{0D108BD9-81ED-4DB2-BD59-A6C34878D82A}">
                    <a16:rowId xmlns:a16="http://schemas.microsoft.com/office/drawing/2014/main" val="1243243154"/>
                  </a:ext>
                </a:extLst>
              </a:tr>
              <a:tr h="370840">
                <a:tc>
                  <a:txBody>
                    <a:bodyPr/>
                    <a:lstStyle/>
                    <a:p>
                      <a:pPr algn="ctr"/>
                      <a:r>
                        <a:rPr lang="en-IE" sz="2400" dirty="0"/>
                        <a:t>50</a:t>
                      </a:r>
                    </a:p>
                  </a:txBody>
                  <a:tcPr/>
                </a:tc>
                <a:tc>
                  <a:txBody>
                    <a:bodyPr/>
                    <a:lstStyle/>
                    <a:p>
                      <a:pPr algn="ctr"/>
                      <a:r>
                        <a:rPr lang="en-IE" sz="2400" dirty="0"/>
                        <a:t>32</a:t>
                      </a:r>
                    </a:p>
                  </a:txBody>
                  <a:tcPr/>
                </a:tc>
                <a:tc>
                  <a:txBody>
                    <a:bodyPr/>
                    <a:lstStyle/>
                    <a:p>
                      <a:pPr algn="ctr"/>
                      <a:r>
                        <a:rPr lang="en-IE" sz="2400" dirty="0"/>
                        <a:t>0.77</a:t>
                      </a:r>
                    </a:p>
                  </a:txBody>
                  <a:tcPr/>
                </a:tc>
                <a:tc>
                  <a:txBody>
                    <a:bodyPr/>
                    <a:lstStyle/>
                    <a:p>
                      <a:pPr algn="ctr"/>
                      <a:r>
                        <a:rPr lang="en-IE" sz="2400" dirty="0"/>
                        <a:t>0.53</a:t>
                      </a:r>
                    </a:p>
                  </a:txBody>
                  <a:tcPr/>
                </a:tc>
                <a:extLst>
                  <a:ext uri="{0D108BD9-81ED-4DB2-BD59-A6C34878D82A}">
                    <a16:rowId xmlns:a16="http://schemas.microsoft.com/office/drawing/2014/main" val="2379778912"/>
                  </a:ext>
                </a:extLst>
              </a:tr>
              <a:tr h="370840">
                <a:tc>
                  <a:txBody>
                    <a:bodyPr/>
                    <a:lstStyle/>
                    <a:p>
                      <a:pPr algn="ctr"/>
                      <a:r>
                        <a:rPr lang="en-IE" sz="2400" dirty="0"/>
                        <a:t>60</a:t>
                      </a:r>
                    </a:p>
                  </a:txBody>
                  <a:tcPr/>
                </a:tc>
                <a:tc>
                  <a:txBody>
                    <a:bodyPr/>
                    <a:lstStyle/>
                    <a:p>
                      <a:pPr algn="ctr"/>
                      <a:r>
                        <a:rPr lang="en-IE" sz="2400" dirty="0"/>
                        <a:t>36</a:t>
                      </a:r>
                    </a:p>
                  </a:txBody>
                  <a:tcPr/>
                </a:tc>
                <a:tc>
                  <a:txBody>
                    <a:bodyPr/>
                    <a:lstStyle/>
                    <a:p>
                      <a:pPr algn="ctr"/>
                      <a:r>
                        <a:rPr lang="en-IE" sz="2400" dirty="0"/>
                        <a:t>0.87</a:t>
                      </a:r>
                    </a:p>
                  </a:txBody>
                  <a:tcPr/>
                </a:tc>
                <a:tc>
                  <a:txBody>
                    <a:bodyPr/>
                    <a:lstStyle/>
                    <a:p>
                      <a:pPr algn="ctr"/>
                      <a:r>
                        <a:rPr lang="en-IE" sz="2400" dirty="0"/>
                        <a:t>0.59</a:t>
                      </a:r>
                    </a:p>
                  </a:txBody>
                  <a:tcPr/>
                </a:tc>
                <a:extLst>
                  <a:ext uri="{0D108BD9-81ED-4DB2-BD59-A6C34878D82A}">
                    <a16:rowId xmlns:a16="http://schemas.microsoft.com/office/drawing/2014/main" val="271618459"/>
                  </a:ext>
                </a:extLst>
              </a:tr>
              <a:tr h="370840">
                <a:tc>
                  <a:txBody>
                    <a:bodyPr/>
                    <a:lstStyle/>
                    <a:p>
                      <a:pPr algn="ctr"/>
                      <a:r>
                        <a:rPr lang="en-IE" sz="2400" dirty="0"/>
                        <a:t>70</a:t>
                      </a:r>
                    </a:p>
                  </a:txBody>
                  <a:tcPr/>
                </a:tc>
                <a:tc>
                  <a:txBody>
                    <a:bodyPr/>
                    <a:lstStyle/>
                    <a:p>
                      <a:pPr algn="ctr"/>
                      <a:r>
                        <a:rPr lang="en-IE" sz="2400" dirty="0"/>
                        <a:t>40</a:t>
                      </a:r>
                    </a:p>
                  </a:txBody>
                  <a:tcPr/>
                </a:tc>
                <a:tc>
                  <a:txBody>
                    <a:bodyPr/>
                    <a:lstStyle/>
                    <a:p>
                      <a:pPr algn="ctr"/>
                      <a:r>
                        <a:rPr lang="en-IE" sz="2400" dirty="0"/>
                        <a:t>0.94</a:t>
                      </a:r>
                    </a:p>
                  </a:txBody>
                  <a:tcPr/>
                </a:tc>
                <a:tc>
                  <a:txBody>
                    <a:bodyPr/>
                    <a:lstStyle/>
                    <a:p>
                      <a:pPr algn="ctr"/>
                      <a:r>
                        <a:rPr lang="en-IE" sz="2400" dirty="0"/>
                        <a:t>0.64</a:t>
                      </a:r>
                    </a:p>
                  </a:txBody>
                  <a:tcPr/>
                </a:tc>
                <a:extLst>
                  <a:ext uri="{0D108BD9-81ED-4DB2-BD59-A6C34878D82A}">
                    <a16:rowId xmlns:a16="http://schemas.microsoft.com/office/drawing/2014/main" val="3006775403"/>
                  </a:ext>
                </a:extLst>
              </a:tr>
              <a:tr h="370840">
                <a:tc>
                  <a:txBody>
                    <a:bodyPr/>
                    <a:lstStyle/>
                    <a:p>
                      <a:pPr algn="ctr"/>
                      <a:r>
                        <a:rPr lang="en-IE" sz="2400" dirty="0"/>
                        <a:t>80</a:t>
                      </a:r>
                    </a:p>
                  </a:txBody>
                  <a:tcPr/>
                </a:tc>
                <a:tc>
                  <a:txBody>
                    <a:bodyPr/>
                    <a:lstStyle/>
                    <a:p>
                      <a:pPr algn="ctr"/>
                      <a:r>
                        <a:rPr lang="en-IE" sz="2400" dirty="0"/>
                        <a:t>44</a:t>
                      </a:r>
                    </a:p>
                  </a:txBody>
                  <a:tcPr/>
                </a:tc>
                <a:tc>
                  <a:txBody>
                    <a:bodyPr/>
                    <a:lstStyle/>
                    <a:p>
                      <a:pPr algn="ctr"/>
                      <a:r>
                        <a:rPr lang="en-IE" sz="2400" dirty="0"/>
                        <a:t>0.98</a:t>
                      </a:r>
                    </a:p>
                  </a:txBody>
                  <a:tcPr/>
                </a:tc>
                <a:tc>
                  <a:txBody>
                    <a:bodyPr/>
                    <a:lstStyle/>
                    <a:p>
                      <a:pPr algn="ctr"/>
                      <a:r>
                        <a:rPr lang="en-IE" sz="2400" dirty="0"/>
                        <a:t>0.69</a:t>
                      </a:r>
                    </a:p>
                  </a:txBody>
                  <a:tcPr/>
                </a:tc>
                <a:extLst>
                  <a:ext uri="{0D108BD9-81ED-4DB2-BD59-A6C34878D82A}">
                    <a16:rowId xmlns:a16="http://schemas.microsoft.com/office/drawing/2014/main" val="2282692799"/>
                  </a:ext>
                </a:extLst>
              </a:tr>
            </a:tbl>
          </a:graphicData>
        </a:graphic>
      </p:graphicFrame>
      <p:graphicFrame>
        <p:nvGraphicFramePr>
          <p:cNvPr id="5" name="Table 7">
            <a:extLst>
              <a:ext uri="{FF2B5EF4-FFF2-40B4-BE49-F238E27FC236}">
                <a16:creationId xmlns:a16="http://schemas.microsoft.com/office/drawing/2014/main" id="{90556938-D17B-BFC9-7256-B729D2BDC6B5}"/>
              </a:ext>
            </a:extLst>
          </p:cNvPr>
          <p:cNvGraphicFramePr>
            <a:graphicFrameLocks noGrp="1"/>
          </p:cNvGraphicFramePr>
          <p:nvPr>
            <p:extLst>
              <p:ext uri="{D42A27DB-BD31-4B8C-83A1-F6EECF244321}">
                <p14:modId xmlns:p14="http://schemas.microsoft.com/office/powerpoint/2010/main" val="750542995"/>
              </p:ext>
            </p:extLst>
          </p:nvPr>
        </p:nvGraphicFramePr>
        <p:xfrm>
          <a:off x="2043243" y="1233926"/>
          <a:ext cx="8128000" cy="518160"/>
        </p:xfrm>
        <a:graphic>
          <a:graphicData uri="http://schemas.openxmlformats.org/drawingml/2006/table">
            <a:tbl>
              <a:tblPr firstRow="1" bandRow="1">
                <a:tableStyleId>{93296810-A885-4BE3-A3E7-6D5BEEA58F35}</a:tableStyleId>
              </a:tblPr>
              <a:tblGrid>
                <a:gridCol w="4064000">
                  <a:extLst>
                    <a:ext uri="{9D8B030D-6E8A-4147-A177-3AD203B41FA5}">
                      <a16:colId xmlns:a16="http://schemas.microsoft.com/office/drawing/2014/main" val="711357253"/>
                    </a:ext>
                  </a:extLst>
                </a:gridCol>
                <a:gridCol w="4064000">
                  <a:extLst>
                    <a:ext uri="{9D8B030D-6E8A-4147-A177-3AD203B41FA5}">
                      <a16:colId xmlns:a16="http://schemas.microsoft.com/office/drawing/2014/main" val="2611962636"/>
                    </a:ext>
                  </a:extLst>
                </a:gridCol>
              </a:tblGrid>
              <a:tr h="370840">
                <a:tc>
                  <a:txBody>
                    <a:bodyPr/>
                    <a:lstStyle/>
                    <a:p>
                      <a:pPr algn="ctr"/>
                      <a:r>
                        <a:rPr lang="en-IE" sz="2800" dirty="0"/>
                        <a:t>Given</a:t>
                      </a:r>
                    </a:p>
                  </a:txBody>
                  <a:tcPr/>
                </a:tc>
                <a:tc>
                  <a:txBody>
                    <a:bodyPr/>
                    <a:lstStyle/>
                    <a:p>
                      <a:pPr algn="ctr"/>
                      <a:r>
                        <a:rPr lang="en-IE" sz="2800" dirty="0"/>
                        <a:t>Calculate</a:t>
                      </a:r>
                    </a:p>
                  </a:txBody>
                  <a:tcPr/>
                </a:tc>
                <a:extLst>
                  <a:ext uri="{0D108BD9-81ED-4DB2-BD59-A6C34878D82A}">
                    <a16:rowId xmlns:a16="http://schemas.microsoft.com/office/drawing/2014/main" val="4071730066"/>
                  </a:ext>
                </a:extLst>
              </a:tr>
            </a:tbl>
          </a:graphicData>
        </a:graphic>
      </p:graphicFrame>
      <p:pic>
        <p:nvPicPr>
          <p:cNvPr id="8" name="Recorded Sound">
            <a:hlinkClick r:id="" action="ppaction://media"/>
            <a:extLst>
              <a:ext uri="{FF2B5EF4-FFF2-40B4-BE49-F238E27FC236}">
                <a16:creationId xmlns:a16="http://schemas.microsoft.com/office/drawing/2014/main" id="{8F8B411B-9FBE-C19F-613F-3C7D44AE97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6952" y="6036259"/>
            <a:ext cx="609600" cy="609600"/>
          </a:xfrm>
          <a:prstGeom prst="rect">
            <a:avLst/>
          </a:prstGeom>
        </p:spPr>
      </p:pic>
    </p:spTree>
    <p:extLst>
      <p:ext uri="{BB962C8B-B14F-4D97-AF65-F5344CB8AC3E}">
        <p14:creationId xmlns:p14="http://schemas.microsoft.com/office/powerpoint/2010/main" val="4049096667"/>
      </p:ext>
    </p:extLst>
  </p:cSld>
  <p:clrMapOvr>
    <a:masterClrMapping/>
  </p:clrMapOvr>
  <mc:AlternateContent xmlns:mc="http://schemas.openxmlformats.org/markup-compatibility/2006" xmlns:p14="http://schemas.microsoft.com/office/powerpoint/2010/main">
    <mc:Choice Requires="p14">
      <p:transition spd="slow" p14:dur="2000" advTm="69089"/>
    </mc:Choice>
    <mc:Fallback xmlns="">
      <p:transition spd="slow" advTm="69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25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15557" y="3878"/>
            <a:ext cx="9120995" cy="1339940"/>
          </a:xfrm>
        </p:spPr>
        <p:txBody>
          <a:bodyPr/>
          <a:lstStyle/>
          <a:p>
            <a:pPr algn="ctr" defTabSz="855859">
              <a:spcBef>
                <a:spcPts val="0"/>
              </a:spcBef>
            </a:pPr>
            <a:r>
              <a:rPr lang="en-US" b="1" dirty="0">
                <a:ea typeface="+mn-ea"/>
                <a:cs typeface="+mn-cs"/>
              </a:rPr>
              <a:t>(iii) Graph to verify Snell's Law</a:t>
            </a:r>
            <a:r>
              <a:rPr lang="en-US" sz="2150" dirty="0">
                <a:ea typeface="+mn-ea"/>
                <a:cs typeface="+mn-cs"/>
              </a:rPr>
              <a:t/>
            </a:r>
            <a:br>
              <a:rPr lang="en-US" sz="2150" dirty="0">
                <a:ea typeface="+mn-ea"/>
                <a:cs typeface="+mn-cs"/>
              </a:rPr>
            </a:br>
            <a:endParaRPr lang="en-IE" sz="2150">
              <a:cs typeface="Calibri Light"/>
            </a:endParaRPr>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9260819" y="5791201"/>
            <a:ext cx="2923763" cy="1066800"/>
          </a:xfrm>
          <a:prstGeom prst="rect">
            <a:avLst/>
          </a:prstGeom>
        </p:spPr>
      </p:pic>
      <p:pic>
        <p:nvPicPr>
          <p:cNvPr id="7" name="Picture 27" descr="A picture containing text&#10;&#10;Description automatically generated">
            <a:extLst>
              <a:ext uri="{FF2B5EF4-FFF2-40B4-BE49-F238E27FC236}">
                <a16:creationId xmlns:a16="http://schemas.microsoft.com/office/drawing/2014/main" id="{07555504-3078-409B-D9A8-EEBB81D994AB}"/>
              </a:ext>
            </a:extLst>
          </p:cNvPr>
          <p:cNvPicPr>
            <a:picLocks noChangeAspect="1"/>
          </p:cNvPicPr>
          <p:nvPr/>
        </p:nvPicPr>
        <p:blipFill>
          <a:blip r:embed="rId7"/>
          <a:stretch>
            <a:fillRect/>
          </a:stretch>
        </p:blipFill>
        <p:spPr>
          <a:xfrm>
            <a:off x="4968816" y="5902923"/>
            <a:ext cx="3117011" cy="846229"/>
          </a:xfrm>
          <a:prstGeom prst="rect">
            <a:avLst/>
          </a:prstGeom>
        </p:spPr>
      </p:pic>
      <p:graphicFrame>
        <p:nvGraphicFramePr>
          <p:cNvPr id="3" name="Chart 2">
            <a:extLst>
              <a:ext uri="{FF2B5EF4-FFF2-40B4-BE49-F238E27FC236}">
                <a16:creationId xmlns:a16="http://schemas.microsoft.com/office/drawing/2014/main" id="{6C8043AB-150E-953C-67F3-5BB428416481}"/>
              </a:ext>
            </a:extLst>
          </p:cNvPr>
          <p:cNvGraphicFramePr>
            <a:graphicFrameLocks/>
          </p:cNvGraphicFramePr>
          <p:nvPr>
            <p:extLst>
              <p:ext uri="{D42A27DB-BD31-4B8C-83A1-F6EECF244321}">
                <p14:modId xmlns:p14="http://schemas.microsoft.com/office/powerpoint/2010/main" val="807257463"/>
              </p:ext>
            </p:extLst>
          </p:nvPr>
        </p:nvGraphicFramePr>
        <p:xfrm>
          <a:off x="269365" y="1114893"/>
          <a:ext cx="7285220" cy="4628213"/>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B0A5EAAD-2E23-24EC-5684-E0369A782E89}"/>
              </a:ext>
            </a:extLst>
          </p:cNvPr>
          <p:cNvSpPr txBox="1"/>
          <p:nvPr/>
        </p:nvSpPr>
        <p:spPr>
          <a:xfrm>
            <a:off x="7554585" y="1856788"/>
            <a:ext cx="4585954"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u="sng" dirty="0">
                <a:cs typeface="Calibri"/>
              </a:rPr>
              <a:t>9 marks in total.</a:t>
            </a:r>
          </a:p>
          <a:p>
            <a:r>
              <a:rPr lang="en-US" sz="2400" dirty="0">
                <a:cs typeface="Calibri"/>
              </a:rPr>
              <a:t>Must include:</a:t>
            </a:r>
          </a:p>
          <a:p>
            <a:endParaRPr lang="en-US" sz="2400" dirty="0">
              <a:ea typeface="+mn-lt"/>
              <a:cs typeface="+mn-lt"/>
            </a:endParaRPr>
          </a:p>
          <a:p>
            <a:pPr marL="171450" indent="-171450">
              <a:buFont typeface="Arial,Sans-Serif"/>
              <a:buChar char="•"/>
            </a:pPr>
            <a:r>
              <a:rPr lang="en-IE" sz="2400" dirty="0">
                <a:ea typeface="+mn-lt"/>
                <a:cs typeface="+mn-lt"/>
              </a:rPr>
              <a:t>Labelled axes (3 marks).</a:t>
            </a:r>
            <a:endParaRPr lang="en-US" sz="2400" dirty="0">
              <a:ea typeface="+mn-lt"/>
              <a:cs typeface="+mn-lt"/>
            </a:endParaRPr>
          </a:p>
          <a:p>
            <a:pPr marL="171450" indent="-171450">
              <a:buFont typeface="Arial,Sans-Serif"/>
              <a:buChar char="•"/>
            </a:pPr>
            <a:r>
              <a:rPr lang="en-IE" sz="2400" dirty="0">
                <a:ea typeface="+mn-lt"/>
                <a:cs typeface="+mn-lt"/>
              </a:rPr>
              <a:t>Correct points plotted (3 marks).</a:t>
            </a:r>
            <a:endParaRPr lang="en-US" sz="2400" dirty="0">
              <a:ea typeface="+mn-lt"/>
              <a:cs typeface="+mn-lt"/>
            </a:endParaRPr>
          </a:p>
          <a:p>
            <a:pPr marL="171450" indent="-171450">
              <a:buFont typeface="Arial,Sans-Serif"/>
              <a:buChar char="•"/>
            </a:pPr>
            <a:r>
              <a:rPr lang="en-IE" sz="2400" dirty="0">
                <a:ea typeface="+mn-lt"/>
                <a:cs typeface="+mn-lt"/>
              </a:rPr>
              <a:t>Line of best fit (3 marks).</a:t>
            </a:r>
            <a:endParaRPr lang="en-US" sz="2400" dirty="0"/>
          </a:p>
        </p:txBody>
      </p:sp>
      <p:pic>
        <p:nvPicPr>
          <p:cNvPr id="5" name="Recorded Sound">
            <a:hlinkClick r:id="" action="ppaction://media"/>
            <a:extLst>
              <a:ext uri="{FF2B5EF4-FFF2-40B4-BE49-F238E27FC236}">
                <a16:creationId xmlns:a16="http://schemas.microsoft.com/office/drawing/2014/main" id="{8E243015-32FF-1C15-740F-F6381656DFD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26952" y="6102649"/>
            <a:ext cx="609600" cy="609600"/>
          </a:xfrm>
          <a:prstGeom prst="rect">
            <a:avLst/>
          </a:prstGeom>
        </p:spPr>
      </p:pic>
    </p:spTree>
    <p:extLst>
      <p:ext uri="{BB962C8B-B14F-4D97-AF65-F5344CB8AC3E}">
        <p14:creationId xmlns:p14="http://schemas.microsoft.com/office/powerpoint/2010/main" val="3591609485"/>
      </p:ext>
    </p:extLst>
  </p:cSld>
  <p:clrMapOvr>
    <a:masterClrMapping/>
  </p:clrMapOvr>
  <mc:AlternateContent xmlns:mc="http://schemas.openxmlformats.org/markup-compatibility/2006" xmlns:p14="http://schemas.microsoft.com/office/powerpoint/2010/main">
    <mc:Choice Requires="p14">
      <p:transition spd="slow" p14:dur="2000" advTm="69089"/>
    </mc:Choice>
    <mc:Fallback xmlns="">
      <p:transition spd="slow" advTm="69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4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6" y="0"/>
            <a:ext cx="12169514" cy="6760564"/>
          </a:xfrm>
          <a:prstGeom prst="rect">
            <a:avLst/>
          </a:prstGeom>
        </p:spPr>
      </p:pic>
      <p:sp>
        <p:nvSpPr>
          <p:cNvPr id="2" name="Title 1"/>
          <p:cNvSpPr>
            <a:spLocks noGrp="1"/>
          </p:cNvSpPr>
          <p:nvPr>
            <p:ph type="title"/>
          </p:nvPr>
        </p:nvSpPr>
        <p:spPr>
          <a:xfrm>
            <a:off x="15557" y="3878"/>
            <a:ext cx="9120995" cy="1339940"/>
          </a:xfrm>
        </p:spPr>
        <p:txBody>
          <a:bodyPr/>
          <a:lstStyle/>
          <a:p>
            <a:pPr algn="ctr" defTabSz="855859">
              <a:spcBef>
                <a:spcPts val="0"/>
              </a:spcBef>
            </a:pPr>
            <a:r>
              <a:rPr lang="en-US" b="1" dirty="0">
                <a:ea typeface="+mn-ea"/>
                <a:cs typeface="+mn-cs"/>
              </a:rPr>
              <a:t>(iv) Calculate Refractive Index</a:t>
            </a:r>
            <a:r>
              <a:rPr lang="en-US" sz="2150" dirty="0">
                <a:ea typeface="+mn-ea"/>
                <a:cs typeface="+mn-cs"/>
              </a:rPr>
              <a:t/>
            </a:r>
            <a:br>
              <a:rPr lang="en-US" sz="2150" dirty="0">
                <a:ea typeface="+mn-ea"/>
                <a:cs typeface="+mn-cs"/>
              </a:rPr>
            </a:br>
            <a:endParaRPr lang="en-IE" sz="2150" dirty="0">
              <a:cs typeface="Calibri Light"/>
            </a:endParaRPr>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9260819" y="5791201"/>
            <a:ext cx="2923763" cy="1066800"/>
          </a:xfrm>
          <a:prstGeom prst="rect">
            <a:avLst/>
          </a:prstGeom>
        </p:spPr>
      </p:pic>
      <p:pic>
        <p:nvPicPr>
          <p:cNvPr id="7" name="Picture 27" descr="A picture containing text&#10;&#10;Description automatically generated">
            <a:extLst>
              <a:ext uri="{FF2B5EF4-FFF2-40B4-BE49-F238E27FC236}">
                <a16:creationId xmlns:a16="http://schemas.microsoft.com/office/drawing/2014/main" id="{07555504-3078-409B-D9A8-EEBB81D994AB}"/>
              </a:ext>
            </a:extLst>
          </p:cNvPr>
          <p:cNvPicPr>
            <a:picLocks noChangeAspect="1"/>
          </p:cNvPicPr>
          <p:nvPr/>
        </p:nvPicPr>
        <p:blipFill>
          <a:blip r:embed="rId7"/>
          <a:stretch>
            <a:fillRect/>
          </a:stretch>
        </p:blipFill>
        <p:spPr>
          <a:xfrm>
            <a:off x="4968816" y="5902923"/>
            <a:ext cx="3117011" cy="846229"/>
          </a:xfrm>
          <a:prstGeom prst="rect">
            <a:avLst/>
          </a:prstGeom>
        </p:spPr>
      </p:pic>
      <p:graphicFrame>
        <p:nvGraphicFramePr>
          <p:cNvPr id="8" name="Chart 7">
            <a:extLst>
              <a:ext uri="{FF2B5EF4-FFF2-40B4-BE49-F238E27FC236}">
                <a16:creationId xmlns:a16="http://schemas.microsoft.com/office/drawing/2014/main" id="{78ED8472-5DD9-6D9F-FC0D-A667E467EA2A}"/>
              </a:ext>
            </a:extLst>
          </p:cNvPr>
          <p:cNvGraphicFramePr>
            <a:graphicFrameLocks/>
          </p:cNvGraphicFramePr>
          <p:nvPr>
            <p:extLst>
              <p:ext uri="{D42A27DB-BD31-4B8C-83A1-F6EECF244321}">
                <p14:modId xmlns:p14="http://schemas.microsoft.com/office/powerpoint/2010/main" val="3713372675"/>
              </p:ext>
            </p:extLst>
          </p:nvPr>
        </p:nvGraphicFramePr>
        <p:xfrm>
          <a:off x="269365" y="1114893"/>
          <a:ext cx="7285220" cy="4628213"/>
        </p:xfrm>
        <a:graphic>
          <a:graphicData uri="http://schemas.openxmlformats.org/drawingml/2006/chart">
            <c:chart xmlns:c="http://schemas.openxmlformats.org/drawingml/2006/chart" xmlns:r="http://schemas.openxmlformats.org/officeDocument/2006/relationships" r:id="rId8"/>
          </a:graphicData>
        </a:graphic>
      </p:graphicFrame>
      <p:cxnSp>
        <p:nvCxnSpPr>
          <p:cNvPr id="10" name="Straight Connector 9">
            <a:extLst>
              <a:ext uri="{FF2B5EF4-FFF2-40B4-BE49-F238E27FC236}">
                <a16:creationId xmlns:a16="http://schemas.microsoft.com/office/drawing/2014/main" id="{D089626F-7E6E-D323-8411-5B2DBA96B9B2}"/>
              </a:ext>
            </a:extLst>
          </p:cNvPr>
          <p:cNvCxnSpPr/>
          <p:nvPr/>
        </p:nvCxnSpPr>
        <p:spPr>
          <a:xfrm>
            <a:off x="1588957" y="4661941"/>
            <a:ext cx="0" cy="53964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960DE7D-E6DE-9CC4-F835-298758BF4082}"/>
              </a:ext>
            </a:extLst>
          </p:cNvPr>
          <p:cNvCxnSpPr>
            <a:cxnSpLocks/>
          </p:cNvCxnSpPr>
          <p:nvPr/>
        </p:nvCxnSpPr>
        <p:spPr>
          <a:xfrm flipH="1">
            <a:off x="886917" y="4661941"/>
            <a:ext cx="70204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1E6D1B6-8DFA-CA03-154B-91C99DEAAE62}"/>
              </a:ext>
            </a:extLst>
          </p:cNvPr>
          <p:cNvCxnSpPr>
            <a:cxnSpLocks/>
          </p:cNvCxnSpPr>
          <p:nvPr/>
        </p:nvCxnSpPr>
        <p:spPr>
          <a:xfrm>
            <a:off x="5893632" y="2176072"/>
            <a:ext cx="0" cy="3025515"/>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050B382-03D1-4D56-DE46-04A0436D02E7}"/>
              </a:ext>
            </a:extLst>
          </p:cNvPr>
          <p:cNvCxnSpPr>
            <a:cxnSpLocks/>
          </p:cNvCxnSpPr>
          <p:nvPr/>
        </p:nvCxnSpPr>
        <p:spPr>
          <a:xfrm flipH="1">
            <a:off x="886917" y="2176072"/>
            <a:ext cx="5006715"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D79BA7AB-7BA2-19A9-4199-7B781FB10125}"/>
                  </a:ext>
                </a:extLst>
              </p:cNvPr>
              <p:cNvSpPr txBox="1"/>
              <p:nvPr/>
            </p:nvSpPr>
            <p:spPr>
              <a:xfrm>
                <a:off x="8724492" y="1883743"/>
                <a:ext cx="3836808" cy="5203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IE" b="0" i="1" smtClean="0">
                          <a:latin typeface="Cambria Math" panose="02040503050406030204" pitchFamily="18" charset="0"/>
                        </a:rPr>
                        <m:t>𝑚</m:t>
                      </m:r>
                      <m:r>
                        <a:rPr lang="en-IE" b="0" i="1" smtClean="0">
                          <a:latin typeface="Cambria Math" panose="02040503050406030204" pitchFamily="18" charset="0"/>
                        </a:rPr>
                        <m:t>= </m:t>
                      </m:r>
                      <m:f>
                        <m:fPr>
                          <m:ctrlPr>
                            <a:rPr lang="en-IE" b="0" i="1" smtClean="0">
                              <a:latin typeface="Cambria Math" panose="02040503050406030204" pitchFamily="18" charset="0"/>
                            </a:rPr>
                          </m:ctrlPr>
                        </m:fPr>
                        <m:num>
                          <m:r>
                            <a:rPr lang="en-IE" b="0" i="1" smtClean="0">
                              <a:latin typeface="Cambria Math" panose="02040503050406030204" pitchFamily="18" charset="0"/>
                            </a:rPr>
                            <m:t>𝑦</m:t>
                          </m:r>
                          <m:r>
                            <a:rPr lang="en-IE" b="0" i="1" smtClean="0">
                              <a:latin typeface="Cambria Math" panose="02040503050406030204" pitchFamily="18" charset="0"/>
                            </a:rPr>
                            <m:t>2 −</m:t>
                          </m:r>
                          <m:r>
                            <a:rPr lang="en-IE" b="0" i="1" smtClean="0">
                              <a:latin typeface="Cambria Math" panose="02040503050406030204" pitchFamily="18" charset="0"/>
                            </a:rPr>
                            <m:t>𝑦</m:t>
                          </m:r>
                          <m:r>
                            <a:rPr lang="en-IE" b="0" i="1" smtClean="0">
                              <a:latin typeface="Cambria Math" panose="02040503050406030204" pitchFamily="18" charset="0"/>
                            </a:rPr>
                            <m:t>1</m:t>
                          </m:r>
                        </m:num>
                        <m:den>
                          <m:r>
                            <a:rPr lang="en-IE" b="0" i="1" smtClean="0">
                              <a:latin typeface="Cambria Math" panose="02040503050406030204" pitchFamily="18" charset="0"/>
                            </a:rPr>
                            <m:t>𝑥</m:t>
                          </m:r>
                          <m:r>
                            <a:rPr lang="en-IE" b="0" i="1" smtClean="0">
                              <a:latin typeface="Cambria Math" panose="02040503050406030204" pitchFamily="18" charset="0"/>
                            </a:rPr>
                            <m:t>2 −</m:t>
                          </m:r>
                          <m:r>
                            <a:rPr lang="en-IE" b="0" i="1" smtClean="0">
                              <a:latin typeface="Cambria Math" panose="02040503050406030204" pitchFamily="18" charset="0"/>
                            </a:rPr>
                            <m:t>𝑥</m:t>
                          </m:r>
                          <m:r>
                            <a:rPr lang="en-IE" b="0" i="1" smtClean="0">
                              <a:latin typeface="Cambria Math" panose="02040503050406030204" pitchFamily="18" charset="0"/>
                            </a:rPr>
                            <m:t>1</m:t>
                          </m:r>
                        </m:den>
                      </m:f>
                      <m:r>
                        <a:rPr lang="en-IE" b="0" i="1" smtClean="0">
                          <a:latin typeface="Cambria Math" panose="02040503050406030204" pitchFamily="18" charset="0"/>
                        </a:rPr>
                        <m:t>     (3 </m:t>
                      </m:r>
                      <m:r>
                        <a:rPr lang="en-IE" b="0" i="1" smtClean="0">
                          <a:latin typeface="Cambria Math" panose="02040503050406030204" pitchFamily="18" charset="0"/>
                        </a:rPr>
                        <m:t>𝑚𝑎𝑟𝑘𝑠</m:t>
                      </m:r>
                      <m:r>
                        <a:rPr lang="en-IE" b="0" i="1" smtClean="0">
                          <a:latin typeface="Cambria Math" panose="02040503050406030204" pitchFamily="18" charset="0"/>
                        </a:rPr>
                        <m:t>)</m:t>
                      </m:r>
                    </m:oMath>
                  </m:oMathPara>
                </a14:m>
                <a:endParaRPr lang="en-IE" dirty="0"/>
              </a:p>
            </p:txBody>
          </p:sp>
        </mc:Choice>
        <mc:Fallback xmlns="">
          <p:sp>
            <p:nvSpPr>
              <p:cNvPr id="19" name="TextBox 18">
                <a:extLst>
                  <a:ext uri="{FF2B5EF4-FFF2-40B4-BE49-F238E27FC236}">
                    <a16:creationId xmlns:a16="http://schemas.microsoft.com/office/drawing/2014/main" id="{D79BA7AB-7BA2-19A9-4199-7B781FB10125}"/>
                  </a:ext>
                </a:extLst>
              </p:cNvPr>
              <p:cNvSpPr txBox="1">
                <a:spLocks noRot="1" noChangeAspect="1" noMove="1" noResize="1" noEditPoints="1" noAdjustHandles="1" noChangeArrowheads="1" noChangeShapeType="1" noTextEdit="1"/>
              </p:cNvSpPr>
              <p:nvPr/>
            </p:nvSpPr>
            <p:spPr>
              <a:xfrm>
                <a:off x="8724492" y="1883743"/>
                <a:ext cx="3836808" cy="520399"/>
              </a:xfrm>
              <a:prstGeom prst="rect">
                <a:avLst/>
              </a:prstGeom>
              <a:blipFill>
                <a:blip r:embed="rId9"/>
                <a:stretch>
                  <a:fillRect/>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E10F04C0-45FB-935E-26E3-42F630E0AAB0}"/>
                  </a:ext>
                </a:extLst>
              </p:cNvPr>
              <p:cNvSpPr txBox="1"/>
              <p:nvPr/>
            </p:nvSpPr>
            <p:spPr>
              <a:xfrm>
                <a:off x="6957481" y="2579288"/>
                <a:ext cx="6093500" cy="6127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IE" b="0" i="1" smtClean="0">
                          <a:latin typeface="Cambria Math" panose="02040503050406030204" pitchFamily="18" charset="0"/>
                        </a:rPr>
                        <m:t>𝑚</m:t>
                      </m:r>
                      <m:r>
                        <a:rPr lang="en-IE" b="0" i="1" smtClean="0">
                          <a:latin typeface="Cambria Math" panose="02040503050406030204" pitchFamily="18" charset="0"/>
                        </a:rPr>
                        <m:t>= </m:t>
                      </m:r>
                      <m:f>
                        <m:fPr>
                          <m:ctrlPr>
                            <a:rPr lang="en-IE" b="0" i="1" smtClean="0">
                              <a:latin typeface="Cambria Math" panose="02040503050406030204" pitchFamily="18" charset="0"/>
                            </a:rPr>
                          </m:ctrlPr>
                        </m:fPr>
                        <m:num>
                          <m:r>
                            <a:rPr lang="en-IE" b="0" i="1" smtClean="0">
                              <a:latin typeface="Cambria Math" panose="02040503050406030204" pitchFamily="18" charset="0"/>
                            </a:rPr>
                            <m:t>1 −0.19</m:t>
                          </m:r>
                        </m:num>
                        <m:den>
                          <m:r>
                            <a:rPr lang="en-IE" b="0" i="1" smtClean="0">
                              <a:latin typeface="Cambria Math" panose="02040503050406030204" pitchFamily="18" charset="0"/>
                            </a:rPr>
                            <m:t>0.7 −0.1</m:t>
                          </m:r>
                        </m:den>
                      </m:f>
                    </m:oMath>
                  </m:oMathPara>
                </a14:m>
                <a:endParaRPr lang="en-IE" dirty="0"/>
              </a:p>
            </p:txBody>
          </p:sp>
        </mc:Choice>
        <mc:Fallback xmlns="">
          <p:sp>
            <p:nvSpPr>
              <p:cNvPr id="21" name="TextBox 20">
                <a:extLst>
                  <a:ext uri="{FF2B5EF4-FFF2-40B4-BE49-F238E27FC236}">
                    <a16:creationId xmlns:a16="http://schemas.microsoft.com/office/drawing/2014/main" id="{E10F04C0-45FB-935E-26E3-42F630E0AAB0}"/>
                  </a:ext>
                </a:extLst>
              </p:cNvPr>
              <p:cNvSpPr txBox="1">
                <a:spLocks noRot="1" noChangeAspect="1" noMove="1" noResize="1" noEditPoints="1" noAdjustHandles="1" noChangeArrowheads="1" noChangeShapeType="1" noTextEdit="1"/>
              </p:cNvSpPr>
              <p:nvPr/>
            </p:nvSpPr>
            <p:spPr>
              <a:xfrm>
                <a:off x="6957481" y="2579288"/>
                <a:ext cx="6093500" cy="612732"/>
              </a:xfrm>
              <a:prstGeom prst="rect">
                <a:avLst/>
              </a:prstGeom>
              <a:blipFill>
                <a:blip r:embed="rId10"/>
                <a:stretch>
                  <a:fillRect/>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3BD48E31-8CCD-5C81-0C6F-CEC3261569B6}"/>
                  </a:ext>
                </a:extLst>
              </p:cNvPr>
              <p:cNvSpPr txBox="1"/>
              <p:nvPr/>
            </p:nvSpPr>
            <p:spPr>
              <a:xfrm>
                <a:off x="6721385" y="3237096"/>
                <a:ext cx="6565692" cy="63658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IE" b="0" i="1" smtClean="0">
                          <a:latin typeface="Cambria Math" panose="02040503050406030204" pitchFamily="18" charset="0"/>
                        </a:rPr>
                        <m:t>𝑚</m:t>
                      </m:r>
                      <m:r>
                        <a:rPr lang="en-IE" b="0" i="1" smtClean="0">
                          <a:latin typeface="Cambria Math" panose="02040503050406030204" pitchFamily="18" charset="0"/>
                        </a:rPr>
                        <m:t>= </m:t>
                      </m:r>
                      <m:f>
                        <m:fPr>
                          <m:ctrlPr>
                            <a:rPr lang="en-IE" b="0" i="1" smtClean="0">
                              <a:latin typeface="Cambria Math" panose="02040503050406030204" pitchFamily="18" charset="0"/>
                            </a:rPr>
                          </m:ctrlPr>
                        </m:fPr>
                        <m:num>
                          <m:r>
                            <a:rPr lang="en-IE" b="0" i="1" smtClean="0">
                              <a:latin typeface="Cambria Math" panose="02040503050406030204" pitchFamily="18" charset="0"/>
                            </a:rPr>
                            <m:t>0.81</m:t>
                          </m:r>
                        </m:num>
                        <m:den>
                          <m:r>
                            <a:rPr lang="en-IE" b="0" i="1" smtClean="0">
                              <a:latin typeface="Cambria Math" panose="02040503050406030204" pitchFamily="18" charset="0"/>
                            </a:rPr>
                            <m:t>0.6</m:t>
                          </m:r>
                        </m:den>
                      </m:f>
                    </m:oMath>
                  </m:oMathPara>
                </a14:m>
                <a:endParaRPr lang="en-IE" dirty="0"/>
              </a:p>
            </p:txBody>
          </p:sp>
        </mc:Choice>
        <mc:Fallback xmlns="">
          <p:sp>
            <p:nvSpPr>
              <p:cNvPr id="23" name="TextBox 22">
                <a:extLst>
                  <a:ext uri="{FF2B5EF4-FFF2-40B4-BE49-F238E27FC236}">
                    <a16:creationId xmlns:a16="http://schemas.microsoft.com/office/drawing/2014/main" id="{3BD48E31-8CCD-5C81-0C6F-CEC3261569B6}"/>
                  </a:ext>
                </a:extLst>
              </p:cNvPr>
              <p:cNvSpPr txBox="1">
                <a:spLocks noRot="1" noChangeAspect="1" noMove="1" noResize="1" noEditPoints="1" noAdjustHandles="1" noChangeArrowheads="1" noChangeShapeType="1" noTextEdit="1"/>
              </p:cNvSpPr>
              <p:nvPr/>
            </p:nvSpPr>
            <p:spPr>
              <a:xfrm>
                <a:off x="6721385" y="3237096"/>
                <a:ext cx="6565692" cy="636585"/>
              </a:xfrm>
              <a:prstGeom prst="rect">
                <a:avLst/>
              </a:prstGeom>
              <a:blipFill>
                <a:blip r:embed="rId11"/>
                <a:stretch>
                  <a:fillRect/>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D9C54ADC-B5F4-51A7-1574-5F01923CCFDA}"/>
                  </a:ext>
                </a:extLst>
              </p:cNvPr>
              <p:cNvSpPr txBox="1"/>
              <p:nvPr/>
            </p:nvSpPr>
            <p:spPr>
              <a:xfrm>
                <a:off x="9352617" y="3887395"/>
                <a:ext cx="3876660" cy="369332"/>
              </a:xfrm>
              <a:prstGeom prst="rect">
                <a:avLst/>
              </a:prstGeom>
              <a:noFill/>
            </p:spPr>
            <p:txBody>
              <a:bodyPr wrap="square">
                <a:spAutoFit/>
              </a:bodyPr>
              <a:lstStyle/>
              <a:p>
                <a14:m>
                  <m:oMath xmlns:m="http://schemas.openxmlformats.org/officeDocument/2006/math">
                    <m:r>
                      <a:rPr lang="en-IE" b="0" i="1" smtClean="0">
                        <a:latin typeface="Cambria Math" panose="02040503050406030204" pitchFamily="18" charset="0"/>
                      </a:rPr>
                      <m:t>𝑚</m:t>
                    </m:r>
                    <m:r>
                      <a:rPr lang="en-IE" b="0" i="1" smtClean="0">
                        <a:latin typeface="Cambria Math" panose="02040503050406030204" pitchFamily="18" charset="0"/>
                      </a:rPr>
                      <m:t>=1.35</m:t>
                    </m:r>
                  </m:oMath>
                </a14:m>
                <a:r>
                  <a:rPr lang="en-IE" dirty="0"/>
                  <a:t> </a:t>
                </a:r>
                <a14:m>
                  <m:oMath xmlns:m="http://schemas.openxmlformats.org/officeDocument/2006/math">
                    <m:r>
                      <a:rPr lang="en-IE" b="0" i="0" smtClean="0">
                        <a:latin typeface="Cambria Math" panose="02040503050406030204" pitchFamily="18" charset="0"/>
                      </a:rPr>
                      <m:t>        </m:t>
                    </m:r>
                    <m:r>
                      <a:rPr lang="en-IE" i="1">
                        <a:latin typeface="Cambria Math" panose="02040503050406030204" pitchFamily="18" charset="0"/>
                      </a:rPr>
                      <m:t>(3 </m:t>
                    </m:r>
                    <m:r>
                      <a:rPr lang="en-IE" i="1">
                        <a:latin typeface="Cambria Math" panose="02040503050406030204" pitchFamily="18" charset="0"/>
                      </a:rPr>
                      <m:t>𝑚𝑎𝑟𝑘𝑠</m:t>
                    </m:r>
                    <m:r>
                      <a:rPr lang="en-IE" i="1">
                        <a:latin typeface="Cambria Math" panose="02040503050406030204" pitchFamily="18" charset="0"/>
                      </a:rPr>
                      <m:t>)</m:t>
                    </m:r>
                  </m:oMath>
                </a14:m>
                <a:endParaRPr lang="en-IE" dirty="0"/>
              </a:p>
            </p:txBody>
          </p:sp>
        </mc:Choice>
        <mc:Fallback xmlns="">
          <p:sp>
            <p:nvSpPr>
              <p:cNvPr id="25" name="TextBox 24">
                <a:extLst>
                  <a:ext uri="{FF2B5EF4-FFF2-40B4-BE49-F238E27FC236}">
                    <a16:creationId xmlns:a16="http://schemas.microsoft.com/office/drawing/2014/main" id="{D9C54ADC-B5F4-51A7-1574-5F01923CCFDA}"/>
                  </a:ext>
                </a:extLst>
              </p:cNvPr>
              <p:cNvSpPr txBox="1">
                <a:spLocks noRot="1" noChangeAspect="1" noMove="1" noResize="1" noEditPoints="1" noAdjustHandles="1" noChangeArrowheads="1" noChangeShapeType="1" noTextEdit="1"/>
              </p:cNvSpPr>
              <p:nvPr/>
            </p:nvSpPr>
            <p:spPr>
              <a:xfrm>
                <a:off x="9352617" y="3887395"/>
                <a:ext cx="3876660" cy="369332"/>
              </a:xfrm>
              <a:prstGeom prst="rect">
                <a:avLst/>
              </a:prstGeom>
              <a:blipFill>
                <a:blip r:embed="rId12"/>
                <a:stretch>
                  <a:fillRect b="-13333"/>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E69EB78B-91AF-C9D0-5243-42C6EE653808}"/>
                  </a:ext>
                </a:extLst>
              </p:cNvPr>
              <p:cNvSpPr txBox="1"/>
              <p:nvPr/>
            </p:nvSpPr>
            <p:spPr>
              <a:xfrm>
                <a:off x="7661166" y="1352459"/>
                <a:ext cx="4686130" cy="369332"/>
              </a:xfrm>
              <a:prstGeom prst="rect">
                <a:avLst/>
              </a:prstGeom>
              <a:noFill/>
            </p:spPr>
            <p:txBody>
              <a:bodyPr wrap="square">
                <a:spAutoFit/>
              </a:bodyPr>
              <a:lstStyle/>
              <a:p>
                <a:r>
                  <a:rPr lang="en-IE" b="0" dirty="0"/>
                  <a:t>Refractive index </a:t>
                </a:r>
                <a14:m>
                  <m:oMath xmlns:m="http://schemas.openxmlformats.org/officeDocument/2006/math">
                    <m:r>
                      <a:rPr lang="en-IE" b="0" i="1" smtClean="0">
                        <a:latin typeface="Cambria Math" panose="02040503050406030204" pitchFamily="18" charset="0"/>
                      </a:rPr>
                      <m:t>=</m:t>
                    </m:r>
                    <m:r>
                      <a:rPr lang="en-IE" b="0" i="1" smtClean="0">
                        <a:latin typeface="Cambria Math" panose="02040503050406030204" pitchFamily="18" charset="0"/>
                      </a:rPr>
                      <m:t>𝑆𝑙𝑜𝑝𝑒</m:t>
                    </m:r>
                    <m:r>
                      <a:rPr lang="en-IE" b="0" i="1" smtClean="0">
                        <a:latin typeface="Cambria Math" panose="02040503050406030204" pitchFamily="18" charset="0"/>
                      </a:rPr>
                      <m:t> </m:t>
                    </m:r>
                    <m:r>
                      <a:rPr lang="en-IE" b="0" i="1" smtClean="0">
                        <a:latin typeface="Cambria Math" panose="02040503050406030204" pitchFamily="18" charset="0"/>
                      </a:rPr>
                      <m:t>𝑜𝑓</m:t>
                    </m:r>
                    <m:r>
                      <a:rPr lang="en-IE" b="0" i="1" smtClean="0">
                        <a:latin typeface="Cambria Math" panose="02040503050406030204" pitchFamily="18" charset="0"/>
                      </a:rPr>
                      <m:t> </m:t>
                    </m:r>
                    <m:r>
                      <a:rPr lang="en-IE" b="0" i="1" smtClean="0">
                        <a:latin typeface="Cambria Math" panose="02040503050406030204" pitchFamily="18" charset="0"/>
                      </a:rPr>
                      <m:t>𝑙𝑖𝑛𝑒</m:t>
                    </m:r>
                    <m:r>
                      <a:rPr lang="en-IE" b="0" i="1" smtClean="0">
                        <a:latin typeface="Cambria Math" panose="02040503050406030204" pitchFamily="18" charset="0"/>
                      </a:rPr>
                      <m:t> </m:t>
                    </m:r>
                    <m:r>
                      <a:rPr lang="en-IE" b="0" i="1" smtClean="0">
                        <a:latin typeface="Cambria Math" panose="02040503050406030204" pitchFamily="18" charset="0"/>
                      </a:rPr>
                      <m:t>𝑜𝑓</m:t>
                    </m:r>
                    <m:r>
                      <a:rPr lang="en-IE" b="0" i="1" smtClean="0">
                        <a:latin typeface="Cambria Math" panose="02040503050406030204" pitchFamily="18" charset="0"/>
                      </a:rPr>
                      <m:t> </m:t>
                    </m:r>
                    <m:r>
                      <a:rPr lang="en-IE" b="0" i="1" smtClean="0">
                        <a:latin typeface="Cambria Math" panose="02040503050406030204" pitchFamily="18" charset="0"/>
                      </a:rPr>
                      <m:t>𝑏𝑒𝑠𝑡</m:t>
                    </m:r>
                    <m:r>
                      <a:rPr lang="en-IE" b="0" i="1" smtClean="0">
                        <a:latin typeface="Cambria Math" panose="02040503050406030204" pitchFamily="18" charset="0"/>
                      </a:rPr>
                      <m:t> </m:t>
                    </m:r>
                    <m:r>
                      <a:rPr lang="en-IE" b="0" i="1" smtClean="0">
                        <a:latin typeface="Cambria Math" panose="02040503050406030204" pitchFamily="18" charset="0"/>
                      </a:rPr>
                      <m:t>𝑓𝑖𝑡</m:t>
                    </m:r>
                  </m:oMath>
                </a14:m>
                <a:endParaRPr lang="en-IE" dirty="0"/>
              </a:p>
            </p:txBody>
          </p:sp>
        </mc:Choice>
        <mc:Fallback xmlns="">
          <p:sp>
            <p:nvSpPr>
              <p:cNvPr id="27" name="TextBox 26">
                <a:extLst>
                  <a:ext uri="{FF2B5EF4-FFF2-40B4-BE49-F238E27FC236}">
                    <a16:creationId xmlns:a16="http://schemas.microsoft.com/office/drawing/2014/main" id="{E69EB78B-91AF-C9D0-5243-42C6EE653808}"/>
                  </a:ext>
                </a:extLst>
              </p:cNvPr>
              <p:cNvSpPr txBox="1">
                <a:spLocks noRot="1" noChangeAspect="1" noMove="1" noResize="1" noEditPoints="1" noAdjustHandles="1" noChangeArrowheads="1" noChangeShapeType="1" noTextEdit="1"/>
              </p:cNvSpPr>
              <p:nvPr/>
            </p:nvSpPr>
            <p:spPr>
              <a:xfrm>
                <a:off x="7661166" y="1352459"/>
                <a:ext cx="4686130" cy="369332"/>
              </a:xfrm>
              <a:prstGeom prst="rect">
                <a:avLst/>
              </a:prstGeom>
              <a:blipFill>
                <a:blip r:embed="rId13"/>
                <a:stretch>
                  <a:fillRect l="-1172" t="-10000" b="-26667"/>
                </a:stretch>
              </a:blipFill>
            </p:spPr>
            <p:txBody>
              <a:bodyPr/>
              <a:lstStyle/>
              <a:p>
                <a:r>
                  <a:rPr lang="en-IE">
                    <a:noFill/>
                  </a:rPr>
                  <a:t> </a:t>
                </a:r>
              </a:p>
            </p:txBody>
          </p:sp>
        </mc:Fallback>
      </mc:AlternateContent>
      <p:sp>
        <p:nvSpPr>
          <p:cNvPr id="28" name="TextBox 27">
            <a:extLst>
              <a:ext uri="{FF2B5EF4-FFF2-40B4-BE49-F238E27FC236}">
                <a16:creationId xmlns:a16="http://schemas.microsoft.com/office/drawing/2014/main" id="{392CAB81-D3ED-41EF-97FB-0668338AD12C}"/>
              </a:ext>
            </a:extLst>
          </p:cNvPr>
          <p:cNvSpPr txBox="1"/>
          <p:nvPr/>
        </p:nvSpPr>
        <p:spPr>
          <a:xfrm>
            <a:off x="1217023" y="4256727"/>
            <a:ext cx="1583993" cy="307777"/>
          </a:xfrm>
          <a:prstGeom prst="rect">
            <a:avLst/>
          </a:prstGeom>
          <a:noFill/>
        </p:spPr>
        <p:txBody>
          <a:bodyPr wrap="square" rtlCol="0">
            <a:spAutoFit/>
          </a:bodyPr>
          <a:lstStyle/>
          <a:p>
            <a:r>
              <a:rPr lang="en-IE" sz="1400" dirty="0"/>
              <a:t>(x1, y1)</a:t>
            </a:r>
          </a:p>
        </p:txBody>
      </p:sp>
      <p:sp>
        <p:nvSpPr>
          <p:cNvPr id="29" name="TextBox 28">
            <a:extLst>
              <a:ext uri="{FF2B5EF4-FFF2-40B4-BE49-F238E27FC236}">
                <a16:creationId xmlns:a16="http://schemas.microsoft.com/office/drawing/2014/main" id="{26544FDA-D164-96D2-5150-2C1245213CF6}"/>
              </a:ext>
            </a:extLst>
          </p:cNvPr>
          <p:cNvSpPr txBox="1"/>
          <p:nvPr/>
        </p:nvSpPr>
        <p:spPr>
          <a:xfrm>
            <a:off x="5477475" y="1770858"/>
            <a:ext cx="1583993" cy="307777"/>
          </a:xfrm>
          <a:prstGeom prst="rect">
            <a:avLst/>
          </a:prstGeom>
          <a:noFill/>
        </p:spPr>
        <p:txBody>
          <a:bodyPr wrap="square" rtlCol="0">
            <a:spAutoFit/>
          </a:bodyPr>
          <a:lstStyle/>
          <a:p>
            <a:r>
              <a:rPr lang="en-IE" sz="1400" dirty="0"/>
              <a:t>(x2, y2)</a:t>
            </a:r>
          </a:p>
        </p:txBody>
      </p:sp>
      <p:graphicFrame>
        <p:nvGraphicFramePr>
          <p:cNvPr id="33" name="Table 33">
            <a:extLst>
              <a:ext uri="{FF2B5EF4-FFF2-40B4-BE49-F238E27FC236}">
                <a16:creationId xmlns:a16="http://schemas.microsoft.com/office/drawing/2014/main" id="{AA5C7D83-F8C5-A21C-2E33-25C11949731B}"/>
              </a:ext>
            </a:extLst>
          </p:cNvPr>
          <p:cNvGraphicFramePr>
            <a:graphicFrameLocks noGrp="1"/>
          </p:cNvGraphicFramePr>
          <p:nvPr>
            <p:extLst>
              <p:ext uri="{D42A27DB-BD31-4B8C-83A1-F6EECF244321}">
                <p14:modId xmlns:p14="http://schemas.microsoft.com/office/powerpoint/2010/main" val="1629656446"/>
              </p:ext>
            </p:extLst>
          </p:nvPr>
        </p:nvGraphicFramePr>
        <p:xfrm>
          <a:off x="7696730" y="4487679"/>
          <a:ext cx="4027719" cy="1110354"/>
        </p:xfrm>
        <a:graphic>
          <a:graphicData uri="http://schemas.openxmlformats.org/drawingml/2006/table">
            <a:tbl>
              <a:tblPr firstRow="1" bandRow="1">
                <a:tableStyleId>{5C22544A-7EE6-4342-B048-85BDC9FD1C3A}</a:tableStyleId>
              </a:tblPr>
              <a:tblGrid>
                <a:gridCol w="1342573">
                  <a:extLst>
                    <a:ext uri="{9D8B030D-6E8A-4147-A177-3AD203B41FA5}">
                      <a16:colId xmlns:a16="http://schemas.microsoft.com/office/drawing/2014/main" val="1491563245"/>
                    </a:ext>
                  </a:extLst>
                </a:gridCol>
                <a:gridCol w="1342573">
                  <a:extLst>
                    <a:ext uri="{9D8B030D-6E8A-4147-A177-3AD203B41FA5}">
                      <a16:colId xmlns:a16="http://schemas.microsoft.com/office/drawing/2014/main" val="2450621243"/>
                    </a:ext>
                  </a:extLst>
                </a:gridCol>
                <a:gridCol w="1342573">
                  <a:extLst>
                    <a:ext uri="{9D8B030D-6E8A-4147-A177-3AD203B41FA5}">
                      <a16:colId xmlns:a16="http://schemas.microsoft.com/office/drawing/2014/main" val="1436881023"/>
                    </a:ext>
                  </a:extLst>
                </a:gridCol>
              </a:tblGrid>
              <a:tr h="706589">
                <a:tc>
                  <a:txBody>
                    <a:bodyPr/>
                    <a:lstStyle/>
                    <a:p>
                      <a:pPr algn="ctr"/>
                      <a:r>
                        <a:rPr lang="en-IE" dirty="0"/>
                        <a:t>Formula Shown</a:t>
                      </a:r>
                    </a:p>
                  </a:txBody>
                  <a:tcPr/>
                </a:tc>
                <a:tc>
                  <a:txBody>
                    <a:bodyPr/>
                    <a:lstStyle/>
                    <a:p>
                      <a:pPr algn="ctr"/>
                      <a:r>
                        <a:rPr lang="en-IE" dirty="0"/>
                        <a:t>Excel Calculation</a:t>
                      </a:r>
                    </a:p>
                  </a:txBody>
                  <a:tcPr/>
                </a:tc>
                <a:tc>
                  <a:txBody>
                    <a:bodyPr/>
                    <a:lstStyle/>
                    <a:p>
                      <a:pPr algn="ctr"/>
                      <a:r>
                        <a:rPr lang="en-IE" dirty="0"/>
                        <a:t>Marking Scheme</a:t>
                      </a:r>
                    </a:p>
                  </a:txBody>
                  <a:tcPr/>
                </a:tc>
                <a:extLst>
                  <a:ext uri="{0D108BD9-81ED-4DB2-BD59-A6C34878D82A}">
                    <a16:rowId xmlns:a16="http://schemas.microsoft.com/office/drawing/2014/main" val="1523505614"/>
                  </a:ext>
                </a:extLst>
              </a:tr>
              <a:tr h="403765">
                <a:tc>
                  <a:txBody>
                    <a:bodyPr/>
                    <a:lstStyle/>
                    <a:p>
                      <a:pPr algn="ctr"/>
                      <a:r>
                        <a:rPr lang="en-IE" dirty="0"/>
                        <a:t>1.35</a:t>
                      </a:r>
                    </a:p>
                  </a:txBody>
                  <a:tcPr/>
                </a:tc>
                <a:tc>
                  <a:txBody>
                    <a:bodyPr/>
                    <a:lstStyle/>
                    <a:p>
                      <a:pPr algn="ctr"/>
                      <a:r>
                        <a:rPr lang="en-IE" dirty="0"/>
                        <a:t>1.3981</a:t>
                      </a:r>
                    </a:p>
                  </a:txBody>
                  <a:tcPr/>
                </a:tc>
                <a:tc>
                  <a:txBody>
                    <a:bodyPr/>
                    <a:lstStyle/>
                    <a:p>
                      <a:pPr algn="ctr"/>
                      <a:r>
                        <a:rPr lang="en-IE" dirty="0"/>
                        <a:t>1.4</a:t>
                      </a:r>
                    </a:p>
                  </a:txBody>
                  <a:tcPr/>
                </a:tc>
                <a:extLst>
                  <a:ext uri="{0D108BD9-81ED-4DB2-BD59-A6C34878D82A}">
                    <a16:rowId xmlns:a16="http://schemas.microsoft.com/office/drawing/2014/main" val="2380511344"/>
                  </a:ext>
                </a:extLst>
              </a:tr>
            </a:tbl>
          </a:graphicData>
        </a:graphic>
      </p:graphicFrame>
      <p:pic>
        <p:nvPicPr>
          <p:cNvPr id="3" name="Recorded Sound">
            <a:hlinkClick r:id="" action="ppaction://media"/>
            <a:extLst>
              <a:ext uri="{FF2B5EF4-FFF2-40B4-BE49-F238E27FC236}">
                <a16:creationId xmlns:a16="http://schemas.microsoft.com/office/drawing/2014/main" id="{A917519E-A337-E5AE-CD76-7C509CFF73B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550887" y="6139552"/>
            <a:ext cx="609600" cy="609600"/>
          </a:xfrm>
          <a:prstGeom prst="rect">
            <a:avLst/>
          </a:prstGeom>
        </p:spPr>
      </p:pic>
    </p:spTree>
    <p:extLst>
      <p:ext uri="{BB962C8B-B14F-4D97-AF65-F5344CB8AC3E}">
        <p14:creationId xmlns:p14="http://schemas.microsoft.com/office/powerpoint/2010/main" val="1423219651"/>
      </p:ext>
    </p:extLst>
  </p:cSld>
  <p:clrMapOvr>
    <a:masterClrMapping/>
  </p:clrMapOvr>
  <mc:AlternateContent xmlns:mc="http://schemas.openxmlformats.org/markup-compatibility/2006" xmlns:p14="http://schemas.microsoft.com/office/powerpoint/2010/main">
    <mc:Choice Requires="p14">
      <p:transition spd="slow" p14:dur="2000" advTm="69089"/>
    </mc:Choice>
    <mc:Fallback xmlns="">
      <p:transition spd="slow" advTm="69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5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3DBDE483F8B964B94A78BFA6A0344BE" ma:contentTypeVersion="4" ma:contentTypeDescription="Create a new document." ma:contentTypeScope="" ma:versionID="8268767b0a8a0d3ae4c1ff300e484cde">
  <xsd:schema xmlns:xsd="http://www.w3.org/2001/XMLSchema" xmlns:xs="http://www.w3.org/2001/XMLSchema" xmlns:p="http://schemas.microsoft.com/office/2006/metadata/properties" xmlns:ns2="8e684105-e187-45ae-a240-e31bd6ec0556" targetNamespace="http://schemas.microsoft.com/office/2006/metadata/properties" ma:root="true" ma:fieldsID="d82371f13f6b67132df18595768da3fa" ns2:_="">
    <xsd:import namespace="8e684105-e187-45ae-a240-e31bd6ec055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684105-e187-45ae-a240-e31bd6ec05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B99534E-3E1E-4C3B-8A40-7DCCD4BDF309}">
  <ds:schemaRefs>
    <ds:schemaRef ds:uri="http://schemas.openxmlformats.org/package/2006/metadata/core-properties"/>
    <ds:schemaRef ds:uri="http://schemas.microsoft.com/office/2006/documentManagement/types"/>
    <ds:schemaRef ds:uri="65b45968-4823-43e0-8c3f-65ff1018cd16"/>
    <ds:schemaRef ds:uri="http://purl.org/dc/elements/1.1/"/>
    <ds:schemaRef ds:uri="http://schemas.microsoft.com/office/2006/metadata/properties"/>
    <ds:schemaRef ds:uri="9a78f28e-fad2-4cb4-855a-3f5b5cd507ab"/>
    <ds:schemaRef ds:uri="http://purl.org/dc/term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7FDA520A-DAAE-408D-B7E4-A47716E87EE1}"/>
</file>

<file path=customXml/itemProps3.xml><?xml version="1.0" encoding="utf-8"?>
<ds:datastoreItem xmlns:ds="http://schemas.openxmlformats.org/officeDocument/2006/customXml" ds:itemID="{B6306761-43AE-46C2-824E-D4BCAED3A28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450</TotalTime>
  <Words>2831</Words>
  <Application>Microsoft Office PowerPoint</Application>
  <PresentationFormat>Widescreen</PresentationFormat>
  <Paragraphs>412</Paragraphs>
  <Slides>38</Slides>
  <Notes>30</Notes>
  <HiddenSlides>0</HiddenSlides>
  <MMClips>30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Arial,Sans-Serif</vt:lpstr>
      <vt:lpstr>DengXian</vt:lpstr>
      <vt:lpstr>Arial</vt:lpstr>
      <vt:lpstr>Arial</vt:lpstr>
      <vt:lpstr>Calibri</vt:lpstr>
      <vt:lpstr>Calibri Light</vt:lpstr>
      <vt:lpstr>Cambria Math</vt:lpstr>
      <vt:lpstr>Wingdings</vt:lpstr>
      <vt:lpstr>office theme</vt:lpstr>
      <vt:lpstr> Physics of Light  Revision: try some  Exam Questions  Suitable for Senior Cycle Physics </vt:lpstr>
      <vt:lpstr>List of Exam Questions </vt:lpstr>
      <vt:lpstr>Overview of Topics </vt:lpstr>
      <vt:lpstr>2022 Q3 HL </vt:lpstr>
      <vt:lpstr>(i) Labelled Diagram </vt:lpstr>
      <vt:lpstr>(ii) Determine the Angle of Refraction </vt:lpstr>
      <vt:lpstr>(iii) Graph to verify Snell's Law </vt:lpstr>
      <vt:lpstr>(iii) Graph to verify Snell's Law </vt:lpstr>
      <vt:lpstr>(iv) Calculate Refractive Index </vt:lpstr>
      <vt:lpstr>(v) What if Angle of Incidence = 0 degrees? </vt:lpstr>
      <vt:lpstr>Overview of Topics </vt:lpstr>
      <vt:lpstr>2019 Q12c HL </vt:lpstr>
      <vt:lpstr>2019 Q12c HL </vt:lpstr>
      <vt:lpstr>(i) Definitions </vt:lpstr>
      <vt:lpstr>(ii) Calculate Area of Disc of Light </vt:lpstr>
      <vt:lpstr>(iii) Real Vs Apparent Depth </vt:lpstr>
      <vt:lpstr>Overview of Topics </vt:lpstr>
      <vt:lpstr>2021 Q3 OL </vt:lpstr>
      <vt:lpstr>(i) &amp; (ii) Labelled Diagram </vt:lpstr>
      <vt:lpstr>(iii) Instrument to Measure Distance </vt:lpstr>
      <vt:lpstr>(iv) Determine when Correct Image Formed </vt:lpstr>
      <vt:lpstr>(v) Formula to Calculate Focal Length </vt:lpstr>
      <vt:lpstr>(vi) Calculate Focal Length </vt:lpstr>
      <vt:lpstr>(vii) Why Experiment Fails when u is Small </vt:lpstr>
      <vt:lpstr>Overview of Topics </vt:lpstr>
      <vt:lpstr>2019 Q11 OL</vt:lpstr>
      <vt:lpstr>2019 Q11 OL</vt:lpstr>
      <vt:lpstr>(a) Name Part of Eye that Forms Image </vt:lpstr>
      <vt:lpstr>(b) Function of Pupil </vt:lpstr>
      <vt:lpstr>(c) Explain how Eye Focuses </vt:lpstr>
      <vt:lpstr>(d) Name 2 Common Eye Defects </vt:lpstr>
      <vt:lpstr>(e) Lens to Correct Short Sightedness </vt:lpstr>
      <vt:lpstr>(f) Diagram to Form a Real Image </vt:lpstr>
      <vt:lpstr>(g) Calculations </vt:lpstr>
      <vt:lpstr>(h) Define Refraction </vt:lpstr>
      <vt:lpstr>Overview of Topics </vt:lpstr>
      <vt:lpstr>Bibliography</vt:lpstr>
      <vt:lpstr>Contact Details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Geraldine.Mooney.Simmie</dc:creator>
  <cp:lastModifiedBy>Geraldine.Mooney.Simmie</cp:lastModifiedBy>
  <cp:revision>144</cp:revision>
  <dcterms:created xsi:type="dcterms:W3CDTF">2022-10-21T10:32:00Z</dcterms:created>
  <dcterms:modified xsi:type="dcterms:W3CDTF">2022-11-16T20:14:50Z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0x010100E3DBDE483F8B964B94A78BFA6A0344BE</vt:lpwstr>
  </property>
</Properties>
</file>