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61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AFE7B5-C9D6-6FDE-38F5-72EC72A10CA9}" v="13" dt="2022-12-15T20:09:13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2353" autoAdjust="0"/>
  </p:normalViewPr>
  <p:slideViewPr>
    <p:cSldViewPr snapToGrid="0">
      <p:cViewPr varScale="1">
        <p:scale>
          <a:sx n="72" d="100"/>
          <a:sy n="72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B7EE-7FFC-4C0E-9673-C4DC9B30AF7E}" type="datetimeFigureOut">
              <a:rPr lang="en-IE" smtClean="0"/>
              <a:t>16/12/2022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49FC8-CD77-4161-A4F3-100A33D6267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787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834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Live </a:t>
            </a:r>
            <a:r>
              <a:rPr lang="en-IE"/>
              <a:t>demonstration then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9418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731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504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65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766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408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741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44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923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49FC8-CD77-4161-A4F3-100A33D62674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04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hyperlink" Target="http://vvde.pythonanywhere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#faraday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urriculumonline.ie/getmedia/f668d804-6283-4d4a-84ab-c71e5b37d198/Specification-for-Junior-Cycle-Science.pdf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het.colorado.edu/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toppr.com/guides/physics/magnetic-effects-of-electric-current/" TargetMode="External"/><Relationship Id="rId11" Type="http://schemas.openxmlformats.org/officeDocument/2006/relationships/hyperlink" Target="https://doi.org/10.1080/09500693.2021.1957515" TargetMode="External"/><Relationship Id="rId5" Type="http://schemas.openxmlformats.org/officeDocument/2006/relationships/hyperlink" Target="https://sciencenotes.org/" TargetMode="External"/><Relationship Id="rId10" Type="http://schemas.openxmlformats.org/officeDocument/2006/relationships/hyperlink" Target="https://doi.org/10.1016/j.edurev.2015.02.003" TargetMode="External"/><Relationship Id="rId4" Type="http://schemas.openxmlformats.org/officeDocument/2006/relationships/image" Target="../media/image5.jpeg"/><Relationship Id="rId9" Type="http://schemas.openxmlformats.org/officeDocument/2006/relationships/hyperlink" Target="https://www.curriculumonline.ie/getmedia/5f3e9d74-50e4-4795-bef7-9a21bd7a2e53/Assessment-guidelines_Science_March_2018_For-Principles.pdf" TargetMode="Externa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helen.fitzgerald@ul.ie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epistem.ie/hea-resources/" TargetMode="External"/><Relationship Id="rId5" Type="http://schemas.openxmlformats.org/officeDocument/2006/relationships/hyperlink" Target="https://epistem.ie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5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#faraday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#faraday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notesSlide" Target="../notesSlides/notesSlide5.xml"/><Relationship Id="rId9" Type="http://schemas.openxmlformats.org/officeDocument/2006/relationships/hyperlink" Target="https://researchleap.com/aims-and-scop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row&#10;&#10;Description automatically generated with medium confidence">
            <a:extLst>
              <a:ext uri="{FF2B5EF4-FFF2-40B4-BE49-F238E27FC236}">
                <a16:creationId xmlns:a16="http://schemas.microsoft.com/office/drawing/2014/main" id="{F6F17478-E27F-1678-9B28-BC93CBC77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" y="2854880"/>
            <a:ext cx="7815419" cy="218633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IE" sz="4000" b="1" dirty="0"/>
              <a:t>Interactive </a:t>
            </a:r>
            <a:r>
              <a:rPr lang="en-GB" sz="4000" b="1" dirty="0"/>
              <a:t>Simulations for Inquiry-Based Learning in THE PHYSICAL WORLD AND PHYSICS</a:t>
            </a:r>
            <a:br>
              <a:rPr lang="en-IE" sz="4750" b="1" dirty="0"/>
            </a:br>
            <a:r>
              <a:rPr lang="en-IE" sz="3000" b="1" i="1" dirty="0"/>
              <a:t>Suitable for </a:t>
            </a:r>
            <a:r>
              <a:rPr lang="en-IE" sz="3000" b="1" i="1" dirty="0">
                <a:cs typeface="Calibri Light"/>
              </a:rPr>
              <a:t>Junior Cycle and Senior Cycle</a:t>
            </a:r>
            <a:br>
              <a:rPr lang="en-IE" sz="2150" b="1" dirty="0"/>
            </a:br>
            <a:endParaRPr lang="en-IE" sz="2150" dirty="0"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001" y="5233489"/>
            <a:ext cx="7446727" cy="100950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IE" sz="1944" b="1" dirty="0"/>
          </a:p>
          <a:p>
            <a:endParaRPr lang="en-IE" sz="4050" b="1" dirty="0">
              <a:cs typeface="Calibri"/>
            </a:endParaRPr>
          </a:p>
          <a:p>
            <a:r>
              <a:rPr lang="en-IE" sz="7750" b="1" dirty="0">
                <a:cs typeface="Calibri"/>
              </a:rPr>
              <a:t>NARRATOR: Geraldine Mooney Simmie &amp; Vo Van De</a:t>
            </a:r>
          </a:p>
          <a:p>
            <a:r>
              <a:rPr lang="en-IE" sz="7750" b="1" dirty="0">
                <a:ea typeface="+mn-lt"/>
                <a:cs typeface="+mn-lt"/>
              </a:rPr>
              <a:t>EPI•STEM, University of Limerick</a:t>
            </a:r>
            <a:endParaRPr lang="en-IE" sz="7750" b="1" dirty="0">
              <a:cs typeface="Calibri"/>
            </a:endParaRPr>
          </a:p>
          <a:p>
            <a:r>
              <a:rPr lang="en-IE" sz="7750" b="1" dirty="0">
                <a:cs typeface="Calibri"/>
              </a:rPr>
              <a:t>THIS IS A HEA FUNDED CPD PROJECT WITH EPI</a:t>
            </a:r>
            <a:r>
              <a:rPr lang="en-IE" sz="7750" b="1" dirty="0">
                <a:latin typeface="DengXian" panose="020B0503020204020204" pitchFamily="2" charset="-122"/>
                <a:ea typeface="DengXian" panose="020B0503020204020204" pitchFamily="2" charset="-122"/>
                <a:cs typeface="Calibri"/>
              </a:rPr>
              <a:t>•STEM: </a:t>
            </a:r>
            <a:endParaRPr lang="en-IE" sz="7750" b="1" dirty="0">
              <a:cs typeface="Calibri"/>
            </a:endParaRPr>
          </a:p>
          <a:p>
            <a:endParaRPr lang="en-IE" sz="1944" b="1" dirty="0"/>
          </a:p>
          <a:p>
            <a:endParaRPr lang="en-IE" sz="1944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370"/>
            <a:ext cx="2632055" cy="1304057"/>
          </a:xfrm>
          <a:prstGeom prst="rect">
            <a:avLst/>
          </a:prstGeom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A3F5AC-A3DD-6316-DFC4-D81C8C3C94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37" r="523" b="38421"/>
          <a:stretch/>
        </p:blipFill>
        <p:spPr>
          <a:xfrm>
            <a:off x="8476891" y="5918337"/>
            <a:ext cx="3720878" cy="10095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69"/>
    </mc:Choice>
    <mc:Fallback xmlns="">
      <p:transition spd="slow" advTm="8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relevant content knowledge</a:t>
            </a:r>
            <a:endParaRPr lang="en-I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0079"/>
            <a:ext cx="2276782" cy="870705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12903"/>
            <a:ext cx="3720878" cy="870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1190B2-AF0D-764E-82FD-160978099A80}"/>
              </a:ext>
            </a:extLst>
          </p:cNvPr>
          <p:cNvSpPr/>
          <p:nvPr/>
        </p:nvSpPr>
        <p:spPr>
          <a:xfrm>
            <a:off x="541214" y="1002243"/>
            <a:ext cx="7952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Graphs of a motion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representations of a movement</a:t>
            </a:r>
            <a:r>
              <a:rPr lang="en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3A8054-F344-2240-B624-8DDAC0CCD5A3}"/>
              </a:ext>
            </a:extLst>
          </p:cNvPr>
          <p:cNvSpPr/>
          <p:nvPr/>
        </p:nvSpPr>
        <p:spPr>
          <a:xfrm>
            <a:off x="447606" y="5385041"/>
            <a:ext cx="11296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 velocity – time graphs</a:t>
            </a:r>
            <a:r>
              <a:rPr lang="en-HU" sz="2000" b="1" dirty="0"/>
              <a:t> </a:t>
            </a:r>
            <a:r>
              <a:rPr lang="en-GB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GB" b="1" dirty="0"/>
              <a:t>how speed of an object has changed over time during the time an observation started</a:t>
            </a:r>
            <a:r>
              <a:rPr lang="en-HU" sz="2000" b="1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D1396C-16E7-2D4B-8B80-E6995743E001}"/>
              </a:ext>
            </a:extLst>
          </p:cNvPr>
          <p:cNvSpPr/>
          <p:nvPr/>
        </p:nvSpPr>
        <p:spPr>
          <a:xfrm>
            <a:off x="874365" y="4353169"/>
            <a:ext cx="2925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The object did not move over the time observed</a:t>
            </a:r>
            <a:r>
              <a:rPr lang="en-HU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8A519A-6FC2-FE4E-AEF4-64596C9D8BC2}"/>
              </a:ext>
            </a:extLst>
          </p:cNvPr>
          <p:cNvSpPr/>
          <p:nvPr/>
        </p:nvSpPr>
        <p:spPr>
          <a:xfrm>
            <a:off x="4695292" y="4510959"/>
            <a:ext cx="256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object travelling with</a:t>
            </a:r>
          </a:p>
          <a:p>
            <a:r>
              <a:rPr lang="en-GB" dirty="0"/>
              <a:t> a constant velocity</a:t>
            </a:r>
            <a:endParaRPr lang="en-HU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7CB3A-5EAE-0145-9937-083CAA19611E}"/>
              </a:ext>
            </a:extLst>
          </p:cNvPr>
          <p:cNvSpPr/>
          <p:nvPr/>
        </p:nvSpPr>
        <p:spPr>
          <a:xfrm>
            <a:off x="8494097" y="4491668"/>
            <a:ext cx="28465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object travelling with </a:t>
            </a:r>
          </a:p>
          <a:p>
            <a:r>
              <a:rPr lang="en-GB" dirty="0"/>
              <a:t>a steadily increasing velocity</a:t>
            </a:r>
            <a:endParaRPr lang="en-H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D0B4DD-8ABA-F441-9CF9-F082E22FF85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57" y="1676556"/>
            <a:ext cx="3720878" cy="25625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4FE927-3B05-B746-BA5E-CAAAC17CD73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73" y="1735405"/>
            <a:ext cx="3421186" cy="259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B0FB000-5726-A546-95CD-D522180C2B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8" y="1607027"/>
            <a:ext cx="3480728" cy="2562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12"/>
    </mc:Choice>
    <mc:Fallback xmlns="">
      <p:transition spd="slow" advTm="12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marL="11113" lvl="2" indent="34925"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speed and acceleration with Motion Package</a:t>
            </a:r>
            <a:br>
              <a:rPr lang="en-H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9010"/>
            <a:ext cx="2276782" cy="861774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53959"/>
            <a:ext cx="3720878" cy="829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D3A913-308C-D248-817C-F129AFE00423}"/>
              </a:ext>
            </a:extLst>
          </p:cNvPr>
          <p:cNvSpPr/>
          <p:nvPr/>
        </p:nvSpPr>
        <p:spPr>
          <a:xfrm>
            <a:off x="8110847" y="1321604"/>
            <a:ext cx="3168306" cy="336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180340">
              <a:lnSpc>
                <a:spcPct val="150000"/>
              </a:lnSpc>
            </a:pP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EB3C935-C7A7-C54F-A081-21CA03B08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HU"/>
          </a:p>
        </p:txBody>
      </p:sp>
      <p:pic>
        <p:nvPicPr>
          <p:cNvPr id="4097" name="Picture 25" descr="Qr code&#10;&#10;Description automatically generated">
            <a:extLst>
              <a:ext uri="{FF2B5EF4-FFF2-40B4-BE49-F238E27FC236}">
                <a16:creationId xmlns:a16="http://schemas.microsoft.com/office/drawing/2014/main" id="{458A8FC5-31DD-104C-8059-90406314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068" y="3387073"/>
            <a:ext cx="1738053" cy="16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2DDF31A4-3AE3-D147-8AF5-C870C55A1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135" y="2001544"/>
            <a:ext cx="39224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H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To </a:t>
            </a:r>
            <a:r>
              <a:rPr kumimoji="0" lang="en-US" altLang="en-H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access online version (</a:t>
            </a:r>
            <a:r>
              <a:rPr kumimoji="0" lang="en-US" altLang="en-H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9"/>
              </a:rPr>
              <a:t>click link</a:t>
            </a:r>
            <a:r>
              <a:rPr kumimoji="0" lang="en-US" altLang="en-HU" sz="2400" b="1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kumimoji="0" lang="en-US" altLang="en-H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or scan QR code) </a:t>
            </a:r>
            <a:endParaRPr kumimoji="0" lang="en-US" altLang="en-H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H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39330B62-74A3-1349-A9B1-66B0400B5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" y="983899"/>
            <a:ext cx="7046178" cy="51920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48"/>
    </mc:Choice>
    <mc:Fallback xmlns="">
      <p:transition spd="slow" advTm="13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Simulations: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 Teaching &amp; Learning</a:t>
            </a:r>
            <a:endParaRPr lang="en-HU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9010"/>
            <a:ext cx="2276782" cy="861774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53959"/>
            <a:ext cx="3720878" cy="829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D3A913-308C-D248-817C-F129AFE00423}"/>
              </a:ext>
            </a:extLst>
          </p:cNvPr>
          <p:cNvSpPr/>
          <p:nvPr/>
        </p:nvSpPr>
        <p:spPr>
          <a:xfrm>
            <a:off x="8110847" y="1321604"/>
            <a:ext cx="3168306" cy="336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180340">
              <a:lnSpc>
                <a:spcPct val="150000"/>
              </a:lnSpc>
            </a:pP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C5C39-189F-8542-9A5F-BD82490833D5}"/>
              </a:ext>
            </a:extLst>
          </p:cNvPr>
          <p:cNvSpPr/>
          <p:nvPr/>
        </p:nvSpPr>
        <p:spPr>
          <a:xfrm>
            <a:off x="8110847" y="4152758"/>
            <a:ext cx="35230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8" lvl="2"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Electromagnetic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8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induction - Faraday’s law</a:t>
            </a:r>
            <a:endParaRPr lang="en-HU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46038" lvl="2" algn="ctr"/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Senior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37F66-4FDD-1E41-8D22-1B420A2B581E}"/>
              </a:ext>
            </a:extLst>
          </p:cNvPr>
          <p:cNvSpPr txBox="1"/>
          <p:nvPr/>
        </p:nvSpPr>
        <p:spPr>
          <a:xfrm>
            <a:off x="4466676" y="1268569"/>
            <a:ext cx="2731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820738"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Force and Spring</a:t>
            </a:r>
            <a:endParaRPr lang="en-H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-820738" algn="ctr"/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endParaRPr lang="en-HU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8DFF6F3-4FF7-DB45-9B3C-2D50006D0F2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6" y="1270700"/>
            <a:ext cx="3826616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40749F3-A152-7947-9334-8E3CC141D14A}"/>
              </a:ext>
            </a:extLst>
          </p:cNvPr>
          <p:cNvSpPr/>
          <p:nvPr/>
        </p:nvSpPr>
        <p:spPr>
          <a:xfrm>
            <a:off x="425669" y="1781299"/>
            <a:ext cx="3247697" cy="3011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2400" dirty="0"/>
              <a:t>Read </a:t>
            </a:r>
          </a:p>
          <a:p>
            <a:pPr algn="ctr"/>
            <a:r>
              <a:rPr lang="en-IE" sz="2400" dirty="0"/>
              <a:t>CPD Physics B</a:t>
            </a:r>
            <a:r>
              <a:rPr lang="en-HU" sz="2400" dirty="0"/>
              <a:t>oo</a:t>
            </a:r>
            <a:r>
              <a:rPr lang="en-IE" sz="2400" dirty="0"/>
              <a:t>k</a:t>
            </a:r>
            <a:r>
              <a:rPr lang="en-HU" sz="2400" dirty="0"/>
              <a:t>let for full instructions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DE69360-E79B-576F-A416-446FF6B33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8437" y="2056048"/>
            <a:ext cx="4073235" cy="31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57"/>
    </mc:Choice>
    <mc:Fallback xmlns="">
      <p:transition spd="slow" advTm="11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608"/>
            <a:ext cx="10515600" cy="1325563"/>
          </a:xfrm>
        </p:spPr>
        <p:txBody>
          <a:bodyPr/>
          <a:lstStyle/>
          <a:p>
            <a:pPr algn="ctr"/>
            <a:r>
              <a:rPr lang="en-IE" b="1" dirty="0"/>
              <a:t>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6281"/>
            <a:ext cx="10515600" cy="47322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dirty="0"/>
              <a:t>Hake, R. R. (1998). Interactive-engagement versus traditional methods: A six-thousand-student survey of mechanics test data for introductory physics courses. </a:t>
            </a:r>
            <a:r>
              <a:rPr lang="en-GB" sz="1400" i="1" dirty="0"/>
              <a:t>American Journal of Physics</a:t>
            </a:r>
            <a:r>
              <a:rPr lang="en-GB" sz="1400" dirty="0"/>
              <a:t>, 66(1), 64–74. https://</a:t>
            </a:r>
            <a:r>
              <a:rPr lang="en-GB" sz="1400" dirty="0" err="1"/>
              <a:t>doi.org</a:t>
            </a:r>
            <a:r>
              <a:rPr lang="en-GB" sz="1400" dirty="0"/>
              <a:t>/10.1119/1.18809</a:t>
            </a:r>
            <a:endParaRPr lang="en-HU" sz="1400" dirty="0"/>
          </a:p>
          <a:p>
            <a:r>
              <a:rPr lang="en-GB" sz="1400" u="sng" dirty="0">
                <a:hlinkClick r:id="rId5"/>
              </a:rPr>
              <a:t>https://sciencenotes.org/</a:t>
            </a:r>
            <a:endParaRPr lang="en-HU" sz="1400" dirty="0"/>
          </a:p>
          <a:p>
            <a:r>
              <a:rPr lang="en-GB" sz="1400" u="sng" dirty="0">
                <a:hlinkClick r:id="rId6"/>
              </a:rPr>
              <a:t>https://www.toppr.com/guides/physics/magnetic-effects-of-electric-current/</a:t>
            </a:r>
            <a:endParaRPr lang="en-HU" sz="1400" dirty="0"/>
          </a:p>
          <a:p>
            <a:r>
              <a:rPr lang="en-GB" sz="1400" dirty="0"/>
              <a:t>Interactive Simulations for Science and Math. </a:t>
            </a:r>
            <a:r>
              <a:rPr lang="en-GB" sz="1400" u="sng" dirty="0">
                <a:hlinkClick r:id="rId7"/>
              </a:rPr>
              <a:t>https://phet.colorado.edu/</a:t>
            </a:r>
            <a:r>
              <a:rPr lang="en-GB" sz="1400" dirty="0"/>
              <a:t> </a:t>
            </a:r>
            <a:endParaRPr lang="en-HU" sz="1400" dirty="0"/>
          </a:p>
          <a:p>
            <a:r>
              <a:rPr lang="en-GB" sz="1400" dirty="0"/>
              <a:t>National Council for Curriculum and Assessment (NCCA) (2015). </a:t>
            </a:r>
            <a:r>
              <a:rPr lang="en-GB" sz="1400" i="1" dirty="0"/>
              <a:t>Junior cycle science: Curriculum specification</a:t>
            </a:r>
            <a:r>
              <a:rPr lang="en-GB" sz="1400" dirty="0"/>
              <a:t>. NCCA. </a:t>
            </a:r>
            <a:r>
              <a:rPr lang="en-GB" sz="1400" u="sng" dirty="0">
                <a:hlinkClick r:id="rId8"/>
              </a:rPr>
              <a:t>https://curriculumonline.ie/getmedia/f668d804-6283-4d4a-84ab-c71e5b37d198/Specification-for-Junior-Cycle-Science.pdf</a:t>
            </a:r>
            <a:r>
              <a:rPr lang="en-GB" sz="1400" dirty="0"/>
              <a:t>.</a:t>
            </a:r>
            <a:endParaRPr lang="en-HU" sz="1400" dirty="0"/>
          </a:p>
          <a:p>
            <a:r>
              <a:rPr lang="en-GB" sz="1400" dirty="0"/>
              <a:t>National Council for Curriculum and Assessment (NCCA) (2018). </a:t>
            </a:r>
            <a:r>
              <a:rPr lang="en-GB" sz="1400" i="1" dirty="0"/>
              <a:t>Junior cycle science guidelines for the classroom-based assessments and assessment task: For use with CBAs from October 2018</a:t>
            </a:r>
            <a:r>
              <a:rPr lang="en-GB" sz="1400" dirty="0"/>
              <a:t>. NCCA </a:t>
            </a:r>
            <a:r>
              <a:rPr lang="en-GB" sz="1400" u="sng" dirty="0">
                <a:hlinkClick r:id="rId9"/>
              </a:rPr>
              <a:t>https://www.curriculumonline.ie/getmedia/5f3e9d74-50e4-4795-bef7-9a21bd7a2e53/Assessment-guidelines_Science_March_2018_For-Principles.pdf</a:t>
            </a:r>
            <a:r>
              <a:rPr lang="en-GB" sz="1400" dirty="0"/>
              <a:t>.</a:t>
            </a:r>
            <a:endParaRPr lang="en-HU" sz="1400" dirty="0"/>
          </a:p>
          <a:p>
            <a:r>
              <a:rPr lang="en-GB" sz="1400" dirty="0" err="1"/>
              <a:t>O’Callanghan</a:t>
            </a:r>
            <a:r>
              <a:rPr lang="en-GB" sz="1400" dirty="0"/>
              <a:t>, M., Doyle, P., </a:t>
            </a:r>
            <a:r>
              <a:rPr lang="en-GB" sz="1400" dirty="0" err="1"/>
              <a:t>Molamphy</a:t>
            </a:r>
            <a:r>
              <a:rPr lang="en-GB" sz="1400" dirty="0"/>
              <a:t>, O., Reilly, G. (2016). Exploring Science for the New Junior Cycle. The Educational Company of Ireland.</a:t>
            </a:r>
            <a:endParaRPr lang="en-HU" sz="1400" dirty="0"/>
          </a:p>
          <a:p>
            <a:r>
              <a:rPr lang="en-GB" sz="1400" dirty="0" err="1"/>
              <a:t>Pedaste</a:t>
            </a:r>
            <a:r>
              <a:rPr lang="en-GB" sz="1400" dirty="0"/>
              <a:t>, M., </a:t>
            </a:r>
            <a:r>
              <a:rPr lang="en-GB" sz="1400" dirty="0" err="1"/>
              <a:t>Mäeots</a:t>
            </a:r>
            <a:r>
              <a:rPr lang="en-GB" sz="1400" dirty="0"/>
              <a:t>, M., </a:t>
            </a:r>
            <a:r>
              <a:rPr lang="en-GB" sz="1400" dirty="0" err="1"/>
              <a:t>Siiman</a:t>
            </a:r>
            <a:r>
              <a:rPr lang="en-GB" sz="1400" dirty="0"/>
              <a:t>, L. A., de Jong, T., van </a:t>
            </a:r>
            <a:r>
              <a:rPr lang="en-GB" sz="1400" dirty="0" err="1"/>
              <a:t>Riesen</a:t>
            </a:r>
            <a:r>
              <a:rPr lang="en-GB" sz="1400" dirty="0"/>
              <a:t>, S. A. N., Kamp, </a:t>
            </a:r>
            <a:r>
              <a:rPr lang="en-GB" sz="1400" dirty="0" err="1"/>
              <a:t>Manoli</a:t>
            </a:r>
            <a:r>
              <a:rPr lang="en-GB" sz="1400" dirty="0"/>
              <a:t>, C. C., Zacharia, Z. C., &amp; </a:t>
            </a:r>
            <a:r>
              <a:rPr lang="en-GB" sz="1400" dirty="0" err="1"/>
              <a:t>Tsourlidaki</a:t>
            </a:r>
            <a:r>
              <a:rPr lang="en-GB" sz="1400" dirty="0"/>
              <a:t>, E. (2015). Phases of inquiry-based learning: Definitions and the inquiry cycle. </a:t>
            </a:r>
            <a:r>
              <a:rPr lang="en-GB" sz="1400" i="1" dirty="0"/>
              <a:t>Educational Research Review</a:t>
            </a:r>
            <a:r>
              <a:rPr lang="en-GB" sz="1400" dirty="0"/>
              <a:t>, 14, 47–61. </a:t>
            </a:r>
            <a:r>
              <a:rPr lang="en-GB" sz="1400" dirty="0">
                <a:hlinkClick r:id="rId10"/>
              </a:rPr>
              <a:t>https://doi.org/10.1016/j.edurev.2015.02.003</a:t>
            </a:r>
            <a:endParaRPr lang="en-GB" sz="1400" dirty="0"/>
          </a:p>
          <a:p>
            <a:r>
              <a:rPr lang="en-GB" sz="1400" dirty="0"/>
              <a:t>Van Vo, D., &amp; </a:t>
            </a:r>
            <a:r>
              <a:rPr lang="en-GB" sz="1400" dirty="0" err="1"/>
              <a:t>Csapó</a:t>
            </a:r>
            <a:r>
              <a:rPr lang="en-GB" sz="1400" dirty="0"/>
              <a:t>, B. (2021a). Development of scientific reasoning test measuring control of variables strategy in physics for high school students: evidence of validity and latent predictors of item difficulty. </a:t>
            </a:r>
            <a:r>
              <a:rPr lang="en-GB" sz="1400" i="1" dirty="0"/>
              <a:t>International Journal of Science Education</a:t>
            </a:r>
            <a:r>
              <a:rPr lang="en-GB" sz="1400" dirty="0"/>
              <a:t>, 1–21. </a:t>
            </a:r>
            <a:r>
              <a:rPr lang="en-GB" sz="1400" u="sng" dirty="0">
                <a:hlinkClick r:id="rId11"/>
              </a:rPr>
              <a:t>https://doi.org/10.1080/09500693.2021.1957515</a:t>
            </a:r>
            <a:endParaRPr lang="en-HU" sz="1400" dirty="0"/>
          </a:p>
          <a:p>
            <a:r>
              <a:rPr lang="en-GB" sz="1400" dirty="0" err="1"/>
              <a:t>Radi</a:t>
            </a:r>
            <a:r>
              <a:rPr lang="en-GB" sz="1400" dirty="0"/>
              <a:t>, H.A., Rasmussen, J.O. (2013). Principles of Physics for Scientists and Engineers. Springer.</a:t>
            </a:r>
            <a:endParaRPr lang="en-IE" sz="1400" b="1" dirty="0">
              <a:cs typeface="Calibri"/>
            </a:endParaRPr>
          </a:p>
          <a:p>
            <a:pPr marL="0" indent="0" algn="ctr">
              <a:buNone/>
            </a:pPr>
            <a:endParaRPr lang="en-IE" sz="1400" b="1" dirty="0"/>
          </a:p>
          <a:p>
            <a:endParaRPr lang="en-IE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4366" y="6045467"/>
            <a:ext cx="2276782" cy="815317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4737" r="523" b="38421"/>
          <a:stretch/>
        </p:blipFill>
        <p:spPr>
          <a:xfrm>
            <a:off x="4235561" y="6068291"/>
            <a:ext cx="3720878" cy="8153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2"/>
    </mc:Choice>
    <mc:Fallback xmlns="">
      <p:transition spd="slow" advTm="47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608"/>
            <a:ext cx="10515600" cy="1325563"/>
          </a:xfrm>
        </p:spPr>
        <p:txBody>
          <a:bodyPr/>
          <a:lstStyle/>
          <a:p>
            <a:pPr algn="ctr"/>
            <a:r>
              <a:rPr lang="en-IE" b="1" dirty="0"/>
              <a:t>Contact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715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IE" sz="3240" b="1" dirty="0"/>
          </a:p>
          <a:p>
            <a:pPr marL="0" indent="0" algn="ctr">
              <a:buNone/>
            </a:pPr>
            <a:r>
              <a:rPr lang="en-IE" sz="3200" b="1" dirty="0"/>
              <a:t>Register for on-line CPD resources: </a:t>
            </a:r>
            <a:r>
              <a:rPr lang="en-IE" sz="3200" b="1" dirty="0">
                <a:hlinkClick r:id="rId5"/>
              </a:rPr>
              <a:t>https://epistem.ie</a:t>
            </a:r>
            <a:endParaRPr lang="en-IE" sz="3200" b="1" dirty="0"/>
          </a:p>
          <a:p>
            <a:pPr marL="0" indent="0" algn="ctr">
              <a:buNone/>
            </a:pPr>
            <a:r>
              <a:rPr lang="en-IE" sz="3200" b="1" dirty="0">
                <a:cs typeface="Calibri"/>
              </a:rPr>
              <a:t>EPI</a:t>
            </a:r>
            <a:r>
              <a:rPr lang="en-IE" sz="3200" b="1" dirty="0">
                <a:latin typeface="DengXian" panose="02010600030101010101" pitchFamily="2" charset="-122"/>
                <a:ea typeface="DengXian" panose="02010600030101010101" pitchFamily="2" charset="-122"/>
                <a:cs typeface="Calibri"/>
              </a:rPr>
              <a:t>•</a:t>
            </a:r>
            <a:r>
              <a:rPr lang="en-IE" sz="3200" b="1" dirty="0">
                <a:cs typeface="Calibri"/>
              </a:rPr>
              <a:t>STEM project: </a:t>
            </a:r>
            <a:r>
              <a:rPr lang="en-IE" sz="3200" b="1" dirty="0">
                <a:cs typeface="Calibri"/>
                <a:hlinkClick r:id="rId6"/>
              </a:rPr>
              <a:t>Resources</a:t>
            </a:r>
            <a:endParaRPr lang="en-IE" sz="3200" b="1" dirty="0">
              <a:cs typeface="Calibri"/>
            </a:endParaRPr>
          </a:p>
          <a:p>
            <a:pPr marL="0" indent="0" algn="ctr">
              <a:buNone/>
            </a:pPr>
            <a:r>
              <a:rPr lang="en-IE" sz="3200" b="1" dirty="0">
                <a:cs typeface="Calibri"/>
              </a:rPr>
              <a:t>Contact: </a:t>
            </a:r>
            <a:r>
              <a:rPr lang="en-IE" sz="3200" dirty="0">
                <a:cs typeface="Calibri"/>
              </a:rPr>
              <a:t>Helen Fitzgerald, Senior Executive Administrator</a:t>
            </a:r>
          </a:p>
          <a:p>
            <a:pPr marL="0" indent="0" algn="ctr">
              <a:buNone/>
            </a:pPr>
            <a:r>
              <a:rPr lang="en-IE" sz="3200" b="1" dirty="0"/>
              <a:t>Email: </a:t>
            </a:r>
            <a:r>
              <a:rPr lang="en-IE" sz="3200" b="1" dirty="0">
                <a:hlinkClick r:id="rId7"/>
              </a:rPr>
              <a:t>helen.fitzgerald@ul.ie</a:t>
            </a:r>
            <a:endParaRPr lang="en-IE" sz="3200" b="1" dirty="0"/>
          </a:p>
          <a:p>
            <a:pPr marL="0" indent="0" algn="ctr">
              <a:buNone/>
            </a:pPr>
            <a:endParaRPr lang="en-IE" sz="3240" b="1" dirty="0"/>
          </a:p>
          <a:p>
            <a:pPr marL="0" indent="0" algn="ctr">
              <a:buNone/>
            </a:pPr>
            <a:r>
              <a:rPr lang="en-IE" sz="1700" dirty="0"/>
              <a:t>This on-line CPD project [HEA funded] is an initiative </a:t>
            </a:r>
            <a:r>
              <a:rPr lang="en-IE" sz="1700"/>
              <a:t>with EPI</a:t>
            </a:r>
            <a:r>
              <a:rPr lang="en-IE" sz="1700">
                <a:ea typeface="DengXian" panose="02010600030101010101" pitchFamily="2" charset="-122"/>
              </a:rPr>
              <a:t>•STEM </a:t>
            </a:r>
            <a:r>
              <a:rPr lang="en-IE" sz="1700" b="1">
                <a:latin typeface="DengXian" panose="02010600030101010101" pitchFamily="2" charset="-122"/>
                <a:ea typeface="DengXian" panose="02010600030101010101" pitchFamily="2" charset="-122"/>
              </a:rPr>
              <a:t>for </a:t>
            </a:r>
            <a:r>
              <a:rPr lang="en-IE" sz="1700" b="1" dirty="0">
                <a:latin typeface="DengXian" panose="02010600030101010101" pitchFamily="2" charset="-122"/>
                <a:ea typeface="DengXian" panose="02010600030101010101" pitchFamily="2" charset="-122"/>
              </a:rPr>
              <a:t>science and mathematics secondary teachers in Ireland. The research-led development team includes:</a:t>
            </a:r>
          </a:p>
          <a:p>
            <a:pPr marL="0" indent="0" algn="ctr">
              <a:buNone/>
            </a:pPr>
            <a:r>
              <a:rPr lang="en-IE" sz="1900" b="1" dirty="0">
                <a:latin typeface="DengXian" panose="02010600030101010101" pitchFamily="2" charset="-122"/>
                <a:ea typeface="DengXian" panose="02010600030101010101" pitchFamily="2" charset="-122"/>
              </a:rPr>
              <a:t>Geraldine Mooney Simmie, Niamh O’Meara, </a:t>
            </a:r>
            <a:r>
              <a:rPr lang="en-IE" sz="19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Merrilyn</a:t>
            </a:r>
            <a:r>
              <a:rPr lang="en-IE" sz="1900" b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IE" sz="19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Goos</a:t>
            </a:r>
            <a:r>
              <a:rPr lang="en-IE" sz="1900" b="1" dirty="0">
                <a:latin typeface="DengXian" panose="02010600030101010101" pitchFamily="2" charset="-122"/>
                <a:ea typeface="DengXian" panose="02010600030101010101" pitchFamily="2" charset="-122"/>
              </a:rPr>
              <a:t>, Stephen Comiskey, Ciara Lane, Tracey O’Connell, Vo Van De, Tara E. Ryan, Martina Scully, Jack Nealon, Daniel Casey, Keith Kennedy, Annette Forster, </a:t>
            </a:r>
            <a:r>
              <a:rPr lang="en-IE" sz="19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Céren</a:t>
            </a:r>
            <a:r>
              <a:rPr lang="en-IE" sz="1900" b="1" dirty="0">
                <a:latin typeface="DengXian" panose="02010600030101010101" pitchFamily="2" charset="-122"/>
                <a:ea typeface="DengXian" panose="02010600030101010101" pitchFamily="2" charset="-122"/>
              </a:rPr>
              <a:t> O’Connell, Martha Cosgrave, Martina Ryan, Veronica Ryan, Gemma </a:t>
            </a:r>
            <a:r>
              <a:rPr lang="en-IE" sz="19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Henstock</a:t>
            </a:r>
            <a:endParaRPr lang="en-IE" sz="1900" b="1" dirty="0"/>
          </a:p>
          <a:p>
            <a:pPr marL="0" indent="0" algn="ctr">
              <a:buNone/>
            </a:pPr>
            <a:r>
              <a:rPr lang="en-IE" sz="3240" b="1" dirty="0"/>
              <a:t> </a:t>
            </a:r>
          </a:p>
          <a:p>
            <a:pPr marL="0" indent="0" algn="ctr">
              <a:buNone/>
            </a:pPr>
            <a:endParaRPr lang="en-IE" sz="3240" b="1" dirty="0"/>
          </a:p>
          <a:p>
            <a:endParaRPr lang="en-IE" sz="27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4366" y="5728501"/>
            <a:ext cx="2276782" cy="1132283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AF33E2-2E28-2069-416C-FC8DFB5F65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737" r="523" b="38421"/>
          <a:stretch/>
        </p:blipFill>
        <p:spPr>
          <a:xfrm>
            <a:off x="4235561" y="5861556"/>
            <a:ext cx="3720878" cy="10095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04"/>
    </mc:Choice>
    <mc:Fallback xmlns="">
      <p:transition spd="slow" advTm="10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672"/>
            <a:ext cx="7986823" cy="1132283"/>
          </a:xfrm>
        </p:spPr>
        <p:txBody>
          <a:bodyPr>
            <a:normAutofit/>
          </a:bodyPr>
          <a:lstStyle/>
          <a:p>
            <a:pPr algn="ctr"/>
            <a:r>
              <a:rPr lang="en-IE" b="1" dirty="0"/>
              <a:t>CPD Resource: </a:t>
            </a:r>
            <a:r>
              <a:rPr lang="en-IE" sz="2800" b="1" dirty="0"/>
              <a:t>The Physical World &amp; 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728501"/>
            <a:ext cx="2276782" cy="1132283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5874101"/>
            <a:ext cx="3720878" cy="1009507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BF5A55B-2B72-A54C-8927-0E3550DFA1A9}"/>
              </a:ext>
            </a:extLst>
          </p:cNvPr>
          <p:cNvSpPr txBox="1"/>
          <p:nvPr/>
        </p:nvSpPr>
        <p:spPr>
          <a:xfrm>
            <a:off x="1068778" y="1086201"/>
            <a:ext cx="8845588" cy="4428545"/>
          </a:xfrm>
          <a:custGeom>
            <a:avLst/>
            <a:gdLst>
              <a:gd name="connsiteX0" fmla="*/ 0 w 8845588"/>
              <a:gd name="connsiteY0" fmla="*/ 0 h 4428545"/>
              <a:gd name="connsiteX1" fmla="*/ 501250 w 8845588"/>
              <a:gd name="connsiteY1" fmla="*/ 0 h 4428545"/>
              <a:gd name="connsiteX2" fmla="*/ 825588 w 8845588"/>
              <a:gd name="connsiteY2" fmla="*/ 0 h 4428545"/>
              <a:gd name="connsiteX3" fmla="*/ 1592206 w 8845588"/>
              <a:gd name="connsiteY3" fmla="*/ 0 h 4428545"/>
              <a:gd name="connsiteX4" fmla="*/ 2093456 w 8845588"/>
              <a:gd name="connsiteY4" fmla="*/ 0 h 4428545"/>
              <a:gd name="connsiteX5" fmla="*/ 2594706 w 8845588"/>
              <a:gd name="connsiteY5" fmla="*/ 0 h 4428545"/>
              <a:gd name="connsiteX6" fmla="*/ 3361323 w 8845588"/>
              <a:gd name="connsiteY6" fmla="*/ 0 h 4428545"/>
              <a:gd name="connsiteX7" fmla="*/ 3774118 w 8845588"/>
              <a:gd name="connsiteY7" fmla="*/ 0 h 4428545"/>
              <a:gd name="connsiteX8" fmla="*/ 4540735 w 8845588"/>
              <a:gd name="connsiteY8" fmla="*/ 0 h 4428545"/>
              <a:gd name="connsiteX9" fmla="*/ 5307353 w 8845588"/>
              <a:gd name="connsiteY9" fmla="*/ 0 h 4428545"/>
              <a:gd name="connsiteX10" fmla="*/ 5897059 w 8845588"/>
              <a:gd name="connsiteY10" fmla="*/ 0 h 4428545"/>
              <a:gd name="connsiteX11" fmla="*/ 6663676 w 8845588"/>
              <a:gd name="connsiteY11" fmla="*/ 0 h 4428545"/>
              <a:gd name="connsiteX12" fmla="*/ 7164926 w 8845588"/>
              <a:gd name="connsiteY12" fmla="*/ 0 h 4428545"/>
              <a:gd name="connsiteX13" fmla="*/ 7666176 w 8845588"/>
              <a:gd name="connsiteY13" fmla="*/ 0 h 4428545"/>
              <a:gd name="connsiteX14" fmla="*/ 8344338 w 8845588"/>
              <a:gd name="connsiteY14" fmla="*/ 0 h 4428545"/>
              <a:gd name="connsiteX15" fmla="*/ 8845588 w 8845588"/>
              <a:gd name="connsiteY15" fmla="*/ 0 h 4428545"/>
              <a:gd name="connsiteX16" fmla="*/ 8845588 w 8845588"/>
              <a:gd name="connsiteY16" fmla="*/ 642139 h 4428545"/>
              <a:gd name="connsiteX17" fmla="*/ 8845588 w 8845588"/>
              <a:gd name="connsiteY17" fmla="*/ 1239993 h 4428545"/>
              <a:gd name="connsiteX18" fmla="*/ 8845588 w 8845588"/>
              <a:gd name="connsiteY18" fmla="*/ 1837846 h 4428545"/>
              <a:gd name="connsiteX19" fmla="*/ 8845588 w 8845588"/>
              <a:gd name="connsiteY19" fmla="*/ 2435700 h 4428545"/>
              <a:gd name="connsiteX20" fmla="*/ 8845588 w 8845588"/>
              <a:gd name="connsiteY20" fmla="*/ 2856412 h 4428545"/>
              <a:gd name="connsiteX21" fmla="*/ 8845588 w 8845588"/>
              <a:gd name="connsiteY21" fmla="*/ 3321409 h 4428545"/>
              <a:gd name="connsiteX22" fmla="*/ 8845588 w 8845588"/>
              <a:gd name="connsiteY22" fmla="*/ 3919262 h 4428545"/>
              <a:gd name="connsiteX23" fmla="*/ 8845588 w 8845588"/>
              <a:gd name="connsiteY23" fmla="*/ 4428545 h 4428545"/>
              <a:gd name="connsiteX24" fmla="*/ 8432794 w 8845588"/>
              <a:gd name="connsiteY24" fmla="*/ 4428545 h 4428545"/>
              <a:gd name="connsiteX25" fmla="*/ 8108456 w 8845588"/>
              <a:gd name="connsiteY25" fmla="*/ 4428545 h 4428545"/>
              <a:gd name="connsiteX26" fmla="*/ 7784117 w 8845588"/>
              <a:gd name="connsiteY26" fmla="*/ 4428545 h 4428545"/>
              <a:gd name="connsiteX27" fmla="*/ 7194412 w 8845588"/>
              <a:gd name="connsiteY27" fmla="*/ 4428545 h 4428545"/>
              <a:gd name="connsiteX28" fmla="*/ 6781617 w 8845588"/>
              <a:gd name="connsiteY28" fmla="*/ 4428545 h 4428545"/>
              <a:gd name="connsiteX29" fmla="*/ 6103456 w 8845588"/>
              <a:gd name="connsiteY29" fmla="*/ 4428545 h 4428545"/>
              <a:gd name="connsiteX30" fmla="*/ 5690662 w 8845588"/>
              <a:gd name="connsiteY30" fmla="*/ 4428545 h 4428545"/>
              <a:gd name="connsiteX31" fmla="*/ 5012500 w 8845588"/>
              <a:gd name="connsiteY31" fmla="*/ 4428545 h 4428545"/>
              <a:gd name="connsiteX32" fmla="*/ 4688162 w 8845588"/>
              <a:gd name="connsiteY32" fmla="*/ 4428545 h 4428545"/>
              <a:gd name="connsiteX33" fmla="*/ 4010000 w 8845588"/>
              <a:gd name="connsiteY33" fmla="*/ 4428545 h 4428545"/>
              <a:gd name="connsiteX34" fmla="*/ 3597206 w 8845588"/>
              <a:gd name="connsiteY34" fmla="*/ 4428545 h 4428545"/>
              <a:gd name="connsiteX35" fmla="*/ 3272868 w 8845588"/>
              <a:gd name="connsiteY35" fmla="*/ 4428545 h 4428545"/>
              <a:gd name="connsiteX36" fmla="*/ 2860073 w 8845588"/>
              <a:gd name="connsiteY36" fmla="*/ 4428545 h 4428545"/>
              <a:gd name="connsiteX37" fmla="*/ 2181912 w 8845588"/>
              <a:gd name="connsiteY37" fmla="*/ 4428545 h 4428545"/>
              <a:gd name="connsiteX38" fmla="*/ 1769118 w 8845588"/>
              <a:gd name="connsiteY38" fmla="*/ 4428545 h 4428545"/>
              <a:gd name="connsiteX39" fmla="*/ 1444779 w 8845588"/>
              <a:gd name="connsiteY39" fmla="*/ 4428545 h 4428545"/>
              <a:gd name="connsiteX40" fmla="*/ 1031985 w 8845588"/>
              <a:gd name="connsiteY40" fmla="*/ 4428545 h 4428545"/>
              <a:gd name="connsiteX41" fmla="*/ 530735 w 8845588"/>
              <a:gd name="connsiteY41" fmla="*/ 4428545 h 4428545"/>
              <a:gd name="connsiteX42" fmla="*/ 0 w 8845588"/>
              <a:gd name="connsiteY42" fmla="*/ 4428545 h 4428545"/>
              <a:gd name="connsiteX43" fmla="*/ 0 w 8845588"/>
              <a:gd name="connsiteY43" fmla="*/ 3963548 h 4428545"/>
              <a:gd name="connsiteX44" fmla="*/ 0 w 8845588"/>
              <a:gd name="connsiteY44" fmla="*/ 3498551 h 4428545"/>
              <a:gd name="connsiteX45" fmla="*/ 0 w 8845588"/>
              <a:gd name="connsiteY45" fmla="*/ 2944982 h 4428545"/>
              <a:gd name="connsiteX46" fmla="*/ 0 w 8845588"/>
              <a:gd name="connsiteY46" fmla="*/ 2391414 h 4428545"/>
              <a:gd name="connsiteX47" fmla="*/ 0 w 8845588"/>
              <a:gd name="connsiteY47" fmla="*/ 1837846 h 4428545"/>
              <a:gd name="connsiteX48" fmla="*/ 0 w 8845588"/>
              <a:gd name="connsiteY48" fmla="*/ 1284278 h 4428545"/>
              <a:gd name="connsiteX49" fmla="*/ 0 w 8845588"/>
              <a:gd name="connsiteY49" fmla="*/ 774995 h 4428545"/>
              <a:gd name="connsiteX50" fmla="*/ 0 w 8845588"/>
              <a:gd name="connsiteY50" fmla="*/ 0 h 442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8845588" h="4428545" extrusionOk="0">
                <a:moveTo>
                  <a:pt x="0" y="0"/>
                </a:moveTo>
                <a:cubicBezTo>
                  <a:pt x="179223" y="-38863"/>
                  <a:pt x="400501" y="2957"/>
                  <a:pt x="501250" y="0"/>
                </a:cubicBezTo>
                <a:cubicBezTo>
                  <a:pt x="601999" y="-2957"/>
                  <a:pt x="667212" y="22516"/>
                  <a:pt x="825588" y="0"/>
                </a:cubicBezTo>
                <a:cubicBezTo>
                  <a:pt x="983964" y="-22516"/>
                  <a:pt x="1364805" y="7940"/>
                  <a:pt x="1592206" y="0"/>
                </a:cubicBezTo>
                <a:cubicBezTo>
                  <a:pt x="1819607" y="-7940"/>
                  <a:pt x="1886160" y="43263"/>
                  <a:pt x="2093456" y="0"/>
                </a:cubicBezTo>
                <a:cubicBezTo>
                  <a:pt x="2300752" y="-43263"/>
                  <a:pt x="2367809" y="7993"/>
                  <a:pt x="2594706" y="0"/>
                </a:cubicBezTo>
                <a:cubicBezTo>
                  <a:pt x="2821603" y="-7993"/>
                  <a:pt x="3168193" y="28856"/>
                  <a:pt x="3361323" y="0"/>
                </a:cubicBezTo>
                <a:cubicBezTo>
                  <a:pt x="3554453" y="-28856"/>
                  <a:pt x="3577778" y="29267"/>
                  <a:pt x="3774118" y="0"/>
                </a:cubicBezTo>
                <a:cubicBezTo>
                  <a:pt x="3970458" y="-29267"/>
                  <a:pt x="4184299" y="20645"/>
                  <a:pt x="4540735" y="0"/>
                </a:cubicBezTo>
                <a:cubicBezTo>
                  <a:pt x="4897171" y="-20645"/>
                  <a:pt x="4947381" y="62475"/>
                  <a:pt x="5307353" y="0"/>
                </a:cubicBezTo>
                <a:cubicBezTo>
                  <a:pt x="5667325" y="-62475"/>
                  <a:pt x="5769956" y="26722"/>
                  <a:pt x="5897059" y="0"/>
                </a:cubicBezTo>
                <a:cubicBezTo>
                  <a:pt x="6024162" y="-26722"/>
                  <a:pt x="6393392" y="52960"/>
                  <a:pt x="6663676" y="0"/>
                </a:cubicBezTo>
                <a:cubicBezTo>
                  <a:pt x="6933960" y="-52960"/>
                  <a:pt x="6993552" y="15304"/>
                  <a:pt x="7164926" y="0"/>
                </a:cubicBezTo>
                <a:cubicBezTo>
                  <a:pt x="7336300" y="-15304"/>
                  <a:pt x="7551749" y="37038"/>
                  <a:pt x="7666176" y="0"/>
                </a:cubicBezTo>
                <a:cubicBezTo>
                  <a:pt x="7780603" y="-37038"/>
                  <a:pt x="8118111" y="61439"/>
                  <a:pt x="8344338" y="0"/>
                </a:cubicBezTo>
                <a:cubicBezTo>
                  <a:pt x="8570565" y="-61439"/>
                  <a:pt x="8698018" y="53949"/>
                  <a:pt x="8845588" y="0"/>
                </a:cubicBezTo>
                <a:cubicBezTo>
                  <a:pt x="8897796" y="274464"/>
                  <a:pt x="8843805" y="411038"/>
                  <a:pt x="8845588" y="642139"/>
                </a:cubicBezTo>
                <a:cubicBezTo>
                  <a:pt x="8847371" y="873240"/>
                  <a:pt x="8808658" y="1074914"/>
                  <a:pt x="8845588" y="1239993"/>
                </a:cubicBezTo>
                <a:cubicBezTo>
                  <a:pt x="8882518" y="1405072"/>
                  <a:pt x="8828444" y="1596972"/>
                  <a:pt x="8845588" y="1837846"/>
                </a:cubicBezTo>
                <a:cubicBezTo>
                  <a:pt x="8862732" y="2078720"/>
                  <a:pt x="8787153" y="2284424"/>
                  <a:pt x="8845588" y="2435700"/>
                </a:cubicBezTo>
                <a:cubicBezTo>
                  <a:pt x="8904023" y="2586976"/>
                  <a:pt x="8841566" y="2672091"/>
                  <a:pt x="8845588" y="2856412"/>
                </a:cubicBezTo>
                <a:cubicBezTo>
                  <a:pt x="8849610" y="3040733"/>
                  <a:pt x="8834062" y="3125779"/>
                  <a:pt x="8845588" y="3321409"/>
                </a:cubicBezTo>
                <a:cubicBezTo>
                  <a:pt x="8857114" y="3517039"/>
                  <a:pt x="8793967" y="3712738"/>
                  <a:pt x="8845588" y="3919262"/>
                </a:cubicBezTo>
                <a:cubicBezTo>
                  <a:pt x="8897209" y="4125786"/>
                  <a:pt x="8798502" y="4244024"/>
                  <a:pt x="8845588" y="4428545"/>
                </a:cubicBezTo>
                <a:cubicBezTo>
                  <a:pt x="8650323" y="4436822"/>
                  <a:pt x="8636533" y="4416862"/>
                  <a:pt x="8432794" y="4428545"/>
                </a:cubicBezTo>
                <a:cubicBezTo>
                  <a:pt x="8229055" y="4440228"/>
                  <a:pt x="8190430" y="4416423"/>
                  <a:pt x="8108456" y="4428545"/>
                </a:cubicBezTo>
                <a:cubicBezTo>
                  <a:pt x="8026482" y="4440667"/>
                  <a:pt x="7913862" y="4400872"/>
                  <a:pt x="7784117" y="4428545"/>
                </a:cubicBezTo>
                <a:cubicBezTo>
                  <a:pt x="7654372" y="4456218"/>
                  <a:pt x="7392940" y="4412448"/>
                  <a:pt x="7194412" y="4428545"/>
                </a:cubicBezTo>
                <a:cubicBezTo>
                  <a:pt x="6995884" y="4444642"/>
                  <a:pt x="6873962" y="4391615"/>
                  <a:pt x="6781617" y="4428545"/>
                </a:cubicBezTo>
                <a:cubicBezTo>
                  <a:pt x="6689273" y="4465475"/>
                  <a:pt x="6352358" y="4347964"/>
                  <a:pt x="6103456" y="4428545"/>
                </a:cubicBezTo>
                <a:cubicBezTo>
                  <a:pt x="5854554" y="4509126"/>
                  <a:pt x="5830978" y="4395033"/>
                  <a:pt x="5690662" y="4428545"/>
                </a:cubicBezTo>
                <a:cubicBezTo>
                  <a:pt x="5550346" y="4462057"/>
                  <a:pt x="5341392" y="4375839"/>
                  <a:pt x="5012500" y="4428545"/>
                </a:cubicBezTo>
                <a:cubicBezTo>
                  <a:pt x="4683608" y="4481251"/>
                  <a:pt x="4753600" y="4404696"/>
                  <a:pt x="4688162" y="4428545"/>
                </a:cubicBezTo>
                <a:cubicBezTo>
                  <a:pt x="4622724" y="4452394"/>
                  <a:pt x="4224820" y="4408747"/>
                  <a:pt x="4010000" y="4428545"/>
                </a:cubicBezTo>
                <a:cubicBezTo>
                  <a:pt x="3795180" y="4448343"/>
                  <a:pt x="3694941" y="4417512"/>
                  <a:pt x="3597206" y="4428545"/>
                </a:cubicBezTo>
                <a:cubicBezTo>
                  <a:pt x="3499471" y="4439578"/>
                  <a:pt x="3376499" y="4415064"/>
                  <a:pt x="3272868" y="4428545"/>
                </a:cubicBezTo>
                <a:cubicBezTo>
                  <a:pt x="3169237" y="4442026"/>
                  <a:pt x="2981034" y="4397450"/>
                  <a:pt x="2860073" y="4428545"/>
                </a:cubicBezTo>
                <a:cubicBezTo>
                  <a:pt x="2739112" y="4459640"/>
                  <a:pt x="2425530" y="4362880"/>
                  <a:pt x="2181912" y="4428545"/>
                </a:cubicBezTo>
                <a:cubicBezTo>
                  <a:pt x="1938294" y="4494210"/>
                  <a:pt x="1942610" y="4421717"/>
                  <a:pt x="1769118" y="4428545"/>
                </a:cubicBezTo>
                <a:cubicBezTo>
                  <a:pt x="1595626" y="4435373"/>
                  <a:pt x="1525320" y="4404062"/>
                  <a:pt x="1444779" y="4428545"/>
                </a:cubicBezTo>
                <a:cubicBezTo>
                  <a:pt x="1364238" y="4453028"/>
                  <a:pt x="1142643" y="4393143"/>
                  <a:pt x="1031985" y="4428545"/>
                </a:cubicBezTo>
                <a:cubicBezTo>
                  <a:pt x="921327" y="4463947"/>
                  <a:pt x="690556" y="4395607"/>
                  <a:pt x="530735" y="4428545"/>
                </a:cubicBezTo>
                <a:cubicBezTo>
                  <a:pt x="370914" y="4461483"/>
                  <a:pt x="135421" y="4380129"/>
                  <a:pt x="0" y="4428545"/>
                </a:cubicBezTo>
                <a:cubicBezTo>
                  <a:pt x="-20357" y="4309879"/>
                  <a:pt x="39415" y="4182709"/>
                  <a:pt x="0" y="3963548"/>
                </a:cubicBezTo>
                <a:cubicBezTo>
                  <a:pt x="-39415" y="3744387"/>
                  <a:pt x="39340" y="3671128"/>
                  <a:pt x="0" y="3498551"/>
                </a:cubicBezTo>
                <a:cubicBezTo>
                  <a:pt x="-39340" y="3325974"/>
                  <a:pt x="40330" y="3132895"/>
                  <a:pt x="0" y="2944982"/>
                </a:cubicBezTo>
                <a:cubicBezTo>
                  <a:pt x="-40330" y="2757069"/>
                  <a:pt x="30359" y="2591290"/>
                  <a:pt x="0" y="2391414"/>
                </a:cubicBezTo>
                <a:cubicBezTo>
                  <a:pt x="-30359" y="2191538"/>
                  <a:pt x="11775" y="1966649"/>
                  <a:pt x="0" y="1837846"/>
                </a:cubicBezTo>
                <a:cubicBezTo>
                  <a:pt x="-11775" y="1709043"/>
                  <a:pt x="50172" y="1451511"/>
                  <a:pt x="0" y="1284278"/>
                </a:cubicBezTo>
                <a:cubicBezTo>
                  <a:pt x="-50172" y="1117045"/>
                  <a:pt x="38426" y="955273"/>
                  <a:pt x="0" y="774995"/>
                </a:cubicBezTo>
                <a:cubicBezTo>
                  <a:pt x="-38426" y="594717"/>
                  <a:pt x="85789" y="355707"/>
                  <a:pt x="0" y="0"/>
                </a:cubicBezTo>
                <a:close/>
              </a:path>
            </a:pathLst>
          </a:custGeom>
          <a:noFill/>
          <a:ln w="41275" cmpd="dbl">
            <a:solidFill>
              <a:srgbClr val="1200C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180340">
              <a:lnSpc>
                <a:spcPct val="150000"/>
              </a:lnSpc>
            </a:pPr>
            <a:endParaRPr lang="en-US" sz="1600" b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1" indent="180340">
              <a:lnSpc>
                <a:spcPct val="150000"/>
              </a:lnSpc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Inquiry-based Pedagogical Approaches</a:t>
            </a:r>
            <a:endParaRPr lang="en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180340">
              <a:lnSpc>
                <a:spcPct val="150000"/>
              </a:lnSpc>
            </a:pPr>
            <a:r>
              <a:rPr lang="en-HU" sz="24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Advantage of </a:t>
            </a:r>
            <a:r>
              <a:rPr lang="en-H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Simulation</a:t>
            </a:r>
            <a:r>
              <a:rPr lang="en-IE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en-US" sz="2400" b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180340">
              <a:lnSpc>
                <a:spcPct val="150000"/>
              </a:lnSpc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</a:t>
            </a: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in The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World</a:t>
            </a:r>
            <a:endParaRPr lang="en-US" sz="2400" b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indent="180340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speed and acceleration</a:t>
            </a:r>
            <a:endParaRPr lang="en-H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indent="457200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180340">
              <a:lnSpc>
                <a:spcPct val="150000"/>
              </a:lnSpc>
            </a:pP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- Force and Spring</a:t>
            </a:r>
            <a:endParaRPr lang="en-H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457200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180340">
              <a:lnSpc>
                <a:spcPct val="150000"/>
              </a:lnSpc>
            </a:pPr>
            <a:r>
              <a:rPr lang="en-US" sz="16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- 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Electromagnetic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8"/>
              </a:rPr>
              <a:t> 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induction - Faraday’s law</a:t>
            </a:r>
            <a:endParaRPr lang="en-H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457200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Senior Cycle)</a:t>
            </a:r>
            <a:endParaRPr lang="en-H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H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9"/>
    </mc:Choice>
    <mc:Fallback xmlns="">
      <p:transition spd="slow" advTm="7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Inquiry-based Approaches: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Teaching &amp; Learning</a:t>
            </a:r>
            <a:endParaRPr lang="en-IE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6006662"/>
            <a:ext cx="2276782" cy="854122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29486"/>
            <a:ext cx="3720878" cy="85412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7F3058B-D68C-5C48-A999-446FE36C13E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24" y="985757"/>
            <a:ext cx="7038719" cy="4864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CCA87-DA1C-F14E-9B39-20FF2AB7AE47}"/>
              </a:ext>
            </a:extLst>
          </p:cNvPr>
          <p:cNvSpPr/>
          <p:nvPr/>
        </p:nvSpPr>
        <p:spPr>
          <a:xfrm>
            <a:off x="8630559" y="2365559"/>
            <a:ext cx="34074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General inquiry-based learning framework (</a:t>
            </a:r>
            <a:r>
              <a:rPr lang="en-GB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Pedaste</a:t>
            </a: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 et al., 2015)</a:t>
            </a:r>
          </a:p>
          <a:p>
            <a:endParaRPr lang="en-GB" dirty="0">
              <a:latin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</a:rPr>
              <a:t>Improving your Pedagogical Repertoire</a:t>
            </a:r>
          </a:p>
          <a:p>
            <a:endParaRPr lang="en-GB" dirty="0">
              <a:latin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</a:rPr>
              <a:t>Active and Engaged Learning</a:t>
            </a:r>
          </a:p>
          <a:p>
            <a:endParaRPr lang="en-GB" dirty="0">
              <a:latin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</a:rPr>
              <a:t>Reflective Practices</a:t>
            </a:r>
            <a:r>
              <a:rPr lang="en-HU" dirty="0"/>
              <a:t>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92"/>
    </mc:Choice>
    <mc:Fallback xmlns="">
      <p:transition spd="slow" advTm="19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H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Advantage of Interactive Simulation</a:t>
            </a:r>
            <a:r>
              <a:rPr lang="en-I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br>
              <a:rPr lang="en-I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[SMART classroom: ICT-enhanced learning]</a:t>
            </a:r>
            <a:endParaRPr lang="en-I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6015369"/>
            <a:ext cx="2276782" cy="845415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38193"/>
            <a:ext cx="3720878" cy="8454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2BED49-693F-5E41-ACA7-C81146716EAE}"/>
              </a:ext>
            </a:extLst>
          </p:cNvPr>
          <p:cNvSpPr/>
          <p:nvPr/>
        </p:nvSpPr>
        <p:spPr>
          <a:xfrm>
            <a:off x="2916620" y="1236542"/>
            <a:ext cx="911247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simulation can include a physical system (pictures, graphs, words, diagrams, data tables)</a:t>
            </a:r>
            <a:r>
              <a:rPr lang="en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observe and make visual connections between the representations and can see how one variable affects another, to gain a deeper understanding of ideas/concepts.</a:t>
            </a:r>
            <a:endParaRPr lang="en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Teachers can save time and financial resources for preparing (safe) experimental lessons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Students’ hands-on experience both virtually and physically can help to support young people’s understanding of science concepts </a:t>
            </a:r>
            <a:r>
              <a:rPr lang="en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scientific reasoning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(Hake, 1998)</a:t>
            </a:r>
          </a:p>
        </p:txBody>
      </p:sp>
      <p:pic>
        <p:nvPicPr>
          <p:cNvPr id="5122" name="Picture 2" descr="Simulation Icon - Download in Colored Outline Style">
            <a:extLst>
              <a:ext uri="{FF2B5EF4-FFF2-40B4-BE49-F238E27FC236}">
                <a16:creationId xmlns:a16="http://schemas.microsoft.com/office/drawing/2014/main" id="{8E54FA2B-64D5-FA45-9D2E-7AEB7EBE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1633899"/>
            <a:ext cx="2797866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03"/>
    </mc:Choice>
    <mc:Fallback xmlns="">
      <p:transition spd="slow" advTm="12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Simulations: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 Teaching &amp; Learning</a:t>
            </a:r>
            <a:endParaRPr lang="en-HU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9010"/>
            <a:ext cx="2276782" cy="861774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53959"/>
            <a:ext cx="3720878" cy="829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CCA87-DA1C-F14E-9B39-20FF2AB7AE47}"/>
              </a:ext>
            </a:extLst>
          </p:cNvPr>
          <p:cNvSpPr/>
          <p:nvPr/>
        </p:nvSpPr>
        <p:spPr>
          <a:xfrm>
            <a:off x="237537" y="4590745"/>
            <a:ext cx="3523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2" indent="34925"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speed and acceleration</a:t>
            </a:r>
            <a:endParaRPr lang="en-H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038" lvl="2" algn="ctr"/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3A913-308C-D248-817C-F129AFE00423}"/>
              </a:ext>
            </a:extLst>
          </p:cNvPr>
          <p:cNvSpPr/>
          <p:nvPr/>
        </p:nvSpPr>
        <p:spPr>
          <a:xfrm>
            <a:off x="8110847" y="1321604"/>
            <a:ext cx="3168306" cy="336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180340">
              <a:lnSpc>
                <a:spcPct val="150000"/>
              </a:lnSpc>
            </a:pP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C5C39-189F-8542-9A5F-BD82490833D5}"/>
              </a:ext>
            </a:extLst>
          </p:cNvPr>
          <p:cNvSpPr/>
          <p:nvPr/>
        </p:nvSpPr>
        <p:spPr>
          <a:xfrm>
            <a:off x="8110847" y="4152758"/>
            <a:ext cx="35230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8" lvl="2"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Electromagnetic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8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induction - Faraday’s law</a:t>
            </a:r>
            <a:endParaRPr lang="en-HU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marL="46038" lvl="2" algn="ctr"/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Senior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37F66-4FDD-1E41-8D22-1B420A2B581E}"/>
              </a:ext>
            </a:extLst>
          </p:cNvPr>
          <p:cNvSpPr txBox="1"/>
          <p:nvPr/>
        </p:nvSpPr>
        <p:spPr>
          <a:xfrm>
            <a:off x="4466676" y="1268569"/>
            <a:ext cx="2731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820738"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Force and Spring</a:t>
            </a:r>
            <a:endParaRPr lang="en-H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 lvl="2" indent="-820738" algn="ctr"/>
            <a:r>
              <a:rPr lang="en-US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(Suitable for Junior Cycle)</a:t>
            </a:r>
            <a:endParaRPr lang="en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endParaRPr lang="en-HU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1F6B4E2-5525-1D49-B7DD-A62966DBA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0" y="1531917"/>
            <a:ext cx="3505853" cy="280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8DFF6F3-4FF7-DB45-9B3C-2D50006D0F2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6" y="1270700"/>
            <a:ext cx="3826616" cy="28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4" name="Picture 1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865A089-26D1-F9E7-A1B3-82CB09BDD6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4073" y="2111466"/>
            <a:ext cx="3810000" cy="31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10"/>
    </mc:Choice>
    <mc:Fallback xmlns="">
      <p:transition spd="slow" advTm="19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lvl="2" indent="180340">
              <a:lnSpc>
                <a:spcPct val="150000"/>
              </a:lnSpc>
            </a:pPr>
            <a:r>
              <a:rPr lang="en-US" sz="36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speed, velocity and acceleration</a:t>
            </a:r>
            <a:endParaRPr lang="en-H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728501"/>
            <a:ext cx="2276782" cy="1132283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5874101"/>
            <a:ext cx="3720878" cy="1009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1CB235-5B7B-9F43-871F-C469BA478CE8}"/>
              </a:ext>
            </a:extLst>
          </p:cNvPr>
          <p:cNvSpPr/>
          <p:nvPr/>
        </p:nvSpPr>
        <p:spPr>
          <a:xfrm>
            <a:off x="4114800" y="1373971"/>
            <a:ext cx="7630510" cy="401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Understand the concept of speed and acceleration</a:t>
            </a:r>
          </a:p>
          <a:p>
            <a:pPr>
              <a:lnSpc>
                <a:spcPct val="115000"/>
              </a:lnSpc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Identify and measure/calculate distance, time, speed and acceleration.</a:t>
            </a:r>
            <a:endParaRPr lang="en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>
              <a:lnSpc>
                <a:spcPct val="115000"/>
              </a:lnSpc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Investigate patterns and relationships between distance-time, velocity-time.</a:t>
            </a:r>
            <a:endParaRPr lang="en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  <a:p>
            <a:pPr>
              <a:lnSpc>
                <a:spcPct val="115000"/>
              </a:lnSpc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Produce and select data, critically analyse data to identify patterns and relationships and interpretation.</a:t>
            </a:r>
            <a:endParaRPr lang="en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795DB195-6DA3-BF4F-AF8D-6A9199DF76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7902" y="1417120"/>
            <a:ext cx="3996898" cy="40613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CD8BAF-0BC7-2443-90DB-6EE846CD0BC1}"/>
              </a:ext>
            </a:extLst>
          </p:cNvPr>
          <p:cNvSpPr txBox="1"/>
          <p:nvPr/>
        </p:nvSpPr>
        <p:spPr>
          <a:xfrm>
            <a:off x="117902" y="5969000"/>
            <a:ext cx="3996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900">
                <a:hlinkClick r:id="rId9" tooltip="https://researchleap.com/aims-and-scope/"/>
              </a:rPr>
              <a:t>This Photo</a:t>
            </a:r>
            <a:r>
              <a:rPr lang="en-HU" sz="900"/>
              <a:t> by Unknown Author is licensed under </a:t>
            </a:r>
            <a:r>
              <a:rPr lang="en-HU" sz="900">
                <a:hlinkClick r:id="rId10" tooltip="https://creativecommons.org/licenses/by/3.0/"/>
              </a:rPr>
              <a:t>CC BY</a:t>
            </a:r>
            <a:endParaRPr lang="en-HU" sz="9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7E01B9-3896-8042-BA24-6AE4A292224A}"/>
              </a:ext>
            </a:extLst>
          </p:cNvPr>
          <p:cNvSpPr/>
          <p:nvPr/>
        </p:nvSpPr>
        <p:spPr>
          <a:xfrm>
            <a:off x="446690" y="4355671"/>
            <a:ext cx="1870805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goals</a:t>
            </a:r>
            <a:endParaRPr lang="en-HU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45"/>
    </mc:Choice>
    <mc:Fallback xmlns="">
      <p:transition spd="slow" advTm="8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content knowledge</a:t>
            </a:r>
            <a:endParaRPr lang="en-I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0079"/>
            <a:ext cx="2276782" cy="870705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12903"/>
            <a:ext cx="3720878" cy="87070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0B2819A-E1AA-164D-802E-BCCDB2B11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0" y="1174226"/>
            <a:ext cx="7985234" cy="44830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6"/>
    </mc:Choice>
    <mc:Fallback xmlns="">
      <p:transition spd="slow" advTm="9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19" y="-726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the relevant content knowledge</a:t>
            </a:r>
            <a:endParaRPr lang="en-I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0079"/>
            <a:ext cx="2276782" cy="870705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12903"/>
            <a:ext cx="3720878" cy="870705"/>
          </a:xfrm>
          <a:prstGeom prst="rect">
            <a:avLst/>
          </a:prstGeom>
        </p:spPr>
      </p:pic>
      <p:pic>
        <p:nvPicPr>
          <p:cNvPr id="1028" name="Picture 4" descr="Using PASCO Smart Timer with the Air Track - YouTube">
            <a:extLst>
              <a:ext uri="{FF2B5EF4-FFF2-40B4-BE49-F238E27FC236}">
                <a16:creationId xmlns:a16="http://schemas.microsoft.com/office/drawing/2014/main" id="{8CDB08B4-A0F1-DE49-857A-1CD2C0EE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36" y="1785625"/>
            <a:ext cx="5034455" cy="3059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35941-1912-0842-B6DF-A3A6D793366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" y="2443029"/>
            <a:ext cx="2392724" cy="2317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275C7-79A5-214B-9834-D501DF0FE80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02" y="1232339"/>
            <a:ext cx="2734673" cy="1981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0555C-951C-C545-91B5-20601F7FA284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6" y="3481970"/>
            <a:ext cx="2959320" cy="2301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D91620-B5B9-D443-AC39-25D06E2EE1D0}"/>
              </a:ext>
            </a:extLst>
          </p:cNvPr>
          <p:cNvSpPr/>
          <p:nvPr/>
        </p:nvSpPr>
        <p:spPr>
          <a:xfrm>
            <a:off x="242619" y="1236665"/>
            <a:ext cx="239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 for measuring speed</a:t>
            </a:r>
            <a:r>
              <a:rPr lang="en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87445-05EB-8145-9941-676F7E66AE24}"/>
              </a:ext>
            </a:extLst>
          </p:cNvPr>
          <p:cNvSpPr/>
          <p:nvPr/>
        </p:nvSpPr>
        <p:spPr>
          <a:xfrm>
            <a:off x="742357" y="4845120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Speedometer</a:t>
            </a:r>
            <a:r>
              <a:rPr lang="en-HU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3E04F-18EA-D341-B332-AF1651113DD8}"/>
              </a:ext>
            </a:extLst>
          </p:cNvPr>
          <p:cNvSpPr/>
          <p:nvPr/>
        </p:nvSpPr>
        <p:spPr>
          <a:xfrm>
            <a:off x="4759796" y="1251612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Speed gun</a:t>
            </a:r>
            <a:r>
              <a:rPr lang="en-HU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178387-A4B8-444D-998F-AF396796918F}"/>
              </a:ext>
            </a:extLst>
          </p:cNvPr>
          <p:cNvSpPr/>
          <p:nvPr/>
        </p:nvSpPr>
        <p:spPr>
          <a:xfrm>
            <a:off x="4805290" y="5375858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Stopwatch</a:t>
            </a:r>
            <a:r>
              <a:rPr lang="en-HU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A34AB6-6700-0C4B-85B5-14ED1F4C4C03}"/>
              </a:ext>
            </a:extLst>
          </p:cNvPr>
          <p:cNvSpPr/>
          <p:nvPr/>
        </p:nvSpPr>
        <p:spPr>
          <a:xfrm>
            <a:off x="8636384" y="5059679"/>
            <a:ext cx="269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Stopwatch with light gates</a:t>
            </a:r>
            <a:r>
              <a:rPr lang="en-HU" dirty="0"/>
              <a:t>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79"/>
    </mc:Choice>
    <mc:Fallback xmlns="">
      <p:transition spd="slow" advTm="6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68E349E9-0279-E9D6-1E13-EF06D6FA4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19" y="-726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4" y="-25608"/>
            <a:ext cx="8977746" cy="1009507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relevant content knowledge</a:t>
            </a:r>
            <a:endParaRPr lang="en-I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30770-8F47-41F4-A7C8-A1769ECF8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366" y="5990079"/>
            <a:ext cx="2276782" cy="870705"/>
          </a:xfrm>
          <a:prstGeom prst="rect">
            <a:avLst/>
          </a:prstGeom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74C029-84EB-7493-39A3-B1DDA8E3E0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37" r="523" b="38421"/>
          <a:stretch/>
        </p:blipFill>
        <p:spPr>
          <a:xfrm>
            <a:off x="4235561" y="6012903"/>
            <a:ext cx="3720878" cy="870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1190B2-AF0D-764E-82FD-160978099A80}"/>
              </a:ext>
            </a:extLst>
          </p:cNvPr>
          <p:cNvSpPr/>
          <p:nvPr/>
        </p:nvSpPr>
        <p:spPr>
          <a:xfrm>
            <a:off x="541214" y="1002243"/>
            <a:ext cx="7952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Graphs of a motion -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representations of a movement</a:t>
            </a:r>
            <a:r>
              <a:rPr lang="en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14650-1792-AD40-9445-98FC64F77DF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4" y="1587251"/>
            <a:ext cx="3720878" cy="2874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658983-C0F4-1D4D-8867-D6FBEA8F709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92" y="1587251"/>
            <a:ext cx="3694347" cy="2874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EFC0F-6589-5242-AF3E-E1AEFB4A1EC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1" y="1614008"/>
            <a:ext cx="3667816" cy="28476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3A8054-F344-2240-B624-8DDAC0CCD5A3}"/>
              </a:ext>
            </a:extLst>
          </p:cNvPr>
          <p:cNvSpPr/>
          <p:nvPr/>
        </p:nvSpPr>
        <p:spPr>
          <a:xfrm>
            <a:off x="541214" y="5429172"/>
            <a:ext cx="11296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A distance – time graph: </a:t>
            </a:r>
            <a:r>
              <a:rPr lang="en-GB" sz="2000" b="1" dirty="0"/>
              <a:t>how far away an object has moved from the observer at any given time</a:t>
            </a:r>
            <a:r>
              <a:rPr lang="en-GB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HU" sz="2000" b="1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D1396C-16E7-2D4B-8B80-E6995743E001}"/>
              </a:ext>
            </a:extLst>
          </p:cNvPr>
          <p:cNvSpPr/>
          <p:nvPr/>
        </p:nvSpPr>
        <p:spPr>
          <a:xfrm>
            <a:off x="874365" y="4353169"/>
            <a:ext cx="2925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 The object did not move over the time observed</a:t>
            </a:r>
            <a:r>
              <a:rPr lang="en-HU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8A519A-6FC2-FE4E-AEF4-64596C9D8BC2}"/>
              </a:ext>
            </a:extLst>
          </p:cNvPr>
          <p:cNvSpPr/>
          <p:nvPr/>
        </p:nvSpPr>
        <p:spPr>
          <a:xfrm>
            <a:off x="4528543" y="4521981"/>
            <a:ext cx="330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The object moving steadily away</a:t>
            </a:r>
            <a:r>
              <a:rPr lang="en-HU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7CB3A-5EAE-0145-9937-083CAA19611E}"/>
              </a:ext>
            </a:extLst>
          </p:cNvPr>
          <p:cNvSpPr/>
          <p:nvPr/>
        </p:nvSpPr>
        <p:spPr>
          <a:xfrm>
            <a:off x="8494097" y="4491668"/>
            <a:ext cx="33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</a:rPr>
              <a:t>The object moving acceleratively</a:t>
            </a:r>
            <a:r>
              <a:rPr lang="en-HU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8"/>
    </mc:Choice>
    <mc:Fallback xmlns="">
      <p:transition spd="slow" advTm="6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964</Words>
  <Application>Microsoft Office PowerPoint</Application>
  <PresentationFormat>Widescreen</PresentationFormat>
  <Paragraphs>108</Paragraphs>
  <Slides>14</Slides>
  <Notes>11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Interactive Simulations for Inquiry-Based Learning in THE PHYSICAL WORLD AND PHYSICS Suitable for Junior Cycle and Senior Cycle </vt:lpstr>
      <vt:lpstr>CPD Resource: The Physical World &amp; Physics</vt:lpstr>
      <vt:lpstr>Inquiry-based Approaches: Science Teaching &amp; Learning</vt:lpstr>
      <vt:lpstr>Advantage of Interactive Simulations [SMART classroom: ICT-enhanced learning]</vt:lpstr>
      <vt:lpstr>Interactive Simulations: Science Teaching &amp; Learning</vt:lpstr>
      <vt:lpstr>Measuring speed, velocity and acceleration</vt:lpstr>
      <vt:lpstr>Summary of the content knowledge</vt:lpstr>
      <vt:lpstr>Summary of the relevant content knowledge</vt:lpstr>
      <vt:lpstr>Summary of relevant content knowledge</vt:lpstr>
      <vt:lpstr>Summary of the relevant content knowledge</vt:lpstr>
      <vt:lpstr>Measuring speed and acceleration with Motion Package (Suitable for Junior Cycle)</vt:lpstr>
      <vt:lpstr>Interactive Simulations: Science Teaching &amp; Learning</vt:lpstr>
      <vt:lpstr>Bibliography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Geraldine.Mooney.Simmie</cp:lastModifiedBy>
  <cp:revision>63</cp:revision>
  <dcterms:created xsi:type="dcterms:W3CDTF">2022-09-28T10:11:16Z</dcterms:created>
  <dcterms:modified xsi:type="dcterms:W3CDTF">2022-12-16T10:32:31Z</dcterms:modified>
</cp:coreProperties>
</file>