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409" r:id="rId3"/>
    <p:sldId id="290" r:id="rId4"/>
    <p:sldId id="291" r:id="rId5"/>
    <p:sldId id="292" r:id="rId6"/>
    <p:sldId id="300" r:id="rId7"/>
    <p:sldId id="274" r:id="rId8"/>
    <p:sldId id="261" r:id="rId9"/>
    <p:sldId id="262" r:id="rId10"/>
    <p:sldId id="257" r:id="rId11"/>
    <p:sldId id="267" r:id="rId12"/>
    <p:sldId id="269" r:id="rId13"/>
    <p:sldId id="275" r:id="rId14"/>
    <p:sldId id="263" r:id="rId15"/>
    <p:sldId id="276" r:id="rId16"/>
    <p:sldId id="265" r:id="rId17"/>
    <p:sldId id="266" r:id="rId18"/>
    <p:sldId id="278" r:id="rId19"/>
    <p:sldId id="280" r:id="rId20"/>
    <p:sldId id="281" r:id="rId21"/>
    <p:sldId id="270" r:id="rId22"/>
    <p:sldId id="283" r:id="rId23"/>
    <p:sldId id="398" r:id="rId24"/>
    <p:sldId id="399" r:id="rId25"/>
    <p:sldId id="403" r:id="rId26"/>
    <p:sldId id="423" r:id="rId27"/>
    <p:sldId id="401" r:id="rId28"/>
    <p:sldId id="402" r:id="rId29"/>
    <p:sldId id="284" r:id="rId30"/>
    <p:sldId id="285" r:id="rId31"/>
    <p:sldId id="286" r:id="rId32"/>
    <p:sldId id="288" r:id="rId33"/>
    <p:sldId id="4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3505201"/>
            <a:ext cx="8940800" cy="1012825"/>
          </a:xfrm>
        </p:spPr>
        <p:txBody>
          <a:bodyPr tIns="0">
            <a:normAutofit/>
          </a:bodyPr>
          <a:lstStyle>
            <a:lvl1pPr algn="l">
              <a:defRPr sz="2400" b="1">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016000" y="4800600"/>
            <a:ext cx="8534400" cy="685800"/>
          </a:xfrm>
        </p:spPr>
        <p:txBody>
          <a:bodyPr tIns="0" rIns="0">
            <a:normAutofit/>
          </a:bodyPr>
          <a:lstStyle>
            <a:lvl1pPr marL="0" indent="0" algn="l">
              <a:buNone/>
              <a:defRPr sz="2000">
                <a:solidFill>
                  <a:schemeClr val="bg1"/>
                </a:solidFill>
              </a:defRPr>
            </a:lvl1pPr>
            <a:lvl2pPr marL="457211" indent="0" algn="ctr">
              <a:buNone/>
              <a:defRPr>
                <a:solidFill>
                  <a:schemeClr val="tx1">
                    <a:tint val="75000"/>
                  </a:schemeClr>
                </a:solidFill>
              </a:defRPr>
            </a:lvl2pPr>
            <a:lvl3pPr marL="914424" indent="0" algn="ctr">
              <a:buNone/>
              <a:defRPr>
                <a:solidFill>
                  <a:schemeClr val="tx1">
                    <a:tint val="75000"/>
                  </a:schemeClr>
                </a:solidFill>
              </a:defRPr>
            </a:lvl3pPr>
            <a:lvl4pPr marL="1371635" indent="0" algn="ctr">
              <a:buNone/>
              <a:defRPr>
                <a:solidFill>
                  <a:schemeClr val="tx1">
                    <a:tint val="75000"/>
                  </a:schemeClr>
                </a:solidFill>
              </a:defRPr>
            </a:lvl4pPr>
            <a:lvl5pPr marL="1828847" indent="0" algn="ctr">
              <a:buNone/>
              <a:defRPr>
                <a:solidFill>
                  <a:schemeClr val="tx1">
                    <a:tint val="75000"/>
                  </a:schemeClr>
                </a:solidFill>
              </a:defRPr>
            </a:lvl5pPr>
            <a:lvl6pPr marL="2286059" indent="0" algn="ctr">
              <a:buNone/>
              <a:defRPr>
                <a:solidFill>
                  <a:schemeClr val="tx1">
                    <a:tint val="75000"/>
                  </a:schemeClr>
                </a:solidFill>
              </a:defRPr>
            </a:lvl6pPr>
            <a:lvl7pPr marL="2743270" indent="0" algn="ctr">
              <a:buNone/>
              <a:defRPr>
                <a:solidFill>
                  <a:schemeClr val="tx1">
                    <a:tint val="75000"/>
                  </a:schemeClr>
                </a:solidFill>
              </a:defRPr>
            </a:lvl7pPr>
            <a:lvl8pPr marL="3200482" indent="0" algn="ctr">
              <a:buNone/>
              <a:defRPr>
                <a:solidFill>
                  <a:schemeClr val="tx1">
                    <a:tint val="75000"/>
                  </a:schemeClr>
                </a:solidFill>
              </a:defRPr>
            </a:lvl8pPr>
            <a:lvl9pPr marL="3657694"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264234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4" y="273050"/>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11" indent="0">
              <a:buNone/>
              <a:defRPr sz="1200"/>
            </a:lvl2pPr>
            <a:lvl3pPr marL="914424" indent="0">
              <a:buNone/>
              <a:defRPr sz="1000"/>
            </a:lvl3pPr>
            <a:lvl4pPr marL="1371635" indent="0">
              <a:buNone/>
              <a:defRPr sz="900"/>
            </a:lvl4pPr>
            <a:lvl5pPr marL="1828847" indent="0">
              <a:buNone/>
              <a:defRPr sz="900"/>
            </a:lvl5pPr>
            <a:lvl6pPr marL="2286059" indent="0">
              <a:buNone/>
              <a:defRPr sz="900"/>
            </a:lvl6pPr>
            <a:lvl7pPr marL="2743270" indent="0">
              <a:buNone/>
              <a:defRPr sz="900"/>
            </a:lvl7pPr>
            <a:lvl8pPr marL="3200482" indent="0">
              <a:buNone/>
              <a:defRPr sz="900"/>
            </a:lvl8pPr>
            <a:lvl9pPr marL="3657694"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7" name="Slide Number Placeholder 6"/>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CD034D87-3029-5540-9068-F3AC53879904}" type="slidenum">
              <a:rPr lang="en-US" altLang="en-US" smtClean="0"/>
              <a:pPr>
                <a:defRPr/>
              </a:pPr>
              <a:t>‹#›</a:t>
            </a:fld>
            <a:endParaRPr lang="en-US" altLang="en-US"/>
          </a:p>
        </p:txBody>
      </p:sp>
    </p:spTree>
    <p:extLst>
      <p:ext uri="{BB962C8B-B14F-4D97-AF65-F5344CB8AC3E}">
        <p14:creationId xmlns:p14="http://schemas.microsoft.com/office/powerpoint/2010/main" val="43679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00"/>
            </a:lvl1pPr>
            <a:lvl2pPr marL="457211" indent="0">
              <a:buNone/>
              <a:defRPr sz="2800"/>
            </a:lvl2pPr>
            <a:lvl3pPr marL="914424" indent="0">
              <a:buNone/>
              <a:defRPr sz="2400"/>
            </a:lvl3pPr>
            <a:lvl4pPr marL="1371635" indent="0">
              <a:buNone/>
              <a:defRPr sz="2000"/>
            </a:lvl4pPr>
            <a:lvl5pPr marL="1828847" indent="0">
              <a:buNone/>
              <a:defRPr sz="2000"/>
            </a:lvl5pPr>
            <a:lvl6pPr marL="2286059" indent="0">
              <a:buNone/>
              <a:defRPr sz="2000"/>
            </a:lvl6pPr>
            <a:lvl7pPr marL="2743270" indent="0">
              <a:buNone/>
              <a:defRPr sz="2000"/>
            </a:lvl7pPr>
            <a:lvl8pPr marL="3200482" indent="0">
              <a:buNone/>
              <a:defRPr sz="2000"/>
            </a:lvl8pPr>
            <a:lvl9pPr marL="3657694"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11" indent="0">
              <a:buNone/>
              <a:defRPr sz="1200"/>
            </a:lvl2pPr>
            <a:lvl3pPr marL="914424" indent="0">
              <a:buNone/>
              <a:defRPr sz="1000"/>
            </a:lvl3pPr>
            <a:lvl4pPr marL="1371635" indent="0">
              <a:buNone/>
              <a:defRPr sz="900"/>
            </a:lvl4pPr>
            <a:lvl5pPr marL="1828847" indent="0">
              <a:buNone/>
              <a:defRPr sz="900"/>
            </a:lvl5pPr>
            <a:lvl6pPr marL="2286059" indent="0">
              <a:buNone/>
              <a:defRPr sz="900"/>
            </a:lvl6pPr>
            <a:lvl7pPr marL="2743270" indent="0">
              <a:buNone/>
              <a:defRPr sz="900"/>
            </a:lvl7pPr>
            <a:lvl8pPr marL="3200482" indent="0">
              <a:buNone/>
              <a:defRPr sz="900"/>
            </a:lvl8pPr>
            <a:lvl9pPr marL="3657694"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7" name="Slide Number Placeholder 6"/>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EFB44B0C-B168-1641-9398-D1CA9BB85720}" type="slidenum">
              <a:rPr lang="en-US" altLang="en-US" smtClean="0"/>
              <a:pPr>
                <a:defRPr/>
              </a:pPr>
              <a:t>‹#›</a:t>
            </a:fld>
            <a:endParaRPr lang="en-US" altLang="en-US"/>
          </a:p>
        </p:txBody>
      </p:sp>
    </p:spTree>
    <p:extLst>
      <p:ext uri="{BB962C8B-B14F-4D97-AF65-F5344CB8AC3E}">
        <p14:creationId xmlns:p14="http://schemas.microsoft.com/office/powerpoint/2010/main" val="3129292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63A3DC4C-A117-C147-BFDC-56BBDCFA7751}" type="slidenum">
              <a:rPr lang="en-US" altLang="en-US" smtClean="0"/>
              <a:pPr>
                <a:defRPr/>
              </a:pPr>
              <a:t>‹#›</a:t>
            </a:fld>
            <a:endParaRPr lang="en-US" altLang="en-US"/>
          </a:p>
        </p:txBody>
      </p:sp>
    </p:spTree>
    <p:extLst>
      <p:ext uri="{BB962C8B-B14F-4D97-AF65-F5344CB8AC3E}">
        <p14:creationId xmlns:p14="http://schemas.microsoft.com/office/powerpoint/2010/main" val="3457657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BD340D0F-3E01-4C43-B7A1-2E9BC815CE5F}" type="slidenum">
              <a:rPr lang="en-US" altLang="en-US" smtClean="0"/>
              <a:pPr>
                <a:defRPr/>
              </a:pPr>
              <a:t>‹#›</a:t>
            </a:fld>
            <a:endParaRPr lang="en-US" altLang="en-US"/>
          </a:p>
        </p:txBody>
      </p:sp>
    </p:spTree>
    <p:extLst>
      <p:ext uri="{BB962C8B-B14F-4D97-AF65-F5344CB8AC3E}">
        <p14:creationId xmlns:p14="http://schemas.microsoft.com/office/powerpoint/2010/main" val="214321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82796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8467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810000"/>
            <a:ext cx="733001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58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810000"/>
            <a:ext cx="72686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8100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61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924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11" indent="0">
              <a:buNone/>
              <a:defRPr sz="2000" b="1"/>
            </a:lvl2pPr>
            <a:lvl3pPr marL="914424" indent="0">
              <a:buNone/>
              <a:defRPr sz="1800" b="1"/>
            </a:lvl3pPr>
            <a:lvl4pPr marL="1371635" indent="0">
              <a:buNone/>
              <a:defRPr sz="1600" b="1"/>
            </a:lvl4pPr>
            <a:lvl5pPr marL="1828847" indent="0">
              <a:buNone/>
              <a:defRPr sz="1600" b="1"/>
            </a:lvl5pPr>
            <a:lvl6pPr marL="2286059" indent="0">
              <a:buNone/>
              <a:defRPr sz="1600" b="1"/>
            </a:lvl6pPr>
            <a:lvl7pPr marL="2743270" indent="0">
              <a:buNone/>
              <a:defRPr sz="1600" b="1"/>
            </a:lvl7pPr>
            <a:lvl8pPr marL="3200482" indent="0">
              <a:buNone/>
              <a:defRPr sz="1600" b="1"/>
            </a:lvl8pPr>
            <a:lvl9pPr marL="3657694"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11" indent="0">
              <a:buNone/>
              <a:defRPr sz="2000" b="1"/>
            </a:lvl2pPr>
            <a:lvl3pPr marL="914424" indent="0">
              <a:buNone/>
              <a:defRPr sz="1800" b="1"/>
            </a:lvl3pPr>
            <a:lvl4pPr marL="1371635" indent="0">
              <a:buNone/>
              <a:defRPr sz="1600" b="1"/>
            </a:lvl4pPr>
            <a:lvl5pPr marL="1828847" indent="0">
              <a:buNone/>
              <a:defRPr sz="1600" b="1"/>
            </a:lvl5pPr>
            <a:lvl6pPr marL="2286059" indent="0">
              <a:buNone/>
              <a:defRPr sz="1600" b="1"/>
            </a:lvl6pPr>
            <a:lvl7pPr marL="2743270" indent="0">
              <a:buNone/>
              <a:defRPr sz="1600" b="1"/>
            </a:lvl7pPr>
            <a:lvl8pPr marL="3200482" indent="0">
              <a:buNone/>
              <a:defRPr sz="1600" b="1"/>
            </a:lvl8pPr>
            <a:lvl9pPr marL="365769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8" name="Footer Placeholder 7"/>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9" name="Slide Number Placeholder 8"/>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6D29565A-6126-224B-BC58-6AD2063AD354}" type="slidenum">
              <a:rPr lang="en-US" altLang="en-US" smtClean="0"/>
              <a:pPr>
                <a:defRPr/>
              </a:pPr>
              <a:t>‹#›</a:t>
            </a:fld>
            <a:endParaRPr lang="en-US" altLang="en-US"/>
          </a:p>
        </p:txBody>
      </p:sp>
    </p:spTree>
    <p:extLst>
      <p:ext uri="{BB962C8B-B14F-4D97-AF65-F5344CB8AC3E}">
        <p14:creationId xmlns:p14="http://schemas.microsoft.com/office/powerpoint/2010/main" val="30571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3" name="Footer Placeholder 2"/>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4" name="Slide Number Placeholder 3"/>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70E51E15-F399-FD4A-ABA1-9CAE2B238C95}" type="slidenum">
              <a:rPr lang="en-US" altLang="en-US" smtClean="0"/>
              <a:pPr>
                <a:defRPr/>
              </a:pPr>
              <a:t>‹#›</a:t>
            </a:fld>
            <a:endParaRPr lang="en-US" altLang="en-US"/>
          </a:p>
        </p:txBody>
      </p:sp>
    </p:spTree>
    <p:extLst>
      <p:ext uri="{BB962C8B-B14F-4D97-AF65-F5344CB8AC3E}">
        <p14:creationId xmlns:p14="http://schemas.microsoft.com/office/powerpoint/2010/main" val="8636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1200" y="2286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711200" y="1265238"/>
            <a:ext cx="9448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extLst>
      <p:ext uri="{BB962C8B-B14F-4D97-AF65-F5344CB8AC3E}">
        <p14:creationId xmlns:p14="http://schemas.microsoft.com/office/powerpoint/2010/main" val="2026809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11" rtl="0" eaLnBrk="1" fontAlgn="base" hangingPunct="1">
        <a:spcBef>
          <a:spcPct val="0"/>
        </a:spcBef>
        <a:spcAft>
          <a:spcPct val="0"/>
        </a:spcAft>
        <a:defRPr sz="3000" b="1" kern="1200">
          <a:solidFill>
            <a:srgbClr val="00153B"/>
          </a:solidFill>
          <a:latin typeface="+mj-lt"/>
          <a:ea typeface="ヒラギノ角ゴ Pro W3" pitchFamily="-111" charset="-128"/>
          <a:cs typeface="ヒラギノ角ゴ Pro W3" pitchFamily="-111" charset="-128"/>
        </a:defRPr>
      </a:lvl1pPr>
      <a:lvl2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2pPr>
      <a:lvl3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3pPr>
      <a:lvl4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4pPr>
      <a:lvl5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5pPr>
      <a:lvl6pPr marL="457211"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6pPr>
      <a:lvl7pPr marL="914424"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7pPr>
      <a:lvl8pPr marL="1371635"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8pPr>
      <a:lvl9pPr marL="1828847"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9pPr>
    </p:titleStyle>
    <p:bodyStyle>
      <a:lvl1pPr marL="342909" indent="-342909" algn="l" defTabSz="457211" rtl="0" eaLnBrk="1" fontAlgn="base" hangingPunct="1">
        <a:spcBef>
          <a:spcPct val="20000"/>
        </a:spcBef>
        <a:spcAft>
          <a:spcPct val="0"/>
        </a:spcAft>
        <a:buClr>
          <a:srgbClr val="0C60A3"/>
        </a:buClr>
        <a:buFont typeface="Arial" panose="020B0604020202020204" pitchFamily="34" charset="0"/>
        <a:buChar char="•"/>
        <a:defRPr sz="3200" kern="1200">
          <a:solidFill>
            <a:srgbClr val="00153B"/>
          </a:solidFill>
          <a:latin typeface="+mn-lt"/>
          <a:ea typeface="ヒラギノ角ゴ Pro W3" pitchFamily="-111" charset="-128"/>
          <a:cs typeface="ヒラギノ角ゴ Pro W3" pitchFamily="-111" charset="-128"/>
        </a:defRPr>
      </a:lvl1pPr>
      <a:lvl2pPr marL="742969" indent="-285757" algn="l" defTabSz="457211" rtl="0" eaLnBrk="1" fontAlgn="base" hangingPunct="1">
        <a:spcBef>
          <a:spcPct val="20000"/>
        </a:spcBef>
        <a:spcAft>
          <a:spcPct val="0"/>
        </a:spcAft>
        <a:buClr>
          <a:srgbClr val="0C60A3"/>
        </a:buClr>
        <a:buFont typeface="Arial" panose="020B0604020202020204" pitchFamily="34" charset="0"/>
        <a:buChar char="–"/>
        <a:defRPr sz="2800" kern="1200">
          <a:solidFill>
            <a:srgbClr val="00153B"/>
          </a:solidFill>
          <a:latin typeface="+mn-lt"/>
          <a:ea typeface="ヒラギノ角ゴ Pro W3" pitchFamily="-111" charset="-128"/>
          <a:cs typeface="ヒラギノ角ゴ Pro W3" charset="0"/>
        </a:defRPr>
      </a:lvl2pPr>
      <a:lvl3pPr marL="1143029" indent="-228606" algn="l" defTabSz="457211" rtl="0" eaLnBrk="1" fontAlgn="base" hangingPunct="1">
        <a:spcBef>
          <a:spcPct val="20000"/>
        </a:spcBef>
        <a:spcAft>
          <a:spcPct val="0"/>
        </a:spcAft>
        <a:buClr>
          <a:srgbClr val="0C60A3"/>
        </a:buClr>
        <a:buFont typeface="Arial" panose="020B0604020202020204" pitchFamily="34" charset="0"/>
        <a:buChar char="•"/>
        <a:defRPr sz="2400" kern="1200">
          <a:solidFill>
            <a:srgbClr val="00153B"/>
          </a:solidFill>
          <a:latin typeface="+mn-lt"/>
          <a:ea typeface="ヒラギノ角ゴ Pro W3" pitchFamily="-111" charset="-128"/>
          <a:cs typeface="ヒラギノ角ゴ Pro W3" charset="0"/>
        </a:defRPr>
      </a:lvl3pPr>
      <a:lvl4pPr marL="1600241" indent="-228606" algn="l" defTabSz="457211" rtl="0" eaLnBrk="1" fontAlgn="base" hangingPunct="1">
        <a:spcBef>
          <a:spcPct val="20000"/>
        </a:spcBef>
        <a:spcAft>
          <a:spcPct val="0"/>
        </a:spcAft>
        <a:buClr>
          <a:srgbClr val="0C60A3"/>
        </a:buClr>
        <a:buFont typeface="Arial" panose="020B0604020202020204" pitchFamily="34" charset="0"/>
        <a:buChar char="–"/>
        <a:defRPr sz="2000" kern="1200">
          <a:solidFill>
            <a:srgbClr val="00153B"/>
          </a:solidFill>
          <a:latin typeface="+mn-lt"/>
          <a:ea typeface="ヒラギノ角ゴ Pro W3" pitchFamily="-111" charset="-128"/>
          <a:cs typeface="ヒラギノ角ゴ Pro W3" charset="0"/>
        </a:defRPr>
      </a:lvl4pPr>
      <a:lvl5pPr marL="2057453" indent="-228606" algn="l" defTabSz="457211" rtl="0" eaLnBrk="1" fontAlgn="base" hangingPunct="1">
        <a:spcBef>
          <a:spcPct val="20000"/>
        </a:spcBef>
        <a:spcAft>
          <a:spcPct val="0"/>
        </a:spcAft>
        <a:buClr>
          <a:srgbClr val="0C60A3"/>
        </a:buClr>
        <a:buFont typeface="Arial" panose="020B0604020202020204" pitchFamily="34" charset="0"/>
        <a:buChar char="»"/>
        <a:defRPr sz="2000" kern="1200">
          <a:solidFill>
            <a:srgbClr val="00153B"/>
          </a:solidFill>
          <a:latin typeface="+mn-lt"/>
          <a:ea typeface="ヒラギノ角ゴ Pro W3" pitchFamily="-111" charset="-128"/>
          <a:cs typeface="ヒラギノ角ゴ Pro W3" charset="0"/>
        </a:defRPr>
      </a:lvl5pPr>
      <a:lvl6pPr marL="2514664"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6"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8"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4" algn="l" defTabSz="457211" rtl="0" eaLnBrk="1" latinLnBrk="0" hangingPunct="1">
        <a:defRPr sz="1800" kern="1200">
          <a:solidFill>
            <a:schemeClr val="tx1"/>
          </a:solidFill>
          <a:latin typeface="+mn-lt"/>
          <a:ea typeface="+mn-ea"/>
          <a:cs typeface="+mn-cs"/>
        </a:defRPr>
      </a:lvl3pPr>
      <a:lvl4pPr marL="1371635" algn="l" defTabSz="457211" rtl="0" eaLnBrk="1" latinLnBrk="0" hangingPunct="1">
        <a:defRPr sz="1800" kern="1200">
          <a:solidFill>
            <a:schemeClr val="tx1"/>
          </a:solidFill>
          <a:latin typeface="+mn-lt"/>
          <a:ea typeface="+mn-ea"/>
          <a:cs typeface="+mn-cs"/>
        </a:defRPr>
      </a:lvl4pPr>
      <a:lvl5pPr marL="1828847" algn="l" defTabSz="457211" rtl="0" eaLnBrk="1" latinLnBrk="0" hangingPunct="1">
        <a:defRPr sz="1800" kern="1200">
          <a:solidFill>
            <a:schemeClr val="tx1"/>
          </a:solidFill>
          <a:latin typeface="+mn-lt"/>
          <a:ea typeface="+mn-ea"/>
          <a:cs typeface="+mn-cs"/>
        </a:defRPr>
      </a:lvl5pPr>
      <a:lvl6pPr marL="2286059" algn="l" defTabSz="457211" rtl="0" eaLnBrk="1" latinLnBrk="0" hangingPunct="1">
        <a:defRPr sz="1800" kern="1200">
          <a:solidFill>
            <a:schemeClr val="tx1"/>
          </a:solidFill>
          <a:latin typeface="+mn-lt"/>
          <a:ea typeface="+mn-ea"/>
          <a:cs typeface="+mn-cs"/>
        </a:defRPr>
      </a:lvl6pPr>
      <a:lvl7pPr marL="2743270" algn="l" defTabSz="457211" rtl="0" eaLnBrk="1" latinLnBrk="0" hangingPunct="1">
        <a:defRPr sz="1800" kern="1200">
          <a:solidFill>
            <a:schemeClr val="tx1"/>
          </a:solidFill>
          <a:latin typeface="+mn-lt"/>
          <a:ea typeface="+mn-ea"/>
          <a:cs typeface="+mn-cs"/>
        </a:defRPr>
      </a:lvl7pPr>
      <a:lvl8pPr marL="3200482" algn="l" defTabSz="457211" rtl="0" eaLnBrk="1" latinLnBrk="0" hangingPunct="1">
        <a:defRPr sz="1800" kern="1200">
          <a:solidFill>
            <a:schemeClr val="tx1"/>
          </a:solidFill>
          <a:latin typeface="+mn-lt"/>
          <a:ea typeface="+mn-ea"/>
          <a:cs typeface="+mn-cs"/>
        </a:defRPr>
      </a:lvl8pPr>
      <a:lvl9pPr marL="3657694"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7DvEV9kSeE" TargetMode="External"/><Relationship Id="rId2" Type="http://schemas.openxmlformats.org/officeDocument/2006/relationships/hyperlink" Target="https://www.youtube.com/watch?v=g9Z4d5EOjGs"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839" y="3505201"/>
            <a:ext cx="7035180" cy="1534936"/>
          </a:xfrm>
        </p:spPr>
        <p:txBody>
          <a:bodyPr>
            <a:normAutofit/>
          </a:bodyPr>
          <a:lstStyle/>
          <a:p>
            <a:r>
              <a:rPr lang="en-US" sz="4456" dirty="0">
                <a:ea typeface="ヒラギノ角ゴ Pro W3"/>
              </a:rPr>
              <a:t>Financial </a:t>
            </a:r>
            <a:r>
              <a:rPr lang="en-US" sz="4456" dirty="0" err="1">
                <a:ea typeface="ヒラギノ角ゴ Pro W3"/>
              </a:rPr>
              <a:t>Maths</a:t>
            </a:r>
            <a:br>
              <a:rPr lang="en-US" sz="4456" dirty="0">
                <a:ea typeface="ヒラギノ角ゴ Pro W3"/>
              </a:rPr>
            </a:br>
            <a:r>
              <a:rPr lang="en-US" sz="4456" dirty="0">
                <a:ea typeface="ヒラギノ角ゴ Pro W3"/>
              </a:rPr>
              <a:t>Leaving Certificate</a:t>
            </a:r>
            <a:endParaRPr lang="en-IE" sz="4456" dirty="0"/>
          </a:p>
        </p:txBody>
      </p:sp>
      <p:sp>
        <p:nvSpPr>
          <p:cNvPr id="3" name="Subtitle 2"/>
          <p:cNvSpPr>
            <a:spLocks noGrp="1"/>
          </p:cNvSpPr>
          <p:nvPr>
            <p:ph type="subTitle" idx="1"/>
          </p:nvPr>
        </p:nvSpPr>
        <p:spPr>
          <a:xfrm>
            <a:off x="992315" y="5103150"/>
            <a:ext cx="8779908" cy="1304831"/>
          </a:xfrm>
        </p:spPr>
        <p:txBody>
          <a:bodyPr>
            <a:normAutofit fontScale="62500" lnSpcReduction="20000"/>
          </a:bodyPr>
          <a:lstStyle/>
          <a:p>
            <a:endParaRPr lang="en-IE" sz="2160" b="1" dirty="0"/>
          </a:p>
          <a:p>
            <a:pPr algn="ctr"/>
            <a:r>
              <a:rPr lang="en-IE" sz="4523" b="1" dirty="0">
                <a:solidFill>
                  <a:schemeClr val="tx1"/>
                </a:solidFill>
                <a:ea typeface="ヒラギノ角ゴ Pro W3"/>
              </a:rPr>
              <a:t>Narrator: Keith Kennedy</a:t>
            </a:r>
            <a:endParaRPr lang="en-IE" sz="4523">
              <a:solidFill>
                <a:schemeClr val="tx1"/>
              </a:solidFill>
              <a:ea typeface="ヒラギノ角ゴ Pro W3"/>
              <a:cs typeface="Calibri"/>
            </a:endParaRPr>
          </a:p>
          <a:p>
            <a:pPr algn="ctr"/>
            <a:r>
              <a:rPr lang="en-IE" sz="4523" b="1" dirty="0">
                <a:solidFill>
                  <a:schemeClr val="tx1"/>
                </a:solidFill>
                <a:ea typeface="ヒラギノ角ゴ Pro W3"/>
                <a:cs typeface="Calibri"/>
              </a:rPr>
              <a:t>THIS</a:t>
            </a:r>
            <a:r>
              <a:rPr lang="en-IE" sz="4523" b="1" dirty="0">
                <a:solidFill>
                  <a:schemeClr val="tx1"/>
                </a:solidFill>
                <a:ea typeface="+mn-lt"/>
                <a:cs typeface="+mn-lt"/>
              </a:rPr>
              <a:t> IS A HEA FUNDED CPD PROJECT WITH EPI•STEM: </a:t>
            </a:r>
            <a:endParaRPr lang="en-IE" sz="4523">
              <a:solidFill>
                <a:schemeClr val="tx1"/>
              </a:solidFill>
              <a:ea typeface="+mn-lt"/>
              <a:cs typeface="+mn-lt"/>
            </a:endParaRPr>
          </a:p>
          <a:p>
            <a:endParaRPr lang="en-IE" sz="4523" b="1" dirty="0"/>
          </a:p>
          <a:p>
            <a:endParaRPr lang="en-IE" sz="4523" b="1" dirty="0"/>
          </a:p>
          <a:p>
            <a:endParaRPr lang="en-IE" sz="2160" b="1" dirty="0"/>
          </a:p>
          <a:p>
            <a:endParaRPr lang="en-IE" sz="2160" b="1" dirty="0"/>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2"/>
          <a:stretch>
            <a:fillRect/>
          </a:stretch>
        </p:blipFill>
        <p:spPr>
          <a:xfrm>
            <a:off x="608207" y="0"/>
            <a:ext cx="2923763" cy="1448584"/>
          </a:xfrm>
          <a:prstGeom prst="rect">
            <a:avLst/>
          </a:prstGeom>
        </p:spPr>
      </p:pic>
    </p:spTree>
    <p:extLst>
      <p:ext uri="{BB962C8B-B14F-4D97-AF65-F5344CB8AC3E}">
        <p14:creationId xmlns:p14="http://schemas.microsoft.com/office/powerpoint/2010/main" val="16870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295798"/>
            <a:ext cx="6621356" cy="773214"/>
          </a:xfrm>
        </p:spPr>
        <p:txBody>
          <a:bodyPr>
            <a:normAutofit/>
          </a:bodyPr>
          <a:lstStyle/>
          <a:p>
            <a:r>
              <a:rPr lang="en-US" dirty="0">
                <a:solidFill>
                  <a:srgbClr val="FFC000"/>
                </a:solidFill>
              </a:rPr>
              <a:t>Compound Interest: How does it work?</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324972"/>
            <a:ext cx="8292627" cy="4697010"/>
          </a:xfrm>
        </p:spPr>
        <p:txBody>
          <a:bodyPr>
            <a:normAutofit fontScale="92500" lnSpcReduction="20000"/>
          </a:bodyPr>
          <a:lstStyle/>
          <a:p>
            <a:pPr algn="just"/>
            <a:r>
              <a:rPr lang="en-US" dirty="0">
                <a:solidFill>
                  <a:schemeClr val="tx1"/>
                </a:solidFill>
              </a:rPr>
              <a:t>Say we win €1000 in the local GAA club lotto and want to save it. The credit union offers 4% compound interest on savings for four years if you do not withdraw any money. </a:t>
            </a:r>
          </a:p>
          <a:p>
            <a:pPr algn="just"/>
            <a:endParaRPr lang="en-US" dirty="0">
              <a:solidFill>
                <a:schemeClr val="tx1"/>
              </a:solidFill>
            </a:endParaRPr>
          </a:p>
          <a:p>
            <a:pPr algn="just">
              <a:buFont typeface="Arial" panose="020B0604020202020204" pitchFamily="34" charset="0"/>
              <a:buChar char="•"/>
            </a:pPr>
            <a:r>
              <a:rPr lang="en-US" dirty="0">
                <a:solidFill>
                  <a:schemeClr val="tx1"/>
                </a:solidFill>
              </a:rPr>
              <a:t>So how much money would we save by the end of the four years? </a:t>
            </a:r>
          </a:p>
          <a:p>
            <a:pPr algn="just">
              <a:buFont typeface="Arial" panose="020B0604020202020204" pitchFamily="34" charset="0"/>
              <a:buChar char="•"/>
            </a:pPr>
            <a:endParaRPr lang="en-US" dirty="0">
              <a:solidFill>
                <a:schemeClr val="tx1"/>
              </a:solidFill>
            </a:endParaRPr>
          </a:p>
          <a:p>
            <a:pPr algn="just">
              <a:buFont typeface="Arial" panose="020B0604020202020204" pitchFamily="34" charset="0"/>
              <a:buChar char="•"/>
            </a:pPr>
            <a:r>
              <a:rPr lang="en-US" dirty="0">
                <a:solidFill>
                  <a:schemeClr val="tx1"/>
                </a:solidFill>
              </a:rPr>
              <a:t>The following table will help us to visualize our interest and savings over the course of the investment.</a:t>
            </a:r>
          </a:p>
          <a:p>
            <a:pPr lvl="1"/>
            <a:endParaRPr lang="en-US" dirty="0">
              <a:solidFill>
                <a:schemeClr val="tx1"/>
              </a:solidFill>
            </a:endParaRPr>
          </a:p>
        </p:txBody>
      </p:sp>
    </p:spTree>
    <p:extLst>
      <p:ext uri="{BB962C8B-B14F-4D97-AF65-F5344CB8AC3E}">
        <p14:creationId xmlns:p14="http://schemas.microsoft.com/office/powerpoint/2010/main" val="42788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5" y="316187"/>
            <a:ext cx="8750287" cy="519831"/>
          </a:xfrm>
        </p:spPr>
        <p:txBody>
          <a:bodyPr>
            <a:normAutofit/>
          </a:bodyPr>
          <a:lstStyle/>
          <a:p>
            <a:r>
              <a:rPr lang="en-US" dirty="0">
                <a:solidFill>
                  <a:srgbClr val="FFC000"/>
                </a:solidFill>
              </a:rPr>
              <a:t>Compound Interest: How does it work?</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2400038"/>
            <a:ext cx="8750287" cy="3621944"/>
          </a:xfrm>
        </p:spPr>
        <p:txBody>
          <a:bodyPr>
            <a:normAutofit/>
          </a:bodyPr>
          <a:lstStyle/>
          <a:p>
            <a:pPr lvl="1"/>
            <a:endParaRPr lang="en-IE" dirty="0">
              <a:solidFill>
                <a:srgbClr val="FFFFFF"/>
              </a:solidFill>
            </a:endParaRPr>
          </a:p>
          <a:p>
            <a:pPr lvl="1"/>
            <a:endParaRPr lang="en-US" dirty="0">
              <a:solidFill>
                <a:srgbClr val="FFFFFF"/>
              </a:solidFill>
            </a:endParaRPr>
          </a:p>
        </p:txBody>
      </p:sp>
      <p:pic>
        <p:nvPicPr>
          <p:cNvPr id="6" name="Picture 5" descr="A screenshot of a video game&#10;&#10;Description automatically generated with medium confidence">
            <a:extLst>
              <a:ext uri="{FF2B5EF4-FFF2-40B4-BE49-F238E27FC236}">
                <a16:creationId xmlns:a16="http://schemas.microsoft.com/office/drawing/2014/main" id="{F39BC605-6FC6-7849-A0BB-47A5314FAE7E}"/>
              </a:ext>
            </a:extLst>
          </p:cNvPr>
          <p:cNvPicPr>
            <a:picLocks noChangeAspect="1"/>
          </p:cNvPicPr>
          <p:nvPr/>
        </p:nvPicPr>
        <p:blipFill>
          <a:blip r:embed="rId2"/>
          <a:stretch>
            <a:fillRect/>
          </a:stretch>
        </p:blipFill>
        <p:spPr>
          <a:xfrm>
            <a:off x="1671706" y="1669585"/>
            <a:ext cx="8467185" cy="3518831"/>
          </a:xfrm>
          <a:prstGeom prst="rect">
            <a:avLst/>
          </a:prstGeom>
        </p:spPr>
      </p:pic>
    </p:spTree>
    <p:extLst>
      <p:ext uri="{BB962C8B-B14F-4D97-AF65-F5344CB8AC3E}">
        <p14:creationId xmlns:p14="http://schemas.microsoft.com/office/powerpoint/2010/main" val="275430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5" y="868945"/>
            <a:ext cx="8750287" cy="1349997"/>
          </a:xfrm>
        </p:spPr>
        <p:txBody>
          <a:bodyPr>
            <a:normAutofit/>
          </a:bodyPr>
          <a:lstStyle/>
          <a:p>
            <a:endParaRPr lang="en-US" dirty="0">
              <a:solidFill>
                <a:srgbClr val="FFFFFF"/>
              </a:solidFill>
            </a:endParaRP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2400038"/>
            <a:ext cx="8750287" cy="3621944"/>
          </a:xfrm>
        </p:spPr>
        <p:txBody>
          <a:bodyPr>
            <a:normAutofit/>
          </a:bodyPr>
          <a:lstStyle/>
          <a:p>
            <a:pPr lvl="1"/>
            <a:endParaRPr lang="en-IE" dirty="0">
              <a:solidFill>
                <a:srgbClr val="FFFFFF"/>
              </a:solidFill>
            </a:endParaRPr>
          </a:p>
          <a:p>
            <a:pPr lvl="1"/>
            <a:endParaRPr lang="en-US" dirty="0">
              <a:solidFill>
                <a:srgbClr val="FFFFFF"/>
              </a:solidFill>
            </a:endParaRPr>
          </a:p>
        </p:txBody>
      </p:sp>
      <p:pic>
        <p:nvPicPr>
          <p:cNvPr id="4" name="Picture 3" descr="A picture containing text, scoreboard, silver&#10;&#10;Description automatically generated">
            <a:extLst>
              <a:ext uri="{FF2B5EF4-FFF2-40B4-BE49-F238E27FC236}">
                <a16:creationId xmlns:a16="http://schemas.microsoft.com/office/drawing/2014/main" id="{D166AAF4-C152-2E4E-A10F-F2DDE73FB8A2}"/>
              </a:ext>
            </a:extLst>
          </p:cNvPr>
          <p:cNvPicPr>
            <a:picLocks noChangeAspect="1"/>
          </p:cNvPicPr>
          <p:nvPr/>
        </p:nvPicPr>
        <p:blipFill>
          <a:blip r:embed="rId2"/>
          <a:stretch>
            <a:fillRect/>
          </a:stretch>
        </p:blipFill>
        <p:spPr>
          <a:xfrm>
            <a:off x="1476994" y="1029195"/>
            <a:ext cx="8803448" cy="4959861"/>
          </a:xfrm>
          <a:prstGeom prst="rect">
            <a:avLst/>
          </a:prstGeom>
        </p:spPr>
      </p:pic>
    </p:spTree>
    <p:extLst>
      <p:ext uri="{BB962C8B-B14F-4D97-AF65-F5344CB8AC3E}">
        <p14:creationId xmlns:p14="http://schemas.microsoft.com/office/powerpoint/2010/main" val="425822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16187"/>
            <a:ext cx="5407697" cy="519832"/>
          </a:xfrm>
        </p:spPr>
        <p:txBody>
          <a:bodyPr>
            <a:normAutofit/>
          </a:bodyPr>
          <a:lstStyle/>
          <a:p>
            <a:r>
              <a:rPr lang="en-US" dirty="0">
                <a:solidFill>
                  <a:srgbClr val="FFC000"/>
                </a:solidFill>
              </a:rPr>
              <a:t>Compound Interest</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174408"/>
            <a:ext cx="8443192" cy="4245933"/>
          </a:xfrm>
        </p:spPr>
        <p:txBody>
          <a:bodyPr>
            <a:noAutofit/>
          </a:bodyPr>
          <a:lstStyle/>
          <a:p>
            <a:pPr algn="just"/>
            <a:r>
              <a:rPr lang="en-US" sz="1890" dirty="0">
                <a:solidFill>
                  <a:schemeClr val="tx1"/>
                </a:solidFill>
              </a:rPr>
              <a:t>The table worked well in helping us to visualize how our investment grew over time. </a:t>
            </a:r>
          </a:p>
          <a:p>
            <a:pPr algn="just"/>
            <a:endParaRPr lang="en-US" sz="1890" dirty="0">
              <a:solidFill>
                <a:schemeClr val="tx1"/>
              </a:solidFill>
            </a:endParaRPr>
          </a:p>
          <a:p>
            <a:pPr algn="just"/>
            <a:r>
              <a:rPr lang="en-US" sz="1890" dirty="0">
                <a:solidFill>
                  <a:schemeClr val="tx1"/>
                </a:solidFill>
              </a:rPr>
              <a:t>It also allowed us to see that as we earned interest, we began to earn interest on our interest! This concept is believed to have begun in Italy in the 17</a:t>
            </a:r>
            <a:r>
              <a:rPr lang="en-US" sz="1890" baseline="30000" dirty="0">
                <a:solidFill>
                  <a:schemeClr val="tx1"/>
                </a:solidFill>
              </a:rPr>
              <a:t>th</a:t>
            </a:r>
            <a:r>
              <a:rPr lang="en-US" sz="1890" dirty="0">
                <a:solidFill>
                  <a:schemeClr val="tx1"/>
                </a:solidFill>
              </a:rPr>
              <a:t> century.</a:t>
            </a:r>
          </a:p>
          <a:p>
            <a:pPr algn="just"/>
            <a:endParaRPr lang="en-US" sz="1890" dirty="0">
              <a:solidFill>
                <a:schemeClr val="tx1"/>
              </a:solidFill>
            </a:endParaRPr>
          </a:p>
          <a:p>
            <a:pPr algn="just"/>
            <a:r>
              <a:rPr lang="en-US" sz="1890" dirty="0">
                <a:solidFill>
                  <a:schemeClr val="tx1"/>
                </a:solidFill>
              </a:rPr>
              <a:t>Tables are time consuming however; if we were asked to work out our interest after 20 years, we could spend a long time using a table to work out our final value!</a:t>
            </a:r>
          </a:p>
          <a:p>
            <a:pPr algn="just"/>
            <a:endParaRPr lang="en-US" sz="1890" dirty="0">
              <a:solidFill>
                <a:schemeClr val="tx1"/>
              </a:solidFill>
            </a:endParaRPr>
          </a:p>
          <a:p>
            <a:pPr algn="just"/>
            <a:r>
              <a:rPr lang="en-US" sz="1890" dirty="0">
                <a:solidFill>
                  <a:schemeClr val="tx1"/>
                </a:solidFill>
              </a:rPr>
              <a:t>Is there a faster way?</a:t>
            </a:r>
          </a:p>
          <a:p>
            <a:pPr algn="just"/>
            <a:endParaRPr lang="en-US" sz="1890" dirty="0">
              <a:solidFill>
                <a:schemeClr val="tx1"/>
              </a:solidFill>
            </a:endParaRPr>
          </a:p>
          <a:p>
            <a:pPr algn="just"/>
            <a:r>
              <a:rPr lang="en-US" sz="1890" dirty="0">
                <a:solidFill>
                  <a:schemeClr val="tx1"/>
                </a:solidFill>
              </a:rPr>
              <a:t>Is there a formula we could use?</a:t>
            </a:r>
          </a:p>
        </p:txBody>
      </p:sp>
    </p:spTree>
    <p:extLst>
      <p:ext uri="{BB962C8B-B14F-4D97-AF65-F5344CB8AC3E}">
        <p14:creationId xmlns:p14="http://schemas.microsoft.com/office/powerpoint/2010/main" val="8214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31244"/>
            <a:ext cx="6666525" cy="948559"/>
          </a:xfrm>
        </p:spPr>
        <p:txBody>
          <a:bodyPr>
            <a:normAutofit/>
          </a:bodyPr>
          <a:lstStyle/>
          <a:p>
            <a:r>
              <a:rPr lang="en-US" dirty="0">
                <a:solidFill>
                  <a:srgbClr val="FFC000"/>
                </a:solidFill>
              </a:rPr>
              <a:t>Compound Interest Formula: Derivation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174407"/>
            <a:ext cx="8428136" cy="4847575"/>
          </a:xfrm>
        </p:spPr>
        <p:txBody>
          <a:bodyPr>
            <a:normAutofit fontScale="92500" lnSpcReduction="20000"/>
          </a:bodyPr>
          <a:lstStyle/>
          <a:p>
            <a:pPr algn="just"/>
            <a:r>
              <a:rPr lang="en-US" dirty="0">
                <a:solidFill>
                  <a:schemeClr val="tx1"/>
                </a:solidFill>
              </a:rPr>
              <a:t>Let’s say we want to save P Euros in the bank at an interest rate of </a:t>
            </a:r>
            <a:r>
              <a:rPr lang="en-US" dirty="0" err="1">
                <a:solidFill>
                  <a:schemeClr val="tx1"/>
                </a:solidFill>
              </a:rPr>
              <a:t>i</a:t>
            </a:r>
            <a:r>
              <a:rPr lang="en-US" dirty="0">
                <a:solidFill>
                  <a:schemeClr val="tx1"/>
                </a:solidFill>
              </a:rPr>
              <a:t> (as a decimal).</a:t>
            </a:r>
          </a:p>
          <a:p>
            <a:pPr algn="just"/>
            <a:endParaRPr lang="en-US" dirty="0">
              <a:solidFill>
                <a:schemeClr val="tx1"/>
              </a:solidFill>
            </a:endParaRPr>
          </a:p>
          <a:p>
            <a:pPr algn="just"/>
            <a:r>
              <a:rPr lang="en-US" dirty="0">
                <a:solidFill>
                  <a:schemeClr val="tx1"/>
                </a:solidFill>
              </a:rPr>
              <a:t>To calculate the the principal for year 2 we multiply P by (1 + </a:t>
            </a:r>
            <a:r>
              <a:rPr lang="en-US" dirty="0" err="1">
                <a:solidFill>
                  <a:schemeClr val="tx1"/>
                </a:solidFill>
              </a:rPr>
              <a:t>i</a:t>
            </a:r>
            <a:r>
              <a:rPr lang="en-US" dirty="0">
                <a:solidFill>
                  <a:schemeClr val="tx1"/>
                </a:solidFill>
              </a:rPr>
              <a:t>) to give us P(1 + </a:t>
            </a:r>
            <a:r>
              <a:rPr lang="en-US" dirty="0" err="1">
                <a:solidFill>
                  <a:schemeClr val="tx1"/>
                </a:solidFill>
              </a:rPr>
              <a:t>i</a:t>
            </a:r>
            <a:r>
              <a:rPr lang="en-US" dirty="0">
                <a:solidFill>
                  <a:schemeClr val="tx1"/>
                </a:solidFill>
              </a:rPr>
              <a:t>) for the start of year two. </a:t>
            </a:r>
          </a:p>
          <a:p>
            <a:pPr algn="just"/>
            <a:endParaRPr lang="en-US" dirty="0">
              <a:solidFill>
                <a:schemeClr val="tx1"/>
              </a:solidFill>
            </a:endParaRPr>
          </a:p>
          <a:p>
            <a:pPr algn="just"/>
            <a:r>
              <a:rPr lang="en-US" dirty="0">
                <a:solidFill>
                  <a:schemeClr val="tx1"/>
                </a:solidFill>
              </a:rPr>
              <a:t>Lets draw a table and see what we notice over the course of 4 years like in the previous lesson.</a:t>
            </a:r>
          </a:p>
          <a:p>
            <a:pPr algn="just"/>
            <a:endParaRPr lang="en-US" dirty="0">
              <a:solidFill>
                <a:schemeClr val="tx1"/>
              </a:solidFill>
            </a:endParaRPr>
          </a:p>
          <a:p>
            <a:pPr algn="just"/>
            <a:r>
              <a:rPr lang="en-US" dirty="0">
                <a:solidFill>
                  <a:schemeClr val="tx1"/>
                </a:solidFill>
              </a:rPr>
              <a:t>Do you notice a pattern? </a:t>
            </a:r>
          </a:p>
        </p:txBody>
      </p:sp>
    </p:spTree>
    <p:extLst>
      <p:ext uri="{BB962C8B-B14F-4D97-AF65-F5344CB8AC3E}">
        <p14:creationId xmlns:p14="http://schemas.microsoft.com/office/powerpoint/2010/main" val="23670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5" y="271018"/>
            <a:ext cx="8750287" cy="1947924"/>
          </a:xfrm>
        </p:spPr>
        <p:txBody>
          <a:bodyPr>
            <a:normAutofit/>
          </a:bodyPr>
          <a:lstStyle/>
          <a:p>
            <a:r>
              <a:rPr lang="en-US" dirty="0">
                <a:solidFill>
                  <a:srgbClr val="FFC000"/>
                </a:solidFill>
              </a:rPr>
              <a:t>Compound Interest Formula</a:t>
            </a:r>
          </a:p>
        </p:txBody>
      </p:sp>
      <p:graphicFrame>
        <p:nvGraphicFramePr>
          <p:cNvPr id="4" name="Content Placeholder 3">
            <a:extLst>
              <a:ext uri="{FF2B5EF4-FFF2-40B4-BE49-F238E27FC236}">
                <a16:creationId xmlns:a16="http://schemas.microsoft.com/office/drawing/2014/main" id="{6A9964F4-F6FF-DD4B-9BA2-E9E8CBF5897D}"/>
              </a:ext>
            </a:extLst>
          </p:cNvPr>
          <p:cNvGraphicFramePr>
            <a:graphicFrameLocks noGrp="1"/>
          </p:cNvGraphicFramePr>
          <p:nvPr>
            <p:ph idx="1"/>
          </p:nvPr>
        </p:nvGraphicFramePr>
        <p:xfrm>
          <a:off x="866460" y="1701385"/>
          <a:ext cx="10499317" cy="4038165"/>
        </p:xfrm>
        <a:graphic>
          <a:graphicData uri="http://schemas.openxmlformats.org/drawingml/2006/table">
            <a:tbl>
              <a:tblPr firstRow="1" bandRow="1">
                <a:tableStyleId>{616DA210-FB5B-4158-B5E0-FEB733F419BA}</a:tableStyleId>
              </a:tblPr>
              <a:tblGrid>
                <a:gridCol w="2487879">
                  <a:extLst>
                    <a:ext uri="{9D8B030D-6E8A-4147-A177-3AD203B41FA5}">
                      <a16:colId xmlns:a16="http://schemas.microsoft.com/office/drawing/2014/main" val="2337095599"/>
                    </a:ext>
                  </a:extLst>
                </a:gridCol>
                <a:gridCol w="3666163">
                  <a:extLst>
                    <a:ext uri="{9D8B030D-6E8A-4147-A177-3AD203B41FA5}">
                      <a16:colId xmlns:a16="http://schemas.microsoft.com/office/drawing/2014/main" val="2652691823"/>
                    </a:ext>
                  </a:extLst>
                </a:gridCol>
                <a:gridCol w="4345275">
                  <a:extLst>
                    <a:ext uri="{9D8B030D-6E8A-4147-A177-3AD203B41FA5}">
                      <a16:colId xmlns:a16="http://schemas.microsoft.com/office/drawing/2014/main" val="599510063"/>
                    </a:ext>
                  </a:extLst>
                </a:gridCol>
              </a:tblGrid>
              <a:tr h="673028">
                <a:tc>
                  <a:txBody>
                    <a:bodyPr/>
                    <a:lstStyle/>
                    <a:p>
                      <a:pPr algn="ctr"/>
                      <a:r>
                        <a:rPr lang="en-US" sz="2500" dirty="0">
                          <a:solidFill>
                            <a:srgbClr val="0070C0"/>
                          </a:solidFill>
                        </a:rPr>
                        <a:t>Year</a:t>
                      </a:r>
                    </a:p>
                  </a:txBody>
                  <a:tcPr marL="82317" marR="82317" marT="41158" marB="41158"/>
                </a:tc>
                <a:tc>
                  <a:txBody>
                    <a:bodyPr/>
                    <a:lstStyle/>
                    <a:p>
                      <a:pPr algn="ctr"/>
                      <a:r>
                        <a:rPr lang="en-US" sz="2500" dirty="0">
                          <a:solidFill>
                            <a:srgbClr val="0070C0"/>
                          </a:solidFill>
                        </a:rPr>
                        <a:t>Principal</a:t>
                      </a:r>
                    </a:p>
                  </a:txBody>
                  <a:tcPr marL="82317" marR="82317" marT="41158" marB="41158"/>
                </a:tc>
                <a:tc>
                  <a:txBody>
                    <a:bodyPr/>
                    <a:lstStyle/>
                    <a:p>
                      <a:pPr algn="ctr"/>
                      <a:r>
                        <a:rPr lang="en-US" sz="2500" dirty="0">
                          <a:solidFill>
                            <a:srgbClr val="0070C0"/>
                          </a:solidFill>
                        </a:rPr>
                        <a:t>Principal + Interest Earned</a:t>
                      </a:r>
                    </a:p>
                  </a:txBody>
                  <a:tcPr marL="82317" marR="82317" marT="41158" marB="41158"/>
                </a:tc>
                <a:extLst>
                  <a:ext uri="{0D108BD9-81ED-4DB2-BD59-A6C34878D82A}">
                    <a16:rowId xmlns:a16="http://schemas.microsoft.com/office/drawing/2014/main" val="1589952440"/>
                  </a:ext>
                </a:extLst>
              </a:tr>
              <a:tr h="673028">
                <a:tc>
                  <a:txBody>
                    <a:bodyPr/>
                    <a:lstStyle/>
                    <a:p>
                      <a:pPr algn="ctr"/>
                      <a:r>
                        <a:rPr lang="en-US" sz="2500" dirty="0">
                          <a:solidFill>
                            <a:schemeClr val="tx1"/>
                          </a:solidFill>
                        </a:rPr>
                        <a:t>1</a:t>
                      </a:r>
                    </a:p>
                  </a:txBody>
                  <a:tcPr marL="82317" marR="82317" marT="41158" marB="411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a:t>
                      </a:r>
                    </a:p>
                  </a:txBody>
                  <a:tcPr marL="82317" marR="82317" marT="41158" marB="41158"/>
                </a:tc>
                <a:tc>
                  <a:txBody>
                    <a:bodyPr/>
                    <a:lstStyle/>
                    <a:p>
                      <a:pPr algn="ctr"/>
                      <a:r>
                        <a:rPr lang="en-US" sz="2500" dirty="0">
                          <a:solidFill>
                            <a:schemeClr val="tx1"/>
                          </a:solidFill>
                        </a:rPr>
                        <a:t>P x (1 + </a:t>
                      </a:r>
                      <a:r>
                        <a:rPr lang="en-US" sz="2500" dirty="0" err="1">
                          <a:solidFill>
                            <a:schemeClr val="tx1"/>
                          </a:solidFill>
                        </a:rPr>
                        <a:t>i</a:t>
                      </a:r>
                      <a:r>
                        <a:rPr lang="en-US" sz="2500" dirty="0">
                          <a:solidFill>
                            <a:schemeClr val="tx1"/>
                          </a:solidFill>
                        </a:rPr>
                        <a:t>)</a:t>
                      </a:r>
                    </a:p>
                  </a:txBody>
                  <a:tcPr marL="82317" marR="82317" marT="41158" marB="41158"/>
                </a:tc>
                <a:extLst>
                  <a:ext uri="{0D108BD9-81ED-4DB2-BD59-A6C34878D82A}">
                    <a16:rowId xmlns:a16="http://schemas.microsoft.com/office/drawing/2014/main" val="98379627"/>
                  </a:ext>
                </a:extLst>
              </a:tr>
              <a:tr h="673028">
                <a:tc>
                  <a:txBody>
                    <a:bodyPr/>
                    <a:lstStyle/>
                    <a:p>
                      <a:pPr algn="ctr"/>
                      <a:r>
                        <a:rPr lang="en-US" sz="2500" dirty="0">
                          <a:solidFill>
                            <a:schemeClr val="tx1"/>
                          </a:solidFill>
                        </a:rPr>
                        <a:t>2</a:t>
                      </a:r>
                    </a:p>
                  </a:txBody>
                  <a:tcPr marL="82317" marR="82317" marT="41158" marB="41158"/>
                </a:tc>
                <a:tc>
                  <a:txBody>
                    <a:bodyPr/>
                    <a:lstStyle/>
                    <a:p>
                      <a:pPr algn="ctr"/>
                      <a:r>
                        <a:rPr lang="en-US" sz="2500" dirty="0">
                          <a:solidFill>
                            <a:schemeClr val="tx1"/>
                          </a:solidFill>
                        </a:rPr>
                        <a:t>P(1 + </a:t>
                      </a:r>
                      <a:r>
                        <a:rPr lang="en-US" sz="2500" dirty="0" err="1">
                          <a:solidFill>
                            <a:schemeClr val="tx1"/>
                          </a:solidFill>
                        </a:rPr>
                        <a:t>i</a:t>
                      </a:r>
                      <a:r>
                        <a:rPr lang="en-US" sz="2500" dirty="0">
                          <a:solidFill>
                            <a:schemeClr val="tx1"/>
                          </a:solidFill>
                        </a:rPr>
                        <a:t>)</a:t>
                      </a:r>
                    </a:p>
                  </a:txBody>
                  <a:tcPr marL="82317" marR="82317" marT="41158" marB="411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P(1 + </a:t>
                      </a:r>
                      <a:r>
                        <a:rPr lang="en-US" sz="2500" dirty="0" err="1">
                          <a:solidFill>
                            <a:schemeClr val="tx1"/>
                          </a:solidFill>
                        </a:rPr>
                        <a:t>i</a:t>
                      </a:r>
                      <a:r>
                        <a:rPr lang="en-US" sz="2500" dirty="0">
                          <a:solidFill>
                            <a:schemeClr val="tx1"/>
                          </a:solidFill>
                        </a:rPr>
                        <a:t>) x (1 + </a:t>
                      </a:r>
                      <a:r>
                        <a:rPr lang="en-US" sz="2500" dirty="0" err="1">
                          <a:solidFill>
                            <a:schemeClr val="tx1"/>
                          </a:solidFill>
                        </a:rPr>
                        <a:t>i</a:t>
                      </a:r>
                      <a:r>
                        <a:rPr lang="en-US" sz="2500" dirty="0">
                          <a:solidFill>
                            <a:schemeClr val="tx1"/>
                          </a:solidFill>
                        </a:rPr>
                        <a:t>)</a:t>
                      </a:r>
                    </a:p>
                  </a:txBody>
                  <a:tcPr marL="82317" marR="82317" marT="41158" marB="41158"/>
                </a:tc>
                <a:extLst>
                  <a:ext uri="{0D108BD9-81ED-4DB2-BD59-A6C34878D82A}">
                    <a16:rowId xmlns:a16="http://schemas.microsoft.com/office/drawing/2014/main" val="468024084"/>
                  </a:ext>
                </a:extLst>
              </a:tr>
              <a:tr h="673028">
                <a:tc>
                  <a:txBody>
                    <a:bodyPr/>
                    <a:lstStyle/>
                    <a:p>
                      <a:pPr algn="ctr"/>
                      <a:r>
                        <a:rPr lang="en-US" sz="2500" dirty="0">
                          <a:solidFill>
                            <a:schemeClr val="tx1"/>
                          </a:solidFill>
                        </a:rPr>
                        <a:t>3</a:t>
                      </a:r>
                    </a:p>
                  </a:txBody>
                  <a:tcPr marL="82317" marR="82317" marT="41158" marB="411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P(1 + </a:t>
                      </a:r>
                      <a:r>
                        <a:rPr lang="en-US" sz="2500" dirty="0" err="1">
                          <a:solidFill>
                            <a:schemeClr val="tx1"/>
                          </a:solidFill>
                        </a:rPr>
                        <a:t>i</a:t>
                      </a:r>
                      <a:r>
                        <a:rPr lang="en-US" sz="2500" dirty="0">
                          <a:solidFill>
                            <a:schemeClr val="tx1"/>
                          </a:solidFill>
                        </a:rPr>
                        <a:t>)</a:t>
                      </a:r>
                      <a:r>
                        <a:rPr lang="en-US" sz="2500" baseline="30000" dirty="0">
                          <a:solidFill>
                            <a:schemeClr val="tx1"/>
                          </a:solidFill>
                        </a:rPr>
                        <a:t>2</a:t>
                      </a:r>
                      <a:endParaRPr lang="en-US" sz="2500" dirty="0">
                        <a:solidFill>
                          <a:schemeClr val="tx1"/>
                        </a:solidFill>
                      </a:endParaRPr>
                    </a:p>
                  </a:txBody>
                  <a:tcPr marL="82317" marR="82317" marT="41158" marB="411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P(1 + </a:t>
                      </a:r>
                      <a:r>
                        <a:rPr lang="en-US" sz="2500" dirty="0" err="1">
                          <a:solidFill>
                            <a:schemeClr val="tx1"/>
                          </a:solidFill>
                        </a:rPr>
                        <a:t>i</a:t>
                      </a:r>
                      <a:r>
                        <a:rPr lang="en-US" sz="2500" dirty="0">
                          <a:solidFill>
                            <a:schemeClr val="tx1"/>
                          </a:solidFill>
                        </a:rPr>
                        <a:t>)</a:t>
                      </a:r>
                      <a:r>
                        <a:rPr lang="en-US" sz="2500" baseline="30000" dirty="0">
                          <a:solidFill>
                            <a:schemeClr val="tx1"/>
                          </a:solidFill>
                        </a:rPr>
                        <a:t>2 </a:t>
                      </a:r>
                      <a:r>
                        <a:rPr lang="en-US" sz="2500" baseline="0" dirty="0">
                          <a:solidFill>
                            <a:schemeClr val="tx1"/>
                          </a:solidFill>
                        </a:rPr>
                        <a:t>x </a:t>
                      </a:r>
                      <a:r>
                        <a:rPr lang="en-US" sz="2500" dirty="0">
                          <a:solidFill>
                            <a:schemeClr val="tx1"/>
                          </a:solidFill>
                        </a:rPr>
                        <a:t>(1 + </a:t>
                      </a:r>
                      <a:r>
                        <a:rPr lang="en-US" sz="2500" dirty="0" err="1">
                          <a:solidFill>
                            <a:schemeClr val="tx1"/>
                          </a:solidFill>
                        </a:rPr>
                        <a:t>i</a:t>
                      </a:r>
                      <a:r>
                        <a:rPr lang="en-US" sz="2500" dirty="0">
                          <a:solidFill>
                            <a:schemeClr val="tx1"/>
                          </a:solidFill>
                        </a:rPr>
                        <a:t>)</a:t>
                      </a:r>
                    </a:p>
                  </a:txBody>
                  <a:tcPr marL="82317" marR="82317" marT="41158" marB="41158"/>
                </a:tc>
                <a:extLst>
                  <a:ext uri="{0D108BD9-81ED-4DB2-BD59-A6C34878D82A}">
                    <a16:rowId xmlns:a16="http://schemas.microsoft.com/office/drawing/2014/main" val="897233561"/>
                  </a:ext>
                </a:extLst>
              </a:tr>
              <a:tr h="673028">
                <a:tc>
                  <a:txBody>
                    <a:bodyPr/>
                    <a:lstStyle/>
                    <a:p>
                      <a:pPr algn="ctr"/>
                      <a:r>
                        <a:rPr lang="en-US" sz="2500" dirty="0">
                          <a:solidFill>
                            <a:schemeClr val="tx1"/>
                          </a:solidFill>
                        </a:rPr>
                        <a:t>4</a:t>
                      </a:r>
                    </a:p>
                  </a:txBody>
                  <a:tcPr marL="82317" marR="82317" marT="41158" marB="411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P(1 + </a:t>
                      </a:r>
                      <a:r>
                        <a:rPr lang="en-US" sz="2500" dirty="0" err="1">
                          <a:solidFill>
                            <a:schemeClr val="tx1"/>
                          </a:solidFill>
                        </a:rPr>
                        <a:t>i</a:t>
                      </a:r>
                      <a:r>
                        <a:rPr lang="en-US" sz="2500" dirty="0">
                          <a:solidFill>
                            <a:schemeClr val="tx1"/>
                          </a:solidFill>
                        </a:rPr>
                        <a:t>)</a:t>
                      </a:r>
                      <a:r>
                        <a:rPr lang="en-US" sz="2500" baseline="30000" dirty="0">
                          <a:solidFill>
                            <a:schemeClr val="tx1"/>
                          </a:solidFill>
                        </a:rPr>
                        <a:t>3</a:t>
                      </a:r>
                      <a:endParaRPr lang="en-US" sz="2500" dirty="0">
                        <a:solidFill>
                          <a:schemeClr val="tx1"/>
                        </a:solidFill>
                      </a:endParaRPr>
                    </a:p>
                  </a:txBody>
                  <a:tcPr marL="82317" marR="82317" marT="41158" marB="411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P(1 + </a:t>
                      </a:r>
                      <a:r>
                        <a:rPr lang="en-US" sz="2500" dirty="0" err="1">
                          <a:solidFill>
                            <a:schemeClr val="tx1"/>
                          </a:solidFill>
                        </a:rPr>
                        <a:t>i</a:t>
                      </a:r>
                      <a:r>
                        <a:rPr lang="en-US" sz="2500" dirty="0">
                          <a:solidFill>
                            <a:schemeClr val="tx1"/>
                          </a:solidFill>
                        </a:rPr>
                        <a:t>)</a:t>
                      </a:r>
                      <a:r>
                        <a:rPr lang="en-US" sz="2500" baseline="30000" dirty="0">
                          <a:solidFill>
                            <a:schemeClr val="tx1"/>
                          </a:solidFill>
                        </a:rPr>
                        <a:t>3 </a:t>
                      </a:r>
                      <a:r>
                        <a:rPr lang="en-US" sz="2500" baseline="0" dirty="0">
                          <a:solidFill>
                            <a:schemeClr val="tx1"/>
                          </a:solidFill>
                        </a:rPr>
                        <a:t>x </a:t>
                      </a:r>
                      <a:r>
                        <a:rPr lang="en-US" sz="2500" dirty="0">
                          <a:solidFill>
                            <a:schemeClr val="tx1"/>
                          </a:solidFill>
                        </a:rPr>
                        <a:t>(1 + </a:t>
                      </a:r>
                      <a:r>
                        <a:rPr lang="en-US" sz="2500" dirty="0" err="1">
                          <a:solidFill>
                            <a:schemeClr val="tx1"/>
                          </a:solidFill>
                        </a:rPr>
                        <a:t>i</a:t>
                      </a:r>
                      <a:r>
                        <a:rPr lang="en-US" sz="2500" dirty="0">
                          <a:solidFill>
                            <a:schemeClr val="tx1"/>
                          </a:solidFill>
                        </a:rPr>
                        <a:t>)</a:t>
                      </a:r>
                    </a:p>
                  </a:txBody>
                  <a:tcPr marL="82317" marR="82317" marT="41158" marB="41158"/>
                </a:tc>
                <a:extLst>
                  <a:ext uri="{0D108BD9-81ED-4DB2-BD59-A6C34878D82A}">
                    <a16:rowId xmlns:a16="http://schemas.microsoft.com/office/drawing/2014/main" val="3445109772"/>
                  </a:ext>
                </a:extLst>
              </a:tr>
              <a:tr h="673028">
                <a:tc>
                  <a:txBody>
                    <a:bodyPr/>
                    <a:lstStyle/>
                    <a:p>
                      <a:pPr algn="ctr"/>
                      <a:r>
                        <a:rPr lang="en-US" sz="2500" dirty="0">
                          <a:solidFill>
                            <a:schemeClr val="tx1"/>
                          </a:solidFill>
                        </a:rPr>
                        <a:t>Final</a:t>
                      </a:r>
                    </a:p>
                  </a:txBody>
                  <a:tcPr marL="82317" marR="82317" marT="41158" marB="411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dirty="0">
                          <a:solidFill>
                            <a:schemeClr val="tx1"/>
                          </a:solidFill>
                        </a:rPr>
                        <a:t>P(1 + </a:t>
                      </a:r>
                      <a:r>
                        <a:rPr lang="en-US" sz="2500" dirty="0" err="1">
                          <a:solidFill>
                            <a:schemeClr val="tx1"/>
                          </a:solidFill>
                        </a:rPr>
                        <a:t>i</a:t>
                      </a:r>
                      <a:r>
                        <a:rPr lang="en-US" sz="2500" dirty="0">
                          <a:solidFill>
                            <a:schemeClr val="tx1"/>
                          </a:solidFill>
                        </a:rPr>
                        <a:t>)</a:t>
                      </a:r>
                      <a:r>
                        <a:rPr lang="en-US" sz="2500" baseline="30000" dirty="0">
                          <a:solidFill>
                            <a:schemeClr val="tx1"/>
                          </a:solidFill>
                        </a:rPr>
                        <a:t>4</a:t>
                      </a:r>
                      <a:endParaRPr lang="en-US" sz="2500" dirty="0">
                        <a:solidFill>
                          <a:schemeClr val="tx1"/>
                        </a:solidFill>
                      </a:endParaRPr>
                    </a:p>
                  </a:txBody>
                  <a:tcPr marL="82317" marR="82317" marT="41158" marB="41158"/>
                </a:tc>
                <a:tc>
                  <a:txBody>
                    <a:bodyPr/>
                    <a:lstStyle/>
                    <a:p>
                      <a:pPr algn="ctr"/>
                      <a:endParaRPr lang="en-US" sz="2500" dirty="0">
                        <a:solidFill>
                          <a:schemeClr val="tx1"/>
                        </a:solidFill>
                      </a:endParaRPr>
                    </a:p>
                  </a:txBody>
                  <a:tcPr marL="82317" marR="82317" marT="41158" marB="41158"/>
                </a:tc>
                <a:extLst>
                  <a:ext uri="{0D108BD9-81ED-4DB2-BD59-A6C34878D82A}">
                    <a16:rowId xmlns:a16="http://schemas.microsoft.com/office/drawing/2014/main" val="1913983417"/>
                  </a:ext>
                </a:extLst>
              </a:tr>
            </a:tbl>
          </a:graphicData>
        </a:graphic>
      </p:graphicFrame>
    </p:spTree>
    <p:extLst>
      <p:ext uri="{BB962C8B-B14F-4D97-AF65-F5344CB8AC3E}">
        <p14:creationId xmlns:p14="http://schemas.microsoft.com/office/powerpoint/2010/main" val="272732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255961"/>
            <a:ext cx="6892373" cy="580057"/>
          </a:xfrm>
        </p:spPr>
        <p:txBody>
          <a:bodyPr>
            <a:normAutofit/>
          </a:bodyPr>
          <a:lstStyle/>
          <a:p>
            <a:r>
              <a:rPr lang="en-US" dirty="0">
                <a:solidFill>
                  <a:srgbClr val="FFC000"/>
                </a:solidFill>
              </a:rPr>
              <a:t>Compound Interest/Future Value Formula</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279802"/>
            <a:ext cx="8413079" cy="4742180"/>
          </a:xfrm>
        </p:spPr>
        <p:txBody>
          <a:bodyPr>
            <a:normAutofit lnSpcReduction="10000"/>
          </a:bodyPr>
          <a:lstStyle/>
          <a:p>
            <a:pPr algn="just"/>
            <a:r>
              <a:rPr lang="en-US" dirty="0">
                <a:solidFill>
                  <a:schemeClr val="tx1"/>
                </a:solidFill>
              </a:rPr>
              <a:t>Did you notice a pattern?</a:t>
            </a:r>
          </a:p>
          <a:p>
            <a:pPr algn="just"/>
            <a:endParaRPr lang="en-US" dirty="0">
              <a:solidFill>
                <a:schemeClr val="tx1"/>
              </a:solidFill>
            </a:endParaRPr>
          </a:p>
          <a:p>
            <a:pPr algn="just"/>
            <a:r>
              <a:rPr lang="en-US" dirty="0">
                <a:solidFill>
                  <a:schemeClr val="tx1"/>
                </a:solidFill>
              </a:rPr>
              <a:t>The power of (1 + </a:t>
            </a:r>
            <a:r>
              <a:rPr lang="en-US" dirty="0" err="1">
                <a:solidFill>
                  <a:schemeClr val="tx1"/>
                </a:solidFill>
              </a:rPr>
              <a:t>i</a:t>
            </a:r>
            <a:r>
              <a:rPr lang="en-US" dirty="0">
                <a:solidFill>
                  <a:schemeClr val="tx1"/>
                </a:solidFill>
              </a:rPr>
              <a:t>) was equal to the time period.</a:t>
            </a:r>
          </a:p>
          <a:p>
            <a:pPr algn="just"/>
            <a:endParaRPr lang="en-US" dirty="0">
              <a:solidFill>
                <a:schemeClr val="tx1"/>
              </a:solidFill>
            </a:endParaRPr>
          </a:p>
          <a:p>
            <a:pPr algn="just"/>
            <a:r>
              <a:rPr lang="en-US" dirty="0">
                <a:solidFill>
                  <a:schemeClr val="tx1"/>
                </a:solidFill>
              </a:rPr>
              <a:t>The final amount F, for a principal of P, at an interest rate of </a:t>
            </a:r>
            <a:r>
              <a:rPr lang="en-US" dirty="0" err="1">
                <a:solidFill>
                  <a:schemeClr val="tx1"/>
                </a:solidFill>
              </a:rPr>
              <a:t>i</a:t>
            </a:r>
            <a:r>
              <a:rPr lang="en-US" dirty="0">
                <a:solidFill>
                  <a:schemeClr val="tx1"/>
                </a:solidFill>
              </a:rPr>
              <a:t> (as a decimal) for t years gives us the formula:</a:t>
            </a:r>
          </a:p>
          <a:p>
            <a:pPr marL="0" indent="0" algn="ctr">
              <a:buNone/>
            </a:pPr>
            <a:r>
              <a:rPr lang="en-US" sz="2881" b="1" dirty="0">
                <a:solidFill>
                  <a:schemeClr val="tx1"/>
                </a:solidFill>
              </a:rPr>
              <a:t>F = P(1 + </a:t>
            </a:r>
            <a:r>
              <a:rPr lang="en-US" sz="2881" b="1" dirty="0" err="1">
                <a:solidFill>
                  <a:schemeClr val="tx1"/>
                </a:solidFill>
              </a:rPr>
              <a:t>i</a:t>
            </a:r>
            <a:r>
              <a:rPr lang="en-US" sz="2881" b="1" dirty="0">
                <a:solidFill>
                  <a:schemeClr val="tx1"/>
                </a:solidFill>
              </a:rPr>
              <a:t>)</a:t>
            </a:r>
            <a:r>
              <a:rPr lang="en-US" sz="2881" b="1" baseline="30000" dirty="0">
                <a:solidFill>
                  <a:schemeClr val="tx1"/>
                </a:solidFill>
              </a:rPr>
              <a:t>t</a:t>
            </a:r>
            <a:endParaRPr lang="en-US" sz="2881" b="1"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2486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286074"/>
            <a:ext cx="5407697" cy="1932868"/>
          </a:xfrm>
        </p:spPr>
        <p:txBody>
          <a:bodyPr>
            <a:normAutofit/>
          </a:bodyPr>
          <a:lstStyle/>
          <a:p>
            <a:r>
              <a:rPr lang="en-US" dirty="0">
                <a:solidFill>
                  <a:srgbClr val="FFC000"/>
                </a:solidFill>
              </a:rPr>
              <a:t>Futurama</a:t>
            </a:r>
            <a:r>
              <a:rPr lang="en-US" dirty="0">
                <a:solidFill>
                  <a:schemeClr val="tx1"/>
                </a:solidFill>
              </a:rPr>
              <a:t> </a:t>
            </a:r>
            <a:r>
              <a:rPr lang="en-US" dirty="0">
                <a:solidFill>
                  <a:srgbClr val="FFC000"/>
                </a:solidFill>
              </a:rPr>
              <a:t>Example</a:t>
            </a:r>
          </a:p>
        </p:txBody>
      </p:sp>
      <p:sp>
        <p:nvSpPr>
          <p:cNvPr id="9" name="Content Placeholder 8">
            <a:extLst>
              <a:ext uri="{FF2B5EF4-FFF2-40B4-BE49-F238E27FC236}">
                <a16:creationId xmlns:a16="http://schemas.microsoft.com/office/drawing/2014/main" id="{476509C4-5EE8-4491-8394-F9CF11E47261}"/>
              </a:ext>
            </a:extLst>
          </p:cNvPr>
          <p:cNvSpPr>
            <a:spLocks noGrp="1"/>
          </p:cNvSpPr>
          <p:nvPr>
            <p:ph idx="1"/>
          </p:nvPr>
        </p:nvSpPr>
        <p:spPr>
          <a:xfrm>
            <a:off x="1530157" y="2400038"/>
            <a:ext cx="5407697" cy="3621944"/>
          </a:xfrm>
        </p:spPr>
        <p:txBody>
          <a:bodyPr>
            <a:normAutofit/>
          </a:bodyPr>
          <a:lstStyle/>
          <a:p>
            <a:r>
              <a:rPr lang="en-US" dirty="0">
                <a:solidFill>
                  <a:srgbClr val="FFFFFF"/>
                </a:solidFill>
                <a:hlinkClick r:id="rId2"/>
              </a:rPr>
              <a:t>https://www.youtube.com/watch?v=g9Z4d5EOjGs</a:t>
            </a:r>
            <a:endParaRPr lang="en-US" dirty="0">
              <a:solidFill>
                <a:srgbClr val="FFFFFF"/>
              </a:solidFill>
            </a:endParaRPr>
          </a:p>
          <a:p>
            <a:r>
              <a:rPr lang="en-US" dirty="0">
                <a:solidFill>
                  <a:srgbClr val="FFFFFF"/>
                </a:solidFill>
                <a:hlinkClick r:id="rId3"/>
              </a:rPr>
              <a:t>https://www.youtube.com/watch?v=L7DvEV9kSeE</a:t>
            </a:r>
            <a:endParaRPr lang="en-US" dirty="0">
              <a:solidFill>
                <a:srgbClr val="FFFFFF"/>
              </a:solidFill>
            </a:endParaRPr>
          </a:p>
          <a:p>
            <a:endParaRPr lang="en-US" dirty="0">
              <a:solidFill>
                <a:srgbClr val="FFFFFF"/>
              </a:solidFill>
            </a:endParaRPr>
          </a:p>
        </p:txBody>
      </p:sp>
      <p:pic>
        <p:nvPicPr>
          <p:cNvPr id="3" name="Content Placeholder 2" descr="Text&#10;&#10;Description automatically generated">
            <a:extLst>
              <a:ext uri="{FF2B5EF4-FFF2-40B4-BE49-F238E27FC236}">
                <a16:creationId xmlns:a16="http://schemas.microsoft.com/office/drawing/2014/main" id="{94D996EA-3828-BC44-A433-969E7A767B69}"/>
              </a:ext>
            </a:extLst>
          </p:cNvPr>
          <p:cNvPicPr>
            <a:picLocks noChangeAspect="1"/>
          </p:cNvPicPr>
          <p:nvPr/>
        </p:nvPicPr>
        <p:blipFill rotWithShape="1">
          <a:blip r:embed="rId4"/>
          <a:srcRect l="4878" r="10793" b="1"/>
          <a:stretch/>
        </p:blipFill>
        <p:spPr>
          <a:xfrm>
            <a:off x="7196182" y="1885563"/>
            <a:ext cx="4176821" cy="3086875"/>
          </a:xfrm>
          <a:prstGeom prst="rect">
            <a:avLst/>
          </a:prstGeom>
        </p:spPr>
      </p:pic>
    </p:spTree>
    <p:extLst>
      <p:ext uri="{BB962C8B-B14F-4D97-AF65-F5344CB8AC3E}">
        <p14:creationId xmlns:p14="http://schemas.microsoft.com/office/powerpoint/2010/main" val="2035535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42126"/>
            <a:ext cx="5407697" cy="493892"/>
          </a:xfrm>
        </p:spPr>
        <p:txBody>
          <a:bodyPr>
            <a:normAutofit fontScale="90000"/>
          </a:bodyPr>
          <a:lstStyle/>
          <a:p>
            <a:r>
              <a:rPr lang="en-US" dirty="0">
                <a:solidFill>
                  <a:srgbClr val="FFC000"/>
                </a:solidFill>
              </a:rPr>
              <a:t>Bitcoin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315862" y="1219577"/>
            <a:ext cx="8853221" cy="4802405"/>
          </a:xfrm>
        </p:spPr>
        <p:txBody>
          <a:bodyPr>
            <a:normAutofit/>
          </a:bodyPr>
          <a:lstStyle/>
          <a:p>
            <a:pPr marL="0" indent="0" algn="just">
              <a:buNone/>
            </a:pPr>
            <a:endParaRPr lang="en-US" dirty="0">
              <a:solidFill>
                <a:schemeClr val="tx1"/>
              </a:solidFill>
            </a:endParaRPr>
          </a:p>
          <a:p>
            <a:pPr marL="0" indent="0" algn="just">
              <a:buNone/>
            </a:pPr>
            <a:r>
              <a:rPr lang="en-US" dirty="0">
                <a:solidFill>
                  <a:schemeClr val="tx1"/>
                </a:solidFill>
              </a:rPr>
              <a:t>Bitcoin is a cryptocurrency that has become famous in the last 5 years.</a:t>
            </a:r>
          </a:p>
          <a:p>
            <a:pPr marL="0" indent="0" algn="just">
              <a:buNone/>
            </a:pPr>
            <a:endParaRPr lang="en-US" dirty="0">
              <a:solidFill>
                <a:schemeClr val="tx1"/>
              </a:solidFill>
            </a:endParaRPr>
          </a:p>
          <a:p>
            <a:pPr marL="0" indent="0" algn="just">
              <a:buNone/>
            </a:pPr>
            <a:r>
              <a:rPr lang="en-US" dirty="0">
                <a:solidFill>
                  <a:schemeClr val="tx1"/>
                </a:solidFill>
              </a:rPr>
              <a:t>There are 21 million bitcoins in the world so most people buy fractions of bitcoins rather than a whole coin.</a:t>
            </a:r>
          </a:p>
          <a:p>
            <a:endParaRPr lang="en-US" dirty="0">
              <a:solidFill>
                <a:schemeClr val="tx1"/>
              </a:solidFill>
            </a:endParaRPr>
          </a:p>
        </p:txBody>
      </p:sp>
    </p:spTree>
    <p:extLst>
      <p:ext uri="{BB962C8B-B14F-4D97-AF65-F5344CB8AC3E}">
        <p14:creationId xmlns:p14="http://schemas.microsoft.com/office/powerpoint/2010/main" val="136198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46300"/>
            <a:ext cx="5407697" cy="1872642"/>
          </a:xfrm>
        </p:spPr>
        <p:txBody>
          <a:bodyPr>
            <a:normAutofit/>
          </a:bodyPr>
          <a:lstStyle/>
          <a:p>
            <a:r>
              <a:rPr lang="en-US" dirty="0">
                <a:solidFill>
                  <a:srgbClr val="FFC000"/>
                </a:solidFill>
              </a:rPr>
              <a:t>Bitcoin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2400038"/>
            <a:ext cx="5407697" cy="3621944"/>
          </a:xfrm>
        </p:spPr>
        <p:txBody>
          <a:bodyPr>
            <a:normAutofit/>
          </a:bodyPr>
          <a:lstStyle/>
          <a:p>
            <a:endParaRPr lang="en-US">
              <a:solidFill>
                <a:srgbClr val="FFFFFF"/>
              </a:solidFill>
            </a:endParaRPr>
          </a:p>
          <a:p>
            <a:endParaRPr lang="en-US" dirty="0">
              <a:solidFill>
                <a:srgbClr val="FFFFFF"/>
              </a:solidFill>
            </a:endParaRPr>
          </a:p>
        </p:txBody>
      </p:sp>
      <p:pic>
        <p:nvPicPr>
          <p:cNvPr id="10" name="Picture 9" descr="Chart, line chart&#10;&#10;Description automatically generated">
            <a:extLst>
              <a:ext uri="{FF2B5EF4-FFF2-40B4-BE49-F238E27FC236}">
                <a16:creationId xmlns:a16="http://schemas.microsoft.com/office/drawing/2014/main" id="{3F3826ED-3D93-ED46-91EB-9C19A77A8ADE}"/>
              </a:ext>
            </a:extLst>
          </p:cNvPr>
          <p:cNvPicPr>
            <a:picLocks noChangeAspect="1"/>
          </p:cNvPicPr>
          <p:nvPr/>
        </p:nvPicPr>
        <p:blipFill>
          <a:blip r:embed="rId2"/>
          <a:stretch>
            <a:fillRect/>
          </a:stretch>
        </p:blipFill>
        <p:spPr>
          <a:xfrm>
            <a:off x="2212262" y="1103085"/>
            <a:ext cx="7767477" cy="4651831"/>
          </a:xfrm>
          <a:prstGeom prst="rect">
            <a:avLst/>
          </a:prstGeom>
        </p:spPr>
      </p:pic>
    </p:spTree>
    <p:extLst>
      <p:ext uri="{BB962C8B-B14F-4D97-AF65-F5344CB8AC3E}">
        <p14:creationId xmlns:p14="http://schemas.microsoft.com/office/powerpoint/2010/main" val="1667150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F030-16E5-AF48-877E-6DF61E3EC064}"/>
              </a:ext>
            </a:extLst>
          </p:cNvPr>
          <p:cNvSpPr>
            <a:spLocks noGrp="1"/>
          </p:cNvSpPr>
          <p:nvPr>
            <p:ph type="title"/>
          </p:nvPr>
        </p:nvSpPr>
        <p:spPr/>
        <p:txBody>
          <a:bodyPr/>
          <a:lstStyle/>
          <a:p>
            <a:r>
              <a:rPr lang="en-US" dirty="0">
                <a:solidFill>
                  <a:srgbClr val="FFC000"/>
                </a:solidFill>
              </a:rPr>
              <a:t>Financial </a:t>
            </a:r>
            <a:r>
              <a:rPr lang="en-US" dirty="0" err="1">
                <a:solidFill>
                  <a:srgbClr val="FFC000"/>
                </a:solidFill>
              </a:rPr>
              <a:t>Maths</a:t>
            </a:r>
            <a:endParaRPr lang="en-US" dirty="0">
              <a:solidFill>
                <a:srgbClr val="FFC000"/>
              </a:solidFill>
            </a:endParaRPr>
          </a:p>
        </p:txBody>
      </p:sp>
      <p:sp>
        <p:nvSpPr>
          <p:cNvPr id="3" name="Content Placeholder 2">
            <a:extLst>
              <a:ext uri="{FF2B5EF4-FFF2-40B4-BE49-F238E27FC236}">
                <a16:creationId xmlns:a16="http://schemas.microsoft.com/office/drawing/2014/main" id="{6EFE1B93-B4D0-754B-A50C-237874A8B297}"/>
              </a:ext>
            </a:extLst>
          </p:cNvPr>
          <p:cNvSpPr>
            <a:spLocks noGrp="1"/>
          </p:cNvSpPr>
          <p:nvPr>
            <p:ph idx="1"/>
          </p:nvPr>
        </p:nvSpPr>
        <p:spPr/>
        <p:txBody>
          <a:bodyPr>
            <a:normAutofit/>
          </a:bodyPr>
          <a:lstStyle/>
          <a:p>
            <a:pPr algn="just"/>
            <a:r>
              <a:rPr lang="en-US" sz="2160" dirty="0">
                <a:solidFill>
                  <a:schemeClr val="tx1"/>
                </a:solidFill>
              </a:rPr>
              <a:t>Financial </a:t>
            </a:r>
            <a:r>
              <a:rPr lang="en-US" sz="2160" dirty="0" err="1">
                <a:solidFill>
                  <a:schemeClr val="tx1"/>
                </a:solidFill>
              </a:rPr>
              <a:t>maths</a:t>
            </a:r>
            <a:r>
              <a:rPr lang="en-US" sz="2160" dirty="0">
                <a:solidFill>
                  <a:schemeClr val="tx1"/>
                </a:solidFill>
              </a:rPr>
              <a:t> has been highlighted as an area that </a:t>
            </a:r>
            <a:r>
              <a:rPr lang="en-US" sz="2160" dirty="0" err="1">
                <a:solidFill>
                  <a:schemeClr val="tx1"/>
                </a:solidFill>
              </a:rPr>
              <a:t>maths</a:t>
            </a:r>
            <a:r>
              <a:rPr lang="en-US" sz="2160" dirty="0">
                <a:solidFill>
                  <a:schemeClr val="tx1"/>
                </a:solidFill>
              </a:rPr>
              <a:t> teachers want further CPD in.</a:t>
            </a:r>
          </a:p>
          <a:p>
            <a:pPr algn="just"/>
            <a:endParaRPr lang="en-US" sz="2160" dirty="0">
              <a:solidFill>
                <a:schemeClr val="tx1"/>
              </a:solidFill>
            </a:endParaRPr>
          </a:p>
          <a:p>
            <a:pPr algn="just"/>
            <a:r>
              <a:rPr lang="en-US" sz="2160" dirty="0">
                <a:solidFill>
                  <a:schemeClr val="tx1"/>
                </a:solidFill>
              </a:rPr>
              <a:t>Mathematics as a subject has expanded from being the language of science to now being instrumental in the worlds of business, finance and health. </a:t>
            </a:r>
          </a:p>
          <a:p>
            <a:pPr algn="just"/>
            <a:endParaRPr lang="en-US" sz="2160" dirty="0">
              <a:solidFill>
                <a:schemeClr val="tx1"/>
              </a:solidFill>
            </a:endParaRPr>
          </a:p>
          <a:p>
            <a:pPr algn="just"/>
            <a:r>
              <a:rPr lang="en-US" sz="2160" dirty="0">
                <a:solidFill>
                  <a:schemeClr val="tx1"/>
                </a:solidFill>
              </a:rPr>
              <a:t>Financial </a:t>
            </a:r>
            <a:r>
              <a:rPr lang="en-US" sz="2160" dirty="0" err="1">
                <a:solidFill>
                  <a:schemeClr val="tx1"/>
                </a:solidFill>
              </a:rPr>
              <a:t>maths</a:t>
            </a:r>
            <a:r>
              <a:rPr lang="en-US" sz="2160" dirty="0">
                <a:solidFill>
                  <a:schemeClr val="tx1"/>
                </a:solidFill>
              </a:rPr>
              <a:t> opens doors for students and allows them to become financially literate; but do learners and teachers have the conceptual understanding and adaptive reasoning in this relatively new topic?</a:t>
            </a:r>
          </a:p>
        </p:txBody>
      </p:sp>
      <p:sp>
        <p:nvSpPr>
          <p:cNvPr id="4" name="Slide Number Placeholder 3">
            <a:extLst>
              <a:ext uri="{FF2B5EF4-FFF2-40B4-BE49-F238E27FC236}">
                <a16:creationId xmlns:a16="http://schemas.microsoft.com/office/drawing/2014/main" id="{1CDDADD4-1A4B-E14D-AD94-4E64396E6C68}"/>
              </a:ext>
            </a:extLst>
          </p:cNvPr>
          <p:cNvSpPr>
            <a:spLocks noGrp="1"/>
          </p:cNvSpPr>
          <p:nvPr>
            <p:ph type="sldNum" sz="quarter" idx="12"/>
          </p:nvPr>
        </p:nvSpPr>
        <p:spPr>
          <a:xfrm>
            <a:off x="7924550" y="4368408"/>
            <a:ext cx="657328" cy="185195"/>
          </a:xfrm>
          <a:prstGeom prst="rect">
            <a:avLst/>
          </a:prstGeom>
        </p:spPr>
        <p:txBody>
          <a:bodyPr vert="horz" lIns="61732" tIns="30866" rIns="61732" bIns="30866" rtlCol="0" anchor="ctr">
            <a:noAutofit/>
          </a:bodyPr>
          <a:lstStyle>
            <a:defPPr>
              <a:defRPr lang="en-US"/>
            </a:defPPr>
            <a:lvl1pPr marL="0" algn="l" defTabSz="308656" rtl="0" eaLnBrk="1" latinLnBrk="0" hangingPunct="1">
              <a:defRPr sz="675" kern="1200">
                <a:solidFill>
                  <a:schemeClr val="tx1">
                    <a:lumMod val="95000"/>
                    <a:lumOff val="5000"/>
                  </a:schemeClr>
                </a:solidFill>
                <a:latin typeface="+mj-lt"/>
                <a:ea typeface="+mn-ea"/>
                <a:cs typeface="+mn-cs"/>
              </a:defRPr>
            </a:lvl1pPr>
            <a:lvl2pPr marL="308656" algn="l" defTabSz="308656" rtl="0" eaLnBrk="1" latinLnBrk="0" hangingPunct="1">
              <a:defRPr sz="1215" kern="1200">
                <a:solidFill>
                  <a:schemeClr val="tx1"/>
                </a:solidFill>
                <a:latin typeface="+mn-lt"/>
                <a:ea typeface="+mn-ea"/>
                <a:cs typeface="+mn-cs"/>
              </a:defRPr>
            </a:lvl2pPr>
            <a:lvl3pPr marL="617311" algn="l" defTabSz="308656" rtl="0" eaLnBrk="1" latinLnBrk="0" hangingPunct="1">
              <a:defRPr sz="1215" kern="1200">
                <a:solidFill>
                  <a:schemeClr val="tx1"/>
                </a:solidFill>
                <a:latin typeface="+mn-lt"/>
                <a:ea typeface="+mn-ea"/>
                <a:cs typeface="+mn-cs"/>
              </a:defRPr>
            </a:lvl3pPr>
            <a:lvl4pPr marL="925967" algn="l" defTabSz="308656" rtl="0" eaLnBrk="1" latinLnBrk="0" hangingPunct="1">
              <a:defRPr sz="1215" kern="1200">
                <a:solidFill>
                  <a:schemeClr val="tx1"/>
                </a:solidFill>
                <a:latin typeface="+mn-lt"/>
                <a:ea typeface="+mn-ea"/>
                <a:cs typeface="+mn-cs"/>
              </a:defRPr>
            </a:lvl4pPr>
            <a:lvl5pPr marL="1234623" algn="l" defTabSz="308656" rtl="0" eaLnBrk="1" latinLnBrk="0" hangingPunct="1">
              <a:defRPr sz="1215" kern="1200">
                <a:solidFill>
                  <a:schemeClr val="tx1"/>
                </a:solidFill>
                <a:latin typeface="+mn-lt"/>
                <a:ea typeface="+mn-ea"/>
                <a:cs typeface="+mn-cs"/>
              </a:defRPr>
            </a:lvl5pPr>
            <a:lvl6pPr marL="1543279" algn="l" defTabSz="308656" rtl="0" eaLnBrk="1" latinLnBrk="0" hangingPunct="1">
              <a:defRPr sz="1215" kern="1200">
                <a:solidFill>
                  <a:schemeClr val="tx1"/>
                </a:solidFill>
                <a:latin typeface="+mn-lt"/>
                <a:ea typeface="+mn-ea"/>
                <a:cs typeface="+mn-cs"/>
              </a:defRPr>
            </a:lvl6pPr>
            <a:lvl7pPr marL="1851934" algn="l" defTabSz="308656" rtl="0" eaLnBrk="1" latinLnBrk="0" hangingPunct="1">
              <a:defRPr sz="1215" kern="1200">
                <a:solidFill>
                  <a:schemeClr val="tx1"/>
                </a:solidFill>
                <a:latin typeface="+mn-lt"/>
                <a:ea typeface="+mn-ea"/>
                <a:cs typeface="+mn-cs"/>
              </a:defRPr>
            </a:lvl7pPr>
            <a:lvl8pPr marL="2160590" algn="l" defTabSz="308656" rtl="0" eaLnBrk="1" latinLnBrk="0" hangingPunct="1">
              <a:defRPr sz="1215" kern="1200">
                <a:solidFill>
                  <a:schemeClr val="tx1"/>
                </a:solidFill>
                <a:latin typeface="+mn-lt"/>
                <a:ea typeface="+mn-ea"/>
                <a:cs typeface="+mn-cs"/>
              </a:defRPr>
            </a:lvl8pPr>
            <a:lvl9pPr marL="2469246" algn="l" defTabSz="308656" rtl="0" eaLnBrk="1" latinLnBrk="0" hangingPunct="1">
              <a:defRPr sz="1215" kern="1200">
                <a:solidFill>
                  <a:schemeClr val="tx1"/>
                </a:solidFill>
                <a:latin typeface="+mn-lt"/>
                <a:ea typeface="+mn-ea"/>
                <a:cs typeface="+mn-cs"/>
              </a:defRPr>
            </a:lvl9pPr>
          </a:lstStyle>
          <a:p>
            <a:pPr>
              <a:defRPr/>
            </a:pPr>
            <a:fld id="{4FAB73BC-B049-4115-A692-8D63A059BFB8}" type="slidenum">
              <a:rPr lang="en-US">
                <a:solidFill>
                  <a:prstClr val="black">
                    <a:lumMod val="95000"/>
                    <a:lumOff val="5000"/>
                  </a:prstClr>
                </a:solidFill>
                <a:latin typeface="Calibri"/>
              </a:rPr>
              <a:pPr>
                <a:defRPr/>
              </a:pPr>
              <a:t>2</a:t>
            </a:fld>
            <a:endParaRPr lang="en-US">
              <a:solidFill>
                <a:prstClr val="black">
                  <a:lumMod val="95000"/>
                  <a:lumOff val="5000"/>
                </a:prstClr>
              </a:solidFill>
              <a:latin typeface="Calibri"/>
            </a:endParaRPr>
          </a:p>
        </p:txBody>
      </p:sp>
    </p:spTree>
    <p:extLst>
      <p:ext uri="{BB962C8B-B14F-4D97-AF65-F5344CB8AC3E}">
        <p14:creationId xmlns:p14="http://schemas.microsoft.com/office/powerpoint/2010/main" val="25148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31244"/>
            <a:ext cx="5407697" cy="1887698"/>
          </a:xfrm>
        </p:spPr>
        <p:txBody>
          <a:bodyPr>
            <a:normAutofit/>
          </a:bodyPr>
          <a:lstStyle/>
          <a:p>
            <a:r>
              <a:rPr lang="en-US" dirty="0">
                <a:solidFill>
                  <a:srgbClr val="FFC000"/>
                </a:solidFill>
              </a:rPr>
              <a:t>Bitcoin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234634"/>
            <a:ext cx="8322740" cy="4787349"/>
          </a:xfrm>
        </p:spPr>
        <p:txBody>
          <a:bodyPr>
            <a:normAutofit/>
          </a:bodyPr>
          <a:lstStyle/>
          <a:p>
            <a:endParaRPr lang="en-US" dirty="0">
              <a:solidFill>
                <a:schemeClr val="tx1"/>
              </a:solidFill>
            </a:endParaRPr>
          </a:p>
          <a:p>
            <a:endParaRPr lang="en-US" dirty="0">
              <a:solidFill>
                <a:schemeClr val="tx1"/>
              </a:solidFill>
            </a:endParaRPr>
          </a:p>
        </p:txBody>
      </p:sp>
      <p:sp>
        <p:nvSpPr>
          <p:cNvPr id="3" name="Rectangle 2">
            <a:extLst>
              <a:ext uri="{FF2B5EF4-FFF2-40B4-BE49-F238E27FC236}">
                <a16:creationId xmlns:a16="http://schemas.microsoft.com/office/drawing/2014/main" id="{15800378-F664-1B43-8B80-836F2732E22A}"/>
              </a:ext>
            </a:extLst>
          </p:cNvPr>
          <p:cNvSpPr/>
          <p:nvPr/>
        </p:nvSpPr>
        <p:spPr>
          <a:xfrm>
            <a:off x="7560519" y="3627806"/>
            <a:ext cx="5487257" cy="0"/>
          </a:xfrm>
          <a:prstGeom prst="rect">
            <a:avLst/>
          </a:prstGeom>
        </p:spPr>
        <p:txBody>
          <a:bodyPr/>
          <a:lstStyle/>
          <a:p>
            <a:pPr defTabSz="308656" fontAlgn="base">
              <a:spcBef>
                <a:spcPct val="0"/>
              </a:spcBef>
              <a:spcAft>
                <a:spcPct val="0"/>
              </a:spcAft>
            </a:pPr>
            <a:endParaRPr lang="en-US" sz="1215" dirty="0">
              <a:solidFill>
                <a:prstClr val="black"/>
              </a:solidFill>
              <a:latin typeface="Arial" panose="020B0604020202020204" pitchFamily="34" charset="0"/>
              <a:ea typeface="ヒラギノ角ゴ Pro W3" charset="-128"/>
            </a:endParaRPr>
          </a:p>
        </p:txBody>
      </p:sp>
      <p:sp>
        <p:nvSpPr>
          <p:cNvPr id="6" name="Rectangle 5">
            <a:extLst>
              <a:ext uri="{FF2B5EF4-FFF2-40B4-BE49-F238E27FC236}">
                <a16:creationId xmlns:a16="http://schemas.microsoft.com/office/drawing/2014/main" id="{DAE20820-0417-354C-92D2-15F01D58E7AC}"/>
              </a:ext>
            </a:extLst>
          </p:cNvPr>
          <p:cNvSpPr/>
          <p:nvPr/>
        </p:nvSpPr>
        <p:spPr>
          <a:xfrm>
            <a:off x="1530157" y="1355085"/>
            <a:ext cx="8955113" cy="3790268"/>
          </a:xfrm>
          <a:prstGeom prst="rect">
            <a:avLst/>
          </a:prstGeom>
        </p:spPr>
        <p:txBody>
          <a:bodyPr wrap="square">
            <a:spAutoFit/>
          </a:bodyPr>
          <a:lstStyle/>
          <a:p>
            <a:pPr algn="just" defTabSz="308656" fontAlgn="base">
              <a:spcBef>
                <a:spcPct val="0"/>
              </a:spcBef>
              <a:spcAft>
                <a:spcPct val="0"/>
              </a:spcAft>
            </a:pPr>
            <a:r>
              <a:rPr lang="en-US" sz="2700" dirty="0">
                <a:solidFill>
                  <a:prstClr val="black"/>
                </a:solidFill>
                <a:latin typeface="Calibri"/>
                <a:ea typeface="ヒラギノ角ゴ Pro W3" charset="-128"/>
              </a:rPr>
              <a:t>We can now earn interest on bitcoin and other cryptocurrencies much like we earn interest from banks and other financial institutions.</a:t>
            </a:r>
          </a:p>
          <a:p>
            <a:pPr algn="just" defTabSz="308656" fontAlgn="base">
              <a:spcBef>
                <a:spcPct val="0"/>
              </a:spcBef>
              <a:spcAft>
                <a:spcPct val="0"/>
              </a:spcAft>
            </a:pPr>
            <a:endParaRPr lang="en-US" sz="2700" dirty="0">
              <a:solidFill>
                <a:prstClr val="black"/>
              </a:solidFill>
              <a:latin typeface="Calibri"/>
              <a:ea typeface="ヒラギノ角ゴ Pro W3" charset="-128"/>
            </a:endParaRPr>
          </a:p>
          <a:p>
            <a:pPr algn="just" defTabSz="308656" fontAlgn="base">
              <a:spcBef>
                <a:spcPct val="0"/>
              </a:spcBef>
              <a:spcAft>
                <a:spcPct val="0"/>
              </a:spcAft>
            </a:pPr>
            <a:r>
              <a:rPr lang="en-US" sz="2700" dirty="0">
                <a:solidFill>
                  <a:prstClr val="black"/>
                </a:solidFill>
                <a:latin typeface="Calibri"/>
                <a:ea typeface="ヒラギノ角ゴ Pro W3" charset="-128"/>
              </a:rPr>
              <a:t>The average rate of interest for “crypto” is 8% compounded.</a:t>
            </a:r>
          </a:p>
          <a:p>
            <a:pPr algn="just" defTabSz="308656" fontAlgn="base">
              <a:spcBef>
                <a:spcPct val="0"/>
              </a:spcBef>
              <a:spcAft>
                <a:spcPct val="0"/>
              </a:spcAft>
            </a:pPr>
            <a:endParaRPr lang="en-US" sz="2700" dirty="0">
              <a:solidFill>
                <a:prstClr val="black"/>
              </a:solidFill>
              <a:latin typeface="Calibri"/>
              <a:ea typeface="ヒラギノ角ゴ Pro W3" charset="-128"/>
            </a:endParaRPr>
          </a:p>
          <a:p>
            <a:pPr algn="just" defTabSz="308656" fontAlgn="base">
              <a:spcBef>
                <a:spcPct val="0"/>
              </a:spcBef>
              <a:spcAft>
                <a:spcPct val="0"/>
              </a:spcAft>
            </a:pPr>
            <a:r>
              <a:rPr lang="en-US" sz="2700" dirty="0">
                <a:solidFill>
                  <a:prstClr val="black"/>
                </a:solidFill>
                <a:latin typeface="Calibri"/>
                <a:ea typeface="ヒラギノ角ゴ Pro W3" charset="-128"/>
              </a:rPr>
              <a:t>Bear in mind 2 to 3% growth is considered very desirable for normal investments and savings.</a:t>
            </a:r>
          </a:p>
          <a:p>
            <a:pPr defTabSz="308656" fontAlgn="base">
              <a:spcBef>
                <a:spcPct val="0"/>
              </a:spcBef>
              <a:spcAft>
                <a:spcPct val="0"/>
              </a:spcAft>
            </a:pPr>
            <a:endParaRPr lang="en-US" sz="1215" dirty="0">
              <a:solidFill>
                <a:prstClr val="black"/>
              </a:solidFill>
              <a:latin typeface="Arial" panose="020B0604020202020204" pitchFamily="34" charset="0"/>
              <a:ea typeface="ヒラギノ角ゴ Pro W3" charset="-128"/>
            </a:endParaRPr>
          </a:p>
          <a:p>
            <a:pPr defTabSz="308656" fontAlgn="base">
              <a:spcBef>
                <a:spcPct val="0"/>
              </a:spcBef>
              <a:spcAft>
                <a:spcPct val="0"/>
              </a:spcAft>
            </a:pPr>
            <a:endParaRPr lang="en-US" sz="1215" dirty="0">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89529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5" y="331244"/>
            <a:ext cx="8750287" cy="1887698"/>
          </a:xfrm>
        </p:spPr>
        <p:txBody>
          <a:bodyPr>
            <a:normAutofit/>
          </a:bodyPr>
          <a:lstStyle/>
          <a:p>
            <a:r>
              <a:rPr lang="en-US" dirty="0">
                <a:solidFill>
                  <a:srgbClr val="FFC000"/>
                </a:solidFill>
              </a:rPr>
              <a:t>Bitcoin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2400038"/>
            <a:ext cx="8750287" cy="3621944"/>
          </a:xfrm>
        </p:spPr>
        <p:txBody>
          <a:bodyPr>
            <a:normAutofit/>
          </a:bodyPr>
          <a:lstStyle/>
          <a:p>
            <a:pPr lvl="1"/>
            <a:endParaRPr lang="en-IE" dirty="0">
              <a:solidFill>
                <a:srgbClr val="FFFFFF"/>
              </a:solidFill>
            </a:endParaRPr>
          </a:p>
          <a:p>
            <a:pPr lvl="1"/>
            <a:endParaRPr lang="en-US" dirty="0">
              <a:solidFill>
                <a:srgbClr val="FFFFFF"/>
              </a:solidFill>
            </a:endParaRPr>
          </a:p>
        </p:txBody>
      </p:sp>
      <p:pic>
        <p:nvPicPr>
          <p:cNvPr id="4" name="Picture 3" descr="A picture containing timeline&#10;&#10;Description automatically generated">
            <a:extLst>
              <a:ext uri="{FF2B5EF4-FFF2-40B4-BE49-F238E27FC236}">
                <a16:creationId xmlns:a16="http://schemas.microsoft.com/office/drawing/2014/main" id="{6CEFCCFA-5C13-BC45-8EAD-219CF2FC12A1}"/>
              </a:ext>
            </a:extLst>
          </p:cNvPr>
          <p:cNvPicPr>
            <a:picLocks noChangeAspect="1"/>
          </p:cNvPicPr>
          <p:nvPr/>
        </p:nvPicPr>
        <p:blipFill>
          <a:blip r:embed="rId2"/>
          <a:stretch>
            <a:fillRect/>
          </a:stretch>
        </p:blipFill>
        <p:spPr>
          <a:xfrm>
            <a:off x="3992347" y="473595"/>
            <a:ext cx="4207308" cy="5910810"/>
          </a:xfrm>
          <a:prstGeom prst="rect">
            <a:avLst/>
          </a:prstGeom>
        </p:spPr>
      </p:pic>
    </p:spTree>
    <p:extLst>
      <p:ext uri="{BB962C8B-B14F-4D97-AF65-F5344CB8AC3E}">
        <p14:creationId xmlns:p14="http://schemas.microsoft.com/office/powerpoint/2010/main" val="219113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76413"/>
            <a:ext cx="5407697" cy="1842529"/>
          </a:xfrm>
        </p:spPr>
        <p:txBody>
          <a:bodyPr>
            <a:normAutofit/>
          </a:bodyPr>
          <a:lstStyle/>
          <a:p>
            <a:r>
              <a:rPr lang="en-US" dirty="0">
                <a:solidFill>
                  <a:srgbClr val="FFC000"/>
                </a:solidFill>
              </a:rPr>
              <a:t>Compound Interest Formula</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264746"/>
            <a:ext cx="8458249" cy="4757236"/>
          </a:xfrm>
        </p:spPr>
        <p:txBody>
          <a:bodyPr>
            <a:normAutofit/>
          </a:bodyPr>
          <a:lstStyle/>
          <a:p>
            <a:pPr marL="0" indent="0" algn="just">
              <a:buNone/>
            </a:pPr>
            <a:r>
              <a:rPr lang="en-IE" sz="2700" dirty="0">
                <a:solidFill>
                  <a:schemeClr val="tx1"/>
                </a:solidFill>
              </a:rPr>
              <a:t>Do investments and their value always have to increase?</a:t>
            </a:r>
          </a:p>
          <a:p>
            <a:pPr marL="0" indent="0" algn="just">
              <a:buNone/>
            </a:pPr>
            <a:endParaRPr lang="en-IE" sz="2700" dirty="0">
              <a:solidFill>
                <a:schemeClr val="tx1"/>
              </a:solidFill>
            </a:endParaRPr>
          </a:p>
          <a:p>
            <a:pPr marL="0" indent="0" algn="just">
              <a:buNone/>
            </a:pPr>
            <a:r>
              <a:rPr lang="en-IE" sz="2700" dirty="0">
                <a:solidFill>
                  <a:schemeClr val="tx1"/>
                </a:solidFill>
              </a:rPr>
              <a:t>What term do we use when an investment or asset loses value? </a:t>
            </a:r>
          </a:p>
          <a:p>
            <a:pPr marL="0" indent="0" algn="just">
              <a:buNone/>
            </a:pPr>
            <a:endParaRPr lang="en-IE" sz="2700" dirty="0">
              <a:solidFill>
                <a:schemeClr val="tx1"/>
              </a:solidFill>
            </a:endParaRPr>
          </a:p>
          <a:p>
            <a:pPr marL="0" indent="0" algn="just">
              <a:buNone/>
            </a:pPr>
            <a:r>
              <a:rPr lang="en-IE" sz="2700" dirty="0">
                <a:solidFill>
                  <a:schemeClr val="tx1"/>
                </a:solidFill>
              </a:rPr>
              <a:t>Where do we see this loss of value in the real world?</a:t>
            </a:r>
          </a:p>
          <a:p>
            <a:pPr marL="0" indent="0" algn="just">
              <a:buNone/>
            </a:pPr>
            <a:endParaRPr lang="en-IE" sz="2700" dirty="0">
              <a:solidFill>
                <a:schemeClr val="tx1"/>
              </a:solidFill>
            </a:endParaRPr>
          </a:p>
          <a:p>
            <a:pPr marL="0" indent="0" algn="just">
              <a:buNone/>
            </a:pPr>
            <a:r>
              <a:rPr lang="en-IE" sz="2700" dirty="0">
                <a:solidFill>
                  <a:schemeClr val="tx1"/>
                </a:solidFill>
              </a:rPr>
              <a:t>How could we represent a compounded loss of value by adjusting our derived formula?</a:t>
            </a:r>
          </a:p>
          <a:p>
            <a:pPr marL="0" indent="0" algn="just">
              <a:buNone/>
            </a:pPr>
            <a:r>
              <a:rPr lang="en-IE" sz="2700" i="1" dirty="0">
                <a:solidFill>
                  <a:schemeClr val="tx1"/>
                </a:solidFill>
              </a:rPr>
              <a:t> </a:t>
            </a:r>
            <a:endParaRPr lang="en-IE" sz="2700"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1846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561A-4141-7640-9DB8-E1BC070E0109}"/>
              </a:ext>
            </a:extLst>
          </p:cNvPr>
          <p:cNvSpPr>
            <a:spLocks noGrp="1"/>
          </p:cNvSpPr>
          <p:nvPr>
            <p:ph type="title"/>
          </p:nvPr>
        </p:nvSpPr>
        <p:spPr/>
        <p:txBody>
          <a:bodyPr/>
          <a:lstStyle/>
          <a:p>
            <a:r>
              <a:rPr lang="en-US" dirty="0">
                <a:solidFill>
                  <a:srgbClr val="FFC000"/>
                </a:solidFill>
              </a:rPr>
              <a:t>Continuous Compound Interest and e Activity</a:t>
            </a:r>
          </a:p>
        </p:txBody>
      </p:sp>
      <p:sp>
        <p:nvSpPr>
          <p:cNvPr id="3" name="Content Placeholder 2">
            <a:extLst>
              <a:ext uri="{FF2B5EF4-FFF2-40B4-BE49-F238E27FC236}">
                <a16:creationId xmlns:a16="http://schemas.microsoft.com/office/drawing/2014/main" id="{209768BD-5F86-9647-8F32-D09D3CD8DA42}"/>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US" dirty="0">
                <a:solidFill>
                  <a:schemeClr val="tx1"/>
                </a:solidFill>
              </a:rPr>
              <a:t>What happens if we vary the number of compounding periods for an investment?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Let’s say you invest €1 for one year at an interest rate of 100% to be compounded n times that year.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What is the value of your investment if the interest is added:</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1 year</a:t>
            </a:r>
          </a:p>
          <a:p>
            <a:pPr>
              <a:buFont typeface="Arial" panose="020B0604020202020204" pitchFamily="34" charset="0"/>
              <a:buChar char="•"/>
            </a:pPr>
            <a:r>
              <a:rPr lang="en-US" dirty="0">
                <a:solidFill>
                  <a:schemeClr val="tx1"/>
                </a:solidFill>
              </a:rPr>
              <a:t>Every 6 months</a:t>
            </a:r>
          </a:p>
          <a:p>
            <a:pPr>
              <a:buFont typeface="Arial" panose="020B0604020202020204" pitchFamily="34" charset="0"/>
              <a:buChar char="•"/>
            </a:pPr>
            <a:r>
              <a:rPr lang="en-US" dirty="0">
                <a:solidFill>
                  <a:schemeClr val="tx1"/>
                </a:solidFill>
              </a:rPr>
              <a:t>Every 3 months</a:t>
            </a:r>
          </a:p>
          <a:p>
            <a:pPr>
              <a:buFont typeface="Arial" panose="020B0604020202020204" pitchFamily="34" charset="0"/>
              <a:buChar char="•"/>
            </a:pPr>
            <a:r>
              <a:rPr lang="en-US" dirty="0">
                <a:solidFill>
                  <a:schemeClr val="tx1"/>
                </a:solidFill>
              </a:rPr>
              <a:t>Every month</a:t>
            </a:r>
          </a:p>
          <a:p>
            <a:pPr>
              <a:buFont typeface="Arial" panose="020B0604020202020204" pitchFamily="34" charset="0"/>
              <a:buChar char="•"/>
            </a:pPr>
            <a:r>
              <a:rPr lang="en-US" dirty="0">
                <a:solidFill>
                  <a:schemeClr val="tx1"/>
                </a:solidFill>
              </a:rPr>
              <a:t>Every week</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16362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8B8E-BED0-364F-ABEE-4752C8844F7D}"/>
              </a:ext>
            </a:extLst>
          </p:cNvPr>
          <p:cNvSpPr>
            <a:spLocks noGrp="1"/>
          </p:cNvSpPr>
          <p:nvPr>
            <p:ph type="title"/>
          </p:nvPr>
        </p:nvSpPr>
        <p:spPr/>
        <p:txBody>
          <a:bodyPr/>
          <a:lstStyle/>
          <a:p>
            <a:r>
              <a:rPr lang="en-US" dirty="0">
                <a:solidFill>
                  <a:srgbClr val="FFC000"/>
                </a:solidFill>
              </a:rPr>
              <a:t>Continuous Compound Interest and e Activity</a:t>
            </a:r>
          </a:p>
        </p:txBody>
      </p:sp>
      <p:sp>
        <p:nvSpPr>
          <p:cNvPr id="3" name="Content Placeholder 2">
            <a:extLst>
              <a:ext uri="{FF2B5EF4-FFF2-40B4-BE49-F238E27FC236}">
                <a16:creationId xmlns:a16="http://schemas.microsoft.com/office/drawing/2014/main" id="{91974A8F-9D0E-7D4A-AE4F-F0C83BF1D410}"/>
              </a:ext>
            </a:extLst>
          </p:cNvPr>
          <p:cNvSpPr>
            <a:spLocks noGrp="1"/>
          </p:cNvSpPr>
          <p:nvPr>
            <p:ph idx="1"/>
          </p:nvPr>
        </p:nvSpPr>
        <p:spPr/>
        <p:txBody>
          <a:bodyPr/>
          <a:lstStyle/>
          <a:p>
            <a:pPr>
              <a:buFont typeface="Arial" panose="020B0604020202020204" pitchFamily="34" charset="0"/>
              <a:buChar char="•"/>
            </a:pPr>
            <a:r>
              <a:rPr lang="en-US" dirty="0"/>
              <a:t>Every day</a:t>
            </a:r>
          </a:p>
          <a:p>
            <a:pPr>
              <a:buFont typeface="Arial" panose="020B0604020202020204" pitchFamily="34" charset="0"/>
              <a:buChar char="•"/>
            </a:pPr>
            <a:r>
              <a:rPr lang="en-US" dirty="0"/>
              <a:t>Every hour </a:t>
            </a:r>
          </a:p>
          <a:p>
            <a:pPr>
              <a:buFont typeface="Arial" panose="020B0604020202020204" pitchFamily="34" charset="0"/>
              <a:buChar char="•"/>
            </a:pPr>
            <a:r>
              <a:rPr lang="en-US" dirty="0"/>
              <a:t>Every minute</a:t>
            </a:r>
          </a:p>
          <a:p>
            <a:pPr>
              <a:buFont typeface="Arial" panose="020B0604020202020204" pitchFamily="34" charset="0"/>
              <a:buChar char="•"/>
            </a:pPr>
            <a:r>
              <a:rPr lang="en-US" dirty="0"/>
              <a:t>Every second</a:t>
            </a:r>
          </a:p>
          <a:p>
            <a:endParaRPr lang="en-US" dirty="0"/>
          </a:p>
        </p:txBody>
      </p:sp>
    </p:spTree>
    <p:extLst>
      <p:ext uri="{BB962C8B-B14F-4D97-AF65-F5344CB8AC3E}">
        <p14:creationId xmlns:p14="http://schemas.microsoft.com/office/powerpoint/2010/main" val="1854518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8784-42F3-0C4E-A7B9-10DE4DCF5A5F}"/>
              </a:ext>
            </a:extLst>
          </p:cNvPr>
          <p:cNvSpPr>
            <a:spLocks noGrp="1"/>
          </p:cNvSpPr>
          <p:nvPr>
            <p:ph type="title"/>
          </p:nvPr>
        </p:nvSpPr>
        <p:spPr>
          <a:xfrm>
            <a:off x="969563" y="120453"/>
            <a:ext cx="7859492" cy="632373"/>
          </a:xfrm>
        </p:spPr>
        <p:txBody>
          <a:bodyPr>
            <a:normAutofit/>
          </a:bodyPr>
          <a:lstStyle/>
          <a:p>
            <a:r>
              <a:rPr lang="en-US" sz="3151" dirty="0">
                <a:solidFill>
                  <a:srgbClr val="FFC000"/>
                </a:solidFill>
              </a:rPr>
              <a:t>Continuous Compound Interest and e Activity</a:t>
            </a:r>
          </a:p>
        </p:txBody>
      </p:sp>
      <p:sp>
        <p:nvSpPr>
          <p:cNvPr id="9" name="Content Placeholder 8">
            <a:extLst>
              <a:ext uri="{FF2B5EF4-FFF2-40B4-BE49-F238E27FC236}">
                <a16:creationId xmlns:a16="http://schemas.microsoft.com/office/drawing/2014/main" id="{F943F067-29C5-4EE9-9D7E-316A530B8925}"/>
              </a:ext>
            </a:extLst>
          </p:cNvPr>
          <p:cNvSpPr>
            <a:spLocks noGrp="1"/>
          </p:cNvSpPr>
          <p:nvPr>
            <p:ph idx="1"/>
          </p:nvPr>
        </p:nvSpPr>
        <p:spPr>
          <a:xfrm>
            <a:off x="1530158" y="2400038"/>
            <a:ext cx="3413406" cy="3539627"/>
          </a:xfrm>
        </p:spPr>
        <p:txBody>
          <a:bodyPr>
            <a:normAutofit/>
          </a:bodyPr>
          <a:lstStyle/>
          <a:p>
            <a:endParaRPr lang="en-US">
              <a:solidFill>
                <a:srgbClr val="FFFFFF"/>
              </a:solidFill>
            </a:endParaRPr>
          </a:p>
        </p:txBody>
      </p:sp>
      <mc:AlternateContent xmlns:mc="http://schemas.openxmlformats.org/markup-compatibility/2006">
        <mc:Choice xmlns:a14="http://schemas.microsoft.com/office/drawing/2010/main" Requires="a14">
          <p:graphicFrame>
            <p:nvGraphicFramePr>
              <p:cNvPr id="7" name="Content Placeholder 3">
                <a:extLst>
                  <a:ext uri="{FF2B5EF4-FFF2-40B4-BE49-F238E27FC236}">
                    <a16:creationId xmlns:a16="http://schemas.microsoft.com/office/drawing/2014/main" id="{9AD4FA01-DC81-3B49-A745-9D1850C2E01F}"/>
                  </a:ext>
                </a:extLst>
              </p:cNvPr>
              <p:cNvGraphicFramePr>
                <a:graphicFrameLocks/>
              </p:cNvGraphicFramePr>
              <p:nvPr/>
            </p:nvGraphicFramePr>
            <p:xfrm>
              <a:off x="1842840" y="1279802"/>
              <a:ext cx="8537035" cy="4603286"/>
            </p:xfrm>
            <a:graphic>
              <a:graphicData uri="http://schemas.openxmlformats.org/drawingml/2006/table">
                <a:tbl>
                  <a:tblPr firstRow="1" firstCol="1" bandRow="1">
                    <a:noFill/>
                    <a:tableStyleId>{5C22544A-7EE6-4342-B048-85BDC9FD1C3A}</a:tableStyleId>
                  </a:tblPr>
                  <a:tblGrid>
                    <a:gridCol w="4073007">
                      <a:extLst>
                        <a:ext uri="{9D8B030D-6E8A-4147-A177-3AD203B41FA5}">
                          <a16:colId xmlns:a16="http://schemas.microsoft.com/office/drawing/2014/main" val="501605987"/>
                        </a:ext>
                      </a:extLst>
                    </a:gridCol>
                    <a:gridCol w="4464028">
                      <a:extLst>
                        <a:ext uri="{9D8B030D-6E8A-4147-A177-3AD203B41FA5}">
                          <a16:colId xmlns:a16="http://schemas.microsoft.com/office/drawing/2014/main" val="4194198624"/>
                        </a:ext>
                      </a:extLst>
                    </a:gridCol>
                  </a:tblGrid>
                  <a:tr h="604074">
                    <a:tc>
                      <a:txBody>
                        <a:bodyPr/>
                        <a:lstStyle/>
                        <a:p>
                          <a:r>
                            <a:rPr lang="en-IE" sz="1600" b="0" cap="none" spc="60" dirty="0">
                              <a:solidFill>
                                <a:schemeClr val="bg1"/>
                              </a:solidFill>
                              <a:effectLst/>
                            </a:rPr>
                            <a:t>How often interest is compounded</a:t>
                          </a:r>
                          <a:endParaRPr lang="en-IE" sz="1600" b="0" cap="none" spc="6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tc>
                      <a:txBody>
                        <a:bodyPr/>
                        <a:lstStyle/>
                        <a:p>
                          <a:r>
                            <a:rPr lang="en-IE" sz="1600" b="0" cap="none" spc="60">
                              <a:solidFill>
                                <a:schemeClr val="bg1"/>
                              </a:solidFill>
                              <a:effectLst/>
                            </a:rPr>
                            <a:t>Final value</a:t>
                          </a:r>
                          <a:endParaRPr lang="en-IE" sz="16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391609033"/>
                      </a:ext>
                    </a:extLst>
                  </a:tr>
                  <a:tr h="306251">
                    <a:tc>
                      <a:txBody>
                        <a:bodyPr/>
                        <a:lstStyle/>
                        <a:p>
                          <a:r>
                            <a:rPr lang="en-IE" sz="1400" b="1" cap="none" spc="0">
                              <a:solidFill>
                                <a:schemeClr val="tx1"/>
                              </a:solidFill>
                              <a:effectLst/>
                            </a:rPr>
                            <a:t>Yearly</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tc>
                      <a:txBody>
                        <a:bodyPr/>
                        <a:lstStyle/>
                        <a:p>
                          <a:r>
                            <a:rPr lang="en-IE" sz="1400" cap="none" spc="0">
                              <a:solidFill>
                                <a:schemeClr val="tx1"/>
                              </a:solidFill>
                              <a:effectLst/>
                            </a:rPr>
                            <a:t>F = 1(1 + 1)</a:t>
                          </a:r>
                          <a:r>
                            <a:rPr lang="en-IE" sz="1400" cap="none" spc="0" baseline="30000">
                              <a:solidFill>
                                <a:schemeClr val="tx1"/>
                              </a:solidFill>
                              <a:effectLst/>
                            </a:rPr>
                            <a:t>1</a:t>
                          </a:r>
                          <a:r>
                            <a:rPr lang="en-IE" sz="1400" cap="none" spc="0">
                              <a:solidFill>
                                <a:schemeClr val="tx1"/>
                              </a:solidFill>
                              <a:effectLst/>
                            </a:rPr>
                            <a:t> = 2</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673882898"/>
                      </a:ext>
                    </a:extLst>
                  </a:tr>
                  <a:tr h="306251">
                    <a:tc>
                      <a:txBody>
                        <a:bodyPr/>
                        <a:lstStyle/>
                        <a:p>
                          <a:r>
                            <a:rPr lang="en-IE" sz="1400" b="1" cap="none" spc="0">
                              <a:solidFill>
                                <a:schemeClr val="tx1"/>
                              </a:solidFill>
                              <a:effectLst/>
                            </a:rPr>
                            <a:t>Every 6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½)</a:t>
                          </a:r>
                          <a:r>
                            <a:rPr lang="en-IE" sz="1400" cap="none" spc="0" baseline="30000">
                              <a:solidFill>
                                <a:schemeClr val="tx1"/>
                              </a:solidFill>
                              <a:effectLst/>
                            </a:rPr>
                            <a:t>2</a:t>
                          </a:r>
                          <a:r>
                            <a:rPr lang="en-IE" sz="1400" cap="none" spc="0">
                              <a:solidFill>
                                <a:schemeClr val="tx1"/>
                              </a:solidFill>
                              <a:effectLst/>
                            </a:rPr>
                            <a:t> = 2.25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95042073"/>
                      </a:ext>
                    </a:extLst>
                  </a:tr>
                  <a:tr h="306251">
                    <a:tc>
                      <a:txBody>
                        <a:bodyPr/>
                        <a:lstStyle/>
                        <a:p>
                          <a:r>
                            <a:rPr lang="en-IE" sz="1400" b="1" cap="none" spc="0">
                              <a:solidFill>
                                <a:schemeClr val="tx1"/>
                              </a:solidFill>
                              <a:effectLst/>
                            </a:rPr>
                            <a:t>Every 3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dirty="0">
                              <a:solidFill>
                                <a:schemeClr val="tx1"/>
                              </a:solidFill>
                              <a:effectLst/>
                            </a:rPr>
                            <a:t>F = 1(1 + ¼)</a:t>
                          </a:r>
                          <a:r>
                            <a:rPr lang="en-IE" sz="1400" cap="none" spc="0" baseline="30000" dirty="0">
                              <a:solidFill>
                                <a:schemeClr val="tx1"/>
                              </a:solidFill>
                              <a:effectLst/>
                            </a:rPr>
                            <a:t>4</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52196184"/>
                      </a:ext>
                    </a:extLst>
                  </a:tr>
                  <a:tr h="393914">
                    <a:tc>
                      <a:txBody>
                        <a:bodyPr/>
                        <a:lstStyle/>
                        <a:p>
                          <a:r>
                            <a:rPr lang="en-IE" sz="1400" b="1" cap="none" spc="0">
                              <a:solidFill>
                                <a:schemeClr val="tx1"/>
                              </a:solidFill>
                              <a:effectLst/>
                            </a:rPr>
                            <a:t>Every month</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12</m:t>
                                  </m:r>
                                </m:den>
                              </m:f>
                            </m:oMath>
                          </a14:m>
                          <a:r>
                            <a:rPr lang="en-IE" sz="1400" cap="none" spc="0" dirty="0">
                              <a:solidFill>
                                <a:schemeClr val="tx1"/>
                              </a:solidFill>
                              <a:effectLst/>
                            </a:rPr>
                            <a:t>)</a:t>
                          </a:r>
                          <a:r>
                            <a:rPr lang="en-IE" sz="1400" cap="none" spc="0" baseline="30000" dirty="0">
                              <a:solidFill>
                                <a:schemeClr val="tx1"/>
                              </a:solidFill>
                              <a:effectLst/>
                            </a:rPr>
                            <a:t>12</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762500159"/>
                      </a:ext>
                    </a:extLst>
                  </a:tr>
                  <a:tr h="395243">
                    <a:tc>
                      <a:txBody>
                        <a:bodyPr/>
                        <a:lstStyle/>
                        <a:p>
                          <a:pPr>
                            <a:tabLst>
                              <a:tab pos="693420" algn="l"/>
                            </a:tabLst>
                          </a:pPr>
                          <a:r>
                            <a:rPr lang="en-IE" sz="1400" b="1" cap="none" spc="0">
                              <a:solidFill>
                                <a:schemeClr val="tx1"/>
                              </a:solidFill>
                              <a:effectLst/>
                            </a:rPr>
                            <a:t>Every week</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52</m:t>
                                  </m:r>
                                </m:den>
                              </m:f>
                            </m:oMath>
                          </a14:m>
                          <a:r>
                            <a:rPr lang="en-IE" sz="1400" cap="none" spc="0" dirty="0">
                              <a:solidFill>
                                <a:schemeClr val="tx1"/>
                              </a:solidFill>
                              <a:effectLst/>
                            </a:rPr>
                            <a:t>)</a:t>
                          </a:r>
                          <a:r>
                            <a:rPr lang="en-IE" sz="1400" cap="none" spc="0" baseline="30000" dirty="0">
                              <a:solidFill>
                                <a:schemeClr val="tx1"/>
                              </a:solidFill>
                              <a:effectLst/>
                            </a:rPr>
                            <a:t>52</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6697656"/>
                      </a:ext>
                    </a:extLst>
                  </a:tr>
                  <a:tr h="572797">
                    <a:tc>
                      <a:txBody>
                        <a:bodyPr/>
                        <a:lstStyle/>
                        <a:p>
                          <a:r>
                            <a:rPr lang="en-IE" sz="1400" b="1" cap="none" spc="0">
                              <a:solidFill>
                                <a:schemeClr val="tx1"/>
                              </a:solidFill>
                              <a:effectLst/>
                            </a:rPr>
                            <a:t>Every day</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365</m:t>
                                  </m:r>
                                </m:den>
                              </m:f>
                            </m:oMath>
                          </a14:m>
                          <a:r>
                            <a:rPr lang="en-IE" sz="1400" cap="none" spc="0" dirty="0">
                              <a:solidFill>
                                <a:schemeClr val="tx1"/>
                              </a:solidFill>
                              <a:effectLst/>
                            </a:rPr>
                            <a:t>)365 =</a:t>
                          </a:r>
                          <a:r>
                            <a:rPr lang="en-IE" sz="1400" cap="none" spc="0" baseline="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29396738"/>
                      </a:ext>
                    </a:extLst>
                  </a:tr>
                  <a:tr h="572911">
                    <a:tc>
                      <a:txBody>
                        <a:bodyPr/>
                        <a:lstStyle/>
                        <a:p>
                          <a:r>
                            <a:rPr lang="en-IE" sz="1400" b="1" cap="none" spc="0">
                              <a:solidFill>
                                <a:schemeClr val="tx1"/>
                              </a:solidFill>
                              <a:effectLst/>
                            </a:rPr>
                            <a:t>Every hour</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8760</m:t>
                                  </m:r>
                                </m:den>
                              </m:f>
                            </m:oMath>
                          </a14:m>
                          <a:r>
                            <a:rPr lang="en-IE" sz="1400" cap="none" spc="0" dirty="0">
                              <a:solidFill>
                                <a:schemeClr val="tx1"/>
                              </a:solidFill>
                              <a:effectLst/>
                            </a:rPr>
                            <a:t>)</a:t>
                          </a:r>
                          <a:r>
                            <a:rPr lang="en-IE" sz="1400" cap="none" spc="0" baseline="30000" dirty="0">
                              <a:solidFill>
                                <a:schemeClr val="tx1"/>
                              </a:solidFill>
                              <a:effectLst/>
                            </a:rPr>
                            <a:t>8760</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244083240"/>
                      </a:ext>
                    </a:extLst>
                  </a:tr>
                  <a:tr h="572797">
                    <a:tc>
                      <a:txBody>
                        <a:bodyPr/>
                        <a:lstStyle/>
                        <a:p>
                          <a:r>
                            <a:rPr lang="en-IE" sz="1400" b="1" cap="none" spc="0">
                              <a:solidFill>
                                <a:schemeClr val="tx1"/>
                              </a:solidFill>
                              <a:effectLst/>
                            </a:rPr>
                            <a:t>Every minute</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525600</m:t>
                                  </m:r>
                                </m:den>
                              </m:f>
                            </m:oMath>
                          </a14:m>
                          <a:r>
                            <a:rPr lang="en-IE" sz="1400" cap="none" spc="0" dirty="0">
                              <a:solidFill>
                                <a:schemeClr val="tx1"/>
                              </a:solidFill>
                              <a:effectLst/>
                            </a:rPr>
                            <a:t>)</a:t>
                          </a:r>
                          <a:r>
                            <a:rPr lang="en-IE" sz="1400" cap="none" spc="0" baseline="30000" dirty="0">
                              <a:solidFill>
                                <a:schemeClr val="tx1"/>
                              </a:solidFill>
                              <a:effectLst/>
                            </a:rPr>
                            <a:t>525600</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92537532"/>
                      </a:ext>
                    </a:extLst>
                  </a:tr>
                  <a:tr h="572797">
                    <a:tc>
                      <a:txBody>
                        <a:bodyPr/>
                        <a:lstStyle/>
                        <a:p>
                          <a:r>
                            <a:rPr lang="en-IE" sz="1400" b="1" cap="none" spc="0">
                              <a:solidFill>
                                <a:schemeClr val="tx1"/>
                              </a:solidFill>
                              <a:effectLst/>
                            </a:rPr>
                            <a:t>Every second</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mpd="sng">
                          <a:noFill/>
                          <a:prstDash val="solid"/>
                        </a:lnB>
                        <a:no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31536000</m:t>
                                  </m:r>
                                </m:den>
                              </m:f>
                            </m:oMath>
                          </a14:m>
                          <a:r>
                            <a:rPr lang="en-IE" sz="1400" cap="none" spc="0" dirty="0">
                              <a:solidFill>
                                <a:schemeClr val="tx1"/>
                              </a:solidFill>
                              <a:effectLst/>
                            </a:rPr>
                            <a:t>)</a:t>
                          </a:r>
                          <a:r>
                            <a:rPr lang="en-IE" sz="1400" cap="none" spc="0" baseline="30000" dirty="0">
                              <a:solidFill>
                                <a:schemeClr val="tx1"/>
                              </a:solidFill>
                              <a:effectLst/>
                            </a:rPr>
                            <a:t>31536000</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6635893"/>
                      </a:ext>
                    </a:extLst>
                  </a:tr>
                </a:tbl>
              </a:graphicData>
            </a:graphic>
          </p:graphicFrame>
        </mc:Choice>
        <mc:Fallback>
          <p:graphicFrame>
            <p:nvGraphicFramePr>
              <p:cNvPr id="7" name="Content Placeholder 3">
                <a:extLst>
                  <a:ext uri="{FF2B5EF4-FFF2-40B4-BE49-F238E27FC236}">
                    <a16:creationId xmlns:a16="http://schemas.microsoft.com/office/drawing/2014/main" id="{9AD4FA01-DC81-3B49-A745-9D1850C2E01F}"/>
                  </a:ext>
                </a:extLst>
              </p:cNvPr>
              <p:cNvGraphicFramePr>
                <a:graphicFrameLocks/>
              </p:cNvGraphicFramePr>
              <p:nvPr/>
            </p:nvGraphicFramePr>
            <p:xfrm>
              <a:off x="1842840" y="1279802"/>
              <a:ext cx="8537035" cy="4603286"/>
            </p:xfrm>
            <a:graphic>
              <a:graphicData uri="http://schemas.openxmlformats.org/drawingml/2006/table">
                <a:tbl>
                  <a:tblPr firstRow="1" firstCol="1" bandRow="1">
                    <a:noFill/>
                    <a:tableStyleId>{5C22544A-7EE6-4342-B048-85BDC9FD1C3A}</a:tableStyleId>
                  </a:tblPr>
                  <a:tblGrid>
                    <a:gridCol w="4073007">
                      <a:extLst>
                        <a:ext uri="{9D8B030D-6E8A-4147-A177-3AD203B41FA5}">
                          <a16:colId xmlns:a16="http://schemas.microsoft.com/office/drawing/2014/main" val="501605987"/>
                        </a:ext>
                      </a:extLst>
                    </a:gridCol>
                    <a:gridCol w="4464028">
                      <a:extLst>
                        <a:ext uri="{9D8B030D-6E8A-4147-A177-3AD203B41FA5}">
                          <a16:colId xmlns:a16="http://schemas.microsoft.com/office/drawing/2014/main" val="4194198624"/>
                        </a:ext>
                      </a:extLst>
                    </a:gridCol>
                  </a:tblGrid>
                  <a:tr h="604074">
                    <a:tc>
                      <a:txBody>
                        <a:bodyPr/>
                        <a:lstStyle/>
                        <a:p>
                          <a:r>
                            <a:rPr lang="en-IE" sz="1600" b="0" cap="none" spc="60" dirty="0">
                              <a:solidFill>
                                <a:schemeClr val="bg1"/>
                              </a:solidFill>
                              <a:effectLst/>
                            </a:rPr>
                            <a:t>How often interest is compounded</a:t>
                          </a:r>
                          <a:endParaRPr lang="en-IE" sz="1600" b="0" cap="none" spc="6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tc>
                      <a:txBody>
                        <a:bodyPr/>
                        <a:lstStyle/>
                        <a:p>
                          <a:r>
                            <a:rPr lang="en-IE" sz="1600" b="0" cap="none" spc="60">
                              <a:solidFill>
                                <a:schemeClr val="bg1"/>
                              </a:solidFill>
                              <a:effectLst/>
                            </a:rPr>
                            <a:t>Final value</a:t>
                          </a:r>
                          <a:endParaRPr lang="en-IE" sz="16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391609033"/>
                      </a:ext>
                    </a:extLst>
                  </a:tr>
                  <a:tr h="306251">
                    <a:tc>
                      <a:txBody>
                        <a:bodyPr/>
                        <a:lstStyle/>
                        <a:p>
                          <a:r>
                            <a:rPr lang="en-IE" sz="1400" b="1" cap="none" spc="0">
                              <a:solidFill>
                                <a:schemeClr val="tx1"/>
                              </a:solidFill>
                              <a:effectLst/>
                            </a:rPr>
                            <a:t>Yearly</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tc>
                      <a:txBody>
                        <a:bodyPr/>
                        <a:lstStyle/>
                        <a:p>
                          <a:r>
                            <a:rPr lang="en-IE" sz="1400" cap="none" spc="0">
                              <a:solidFill>
                                <a:schemeClr val="tx1"/>
                              </a:solidFill>
                              <a:effectLst/>
                            </a:rPr>
                            <a:t>F = 1(1 + 1)</a:t>
                          </a:r>
                          <a:r>
                            <a:rPr lang="en-IE" sz="1400" cap="none" spc="0" baseline="30000">
                              <a:solidFill>
                                <a:schemeClr val="tx1"/>
                              </a:solidFill>
                              <a:effectLst/>
                            </a:rPr>
                            <a:t>1</a:t>
                          </a:r>
                          <a:r>
                            <a:rPr lang="en-IE" sz="1400" cap="none" spc="0">
                              <a:solidFill>
                                <a:schemeClr val="tx1"/>
                              </a:solidFill>
                              <a:effectLst/>
                            </a:rPr>
                            <a:t> = 2</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673882898"/>
                      </a:ext>
                    </a:extLst>
                  </a:tr>
                  <a:tr h="306251">
                    <a:tc>
                      <a:txBody>
                        <a:bodyPr/>
                        <a:lstStyle/>
                        <a:p>
                          <a:r>
                            <a:rPr lang="en-IE" sz="1400" b="1" cap="none" spc="0">
                              <a:solidFill>
                                <a:schemeClr val="tx1"/>
                              </a:solidFill>
                              <a:effectLst/>
                            </a:rPr>
                            <a:t>Every 6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½)</a:t>
                          </a:r>
                          <a:r>
                            <a:rPr lang="en-IE" sz="1400" cap="none" spc="0" baseline="30000">
                              <a:solidFill>
                                <a:schemeClr val="tx1"/>
                              </a:solidFill>
                              <a:effectLst/>
                            </a:rPr>
                            <a:t>2</a:t>
                          </a:r>
                          <a:r>
                            <a:rPr lang="en-IE" sz="1400" cap="none" spc="0">
                              <a:solidFill>
                                <a:schemeClr val="tx1"/>
                              </a:solidFill>
                              <a:effectLst/>
                            </a:rPr>
                            <a:t> = 2.25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95042073"/>
                      </a:ext>
                    </a:extLst>
                  </a:tr>
                  <a:tr h="306251">
                    <a:tc>
                      <a:txBody>
                        <a:bodyPr/>
                        <a:lstStyle/>
                        <a:p>
                          <a:r>
                            <a:rPr lang="en-IE" sz="1400" b="1" cap="none" spc="0">
                              <a:solidFill>
                                <a:schemeClr val="tx1"/>
                              </a:solidFill>
                              <a:effectLst/>
                            </a:rPr>
                            <a:t>Every 3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dirty="0">
                              <a:solidFill>
                                <a:schemeClr val="tx1"/>
                              </a:solidFill>
                              <a:effectLst/>
                            </a:rPr>
                            <a:t>F = 1(1 + ¼)</a:t>
                          </a:r>
                          <a:r>
                            <a:rPr lang="en-IE" sz="1400" cap="none" spc="0" baseline="30000" dirty="0">
                              <a:solidFill>
                                <a:schemeClr val="tx1"/>
                              </a:solidFill>
                              <a:effectLst/>
                            </a:rPr>
                            <a:t>4</a:t>
                          </a:r>
                          <a:r>
                            <a:rPr lang="en-IE" sz="1400" cap="none" spc="0" dirty="0">
                              <a:solidFill>
                                <a:schemeClr val="tx1"/>
                              </a:solidFill>
                              <a:effectLst/>
                            </a:rPr>
                            <a:t> =</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52196184"/>
                      </a:ext>
                    </a:extLst>
                  </a:tr>
                  <a:tr h="393914">
                    <a:tc>
                      <a:txBody>
                        <a:bodyPr/>
                        <a:lstStyle/>
                        <a:p>
                          <a:r>
                            <a:rPr lang="en-IE" sz="1400" b="1" cap="none" spc="0">
                              <a:solidFill>
                                <a:schemeClr val="tx1"/>
                              </a:solidFill>
                              <a:effectLst/>
                            </a:rPr>
                            <a:t>Every month</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a:p>
                      </a:txBody>
                      <a:tcPr marL="67847" marR="67847" marT="90462" marB="0">
                        <a:lnL w="12700" cmpd="sng">
                          <a:noFill/>
                          <a:prstDash val="solid"/>
                        </a:lnL>
                        <a:lnR w="12700" cmpd="sng">
                          <a:noFill/>
                          <a:prstDash val="solid"/>
                        </a:lnR>
                        <a:lnT w="12700" cap="flat" cmpd="sng" algn="ctr">
                          <a:noFill/>
                          <a:prstDash val="solid"/>
                        </a:lnT>
                        <a:lnB w="12700" cmpd="sng">
                          <a:noFill/>
                          <a:prstDash val="solid"/>
                        </a:lnB>
                        <a:blipFill>
                          <a:blip r:embed="rId2"/>
                          <a:stretch>
                            <a:fillRect l="-91132" t="-384615" b="-680000"/>
                          </a:stretch>
                        </a:blipFill>
                      </a:tcPr>
                    </a:tc>
                    <a:extLst>
                      <a:ext uri="{0D108BD9-81ED-4DB2-BD59-A6C34878D82A}">
                        <a16:rowId xmlns:a16="http://schemas.microsoft.com/office/drawing/2014/main" val="1762500159"/>
                      </a:ext>
                    </a:extLst>
                  </a:tr>
                  <a:tr h="395243">
                    <a:tc>
                      <a:txBody>
                        <a:bodyPr/>
                        <a:lstStyle/>
                        <a:p>
                          <a:pPr>
                            <a:tabLst>
                              <a:tab pos="693420" algn="l"/>
                            </a:tabLst>
                          </a:pPr>
                          <a:r>
                            <a:rPr lang="en-IE" sz="1400" b="1" cap="none" spc="0">
                              <a:solidFill>
                                <a:schemeClr val="tx1"/>
                              </a:solidFill>
                              <a:effectLst/>
                            </a:rPr>
                            <a:t>Every week</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endParaRPr lang="en-US"/>
                        </a:p>
                      </a:txBody>
                      <a:tcPr marL="67847" marR="67847" marT="90462" marB="0">
                        <a:lnL w="12700" cmpd="sng">
                          <a:noFill/>
                          <a:prstDash val="solid"/>
                        </a:lnL>
                        <a:lnR w="12700" cmpd="sng">
                          <a:noFill/>
                          <a:prstDash val="solid"/>
                        </a:lnR>
                        <a:lnT w="12700" cmpd="sng">
                          <a:noFill/>
                          <a:prstDash val="solid"/>
                        </a:lnT>
                        <a:lnB w="12700" cap="flat" cmpd="sng" algn="ctr">
                          <a:noFill/>
                          <a:prstDash val="solid"/>
                        </a:lnB>
                        <a:blipFill>
                          <a:blip r:embed="rId2"/>
                          <a:stretch>
                            <a:fillRect l="-91132" t="-484615" b="-580000"/>
                          </a:stretch>
                        </a:blipFill>
                      </a:tcPr>
                    </a:tc>
                    <a:extLst>
                      <a:ext uri="{0D108BD9-81ED-4DB2-BD59-A6C34878D82A}">
                        <a16:rowId xmlns:a16="http://schemas.microsoft.com/office/drawing/2014/main" val="266697656"/>
                      </a:ext>
                    </a:extLst>
                  </a:tr>
                  <a:tr h="572797">
                    <a:tc>
                      <a:txBody>
                        <a:bodyPr/>
                        <a:lstStyle/>
                        <a:p>
                          <a:r>
                            <a:rPr lang="en-IE" sz="1400" b="1" cap="none" spc="0">
                              <a:solidFill>
                                <a:schemeClr val="tx1"/>
                              </a:solidFill>
                              <a:effectLst/>
                            </a:rPr>
                            <a:t>Every day</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a:p>
                      </a:txBody>
                      <a:tcPr marL="67847" marR="67847" marT="90462" marB="0">
                        <a:lnL w="12700" cmpd="sng">
                          <a:noFill/>
                          <a:prstDash val="solid"/>
                        </a:lnL>
                        <a:lnR w="12700" cmpd="sng">
                          <a:noFill/>
                          <a:prstDash val="solid"/>
                        </a:lnR>
                        <a:lnT w="12700" cap="flat" cmpd="sng" algn="ctr">
                          <a:noFill/>
                          <a:prstDash val="solid"/>
                        </a:lnT>
                        <a:lnB w="12700" cmpd="sng">
                          <a:noFill/>
                          <a:prstDash val="solid"/>
                        </a:lnB>
                        <a:blipFill>
                          <a:blip r:embed="rId2"/>
                          <a:stretch>
                            <a:fillRect l="-91132" t="-404255" b="-301064"/>
                          </a:stretch>
                        </a:blipFill>
                      </a:tcPr>
                    </a:tc>
                    <a:extLst>
                      <a:ext uri="{0D108BD9-81ED-4DB2-BD59-A6C34878D82A}">
                        <a16:rowId xmlns:a16="http://schemas.microsoft.com/office/drawing/2014/main" val="2529396738"/>
                      </a:ext>
                    </a:extLst>
                  </a:tr>
                  <a:tr h="572911">
                    <a:tc>
                      <a:txBody>
                        <a:bodyPr/>
                        <a:lstStyle/>
                        <a:p>
                          <a:r>
                            <a:rPr lang="en-IE" sz="1400" b="1" cap="none" spc="0">
                              <a:solidFill>
                                <a:schemeClr val="tx1"/>
                              </a:solidFill>
                              <a:effectLst/>
                            </a:rPr>
                            <a:t>Every hour</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endParaRPr lang="en-US"/>
                        </a:p>
                      </a:txBody>
                      <a:tcPr marL="67847" marR="67847" marT="90462" marB="0">
                        <a:lnL w="12700" cmpd="sng">
                          <a:noFill/>
                          <a:prstDash val="solid"/>
                        </a:lnL>
                        <a:lnR w="12700" cmpd="sng">
                          <a:noFill/>
                          <a:prstDash val="solid"/>
                        </a:lnR>
                        <a:lnT w="12700" cmpd="sng">
                          <a:noFill/>
                          <a:prstDash val="solid"/>
                        </a:lnT>
                        <a:lnB w="12700" cap="flat" cmpd="sng" algn="ctr">
                          <a:noFill/>
                          <a:prstDash val="solid"/>
                        </a:lnB>
                        <a:blipFill>
                          <a:blip r:embed="rId2"/>
                          <a:stretch>
                            <a:fillRect l="-91132" t="-498947" b="-197895"/>
                          </a:stretch>
                        </a:blipFill>
                      </a:tcPr>
                    </a:tc>
                    <a:extLst>
                      <a:ext uri="{0D108BD9-81ED-4DB2-BD59-A6C34878D82A}">
                        <a16:rowId xmlns:a16="http://schemas.microsoft.com/office/drawing/2014/main" val="4244083240"/>
                      </a:ext>
                    </a:extLst>
                  </a:tr>
                  <a:tr h="572797">
                    <a:tc>
                      <a:txBody>
                        <a:bodyPr/>
                        <a:lstStyle/>
                        <a:p>
                          <a:r>
                            <a:rPr lang="en-IE" sz="1400" b="1" cap="none" spc="0">
                              <a:solidFill>
                                <a:schemeClr val="tx1"/>
                              </a:solidFill>
                              <a:effectLst/>
                            </a:rPr>
                            <a:t>Every minute</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a:p>
                      </a:txBody>
                      <a:tcPr marL="67847" marR="67847" marT="90462" marB="0">
                        <a:lnL w="12700" cmpd="sng">
                          <a:noFill/>
                          <a:prstDash val="solid"/>
                        </a:lnL>
                        <a:lnR w="12700" cmpd="sng">
                          <a:noFill/>
                          <a:prstDash val="solid"/>
                        </a:lnR>
                        <a:lnT w="12700" cap="flat" cmpd="sng" algn="ctr">
                          <a:noFill/>
                          <a:prstDash val="solid"/>
                        </a:lnT>
                        <a:lnB w="12700" cmpd="sng">
                          <a:noFill/>
                          <a:prstDash val="solid"/>
                        </a:lnB>
                        <a:blipFill>
                          <a:blip r:embed="rId2"/>
                          <a:stretch>
                            <a:fillRect l="-91132" t="-605319" b="-100000"/>
                          </a:stretch>
                        </a:blipFill>
                      </a:tcPr>
                    </a:tc>
                    <a:extLst>
                      <a:ext uri="{0D108BD9-81ED-4DB2-BD59-A6C34878D82A}">
                        <a16:rowId xmlns:a16="http://schemas.microsoft.com/office/drawing/2014/main" val="2192537532"/>
                      </a:ext>
                    </a:extLst>
                  </a:tr>
                  <a:tr h="572797">
                    <a:tc>
                      <a:txBody>
                        <a:bodyPr/>
                        <a:lstStyle/>
                        <a:p>
                          <a:r>
                            <a:rPr lang="en-IE" sz="1400" b="1" cap="none" spc="0">
                              <a:solidFill>
                                <a:schemeClr val="tx1"/>
                              </a:solidFill>
                              <a:effectLst/>
                            </a:rPr>
                            <a:t>Every second</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a:p>
                      </a:txBody>
                      <a:tcPr marL="67847" marR="67847" marT="90462" marB="0">
                        <a:lnL w="12700" cmpd="sng">
                          <a:noFill/>
                          <a:prstDash val="solid"/>
                        </a:lnL>
                        <a:lnR w="12700" cmpd="sng">
                          <a:noFill/>
                          <a:prstDash val="solid"/>
                        </a:lnR>
                        <a:lnT w="12700" cmpd="sng">
                          <a:noFill/>
                          <a:prstDash val="solid"/>
                        </a:lnT>
                        <a:lnB w="12700" cmpd="sng">
                          <a:noFill/>
                          <a:prstDash val="solid"/>
                        </a:lnB>
                        <a:blipFill>
                          <a:blip r:embed="rId2"/>
                          <a:stretch>
                            <a:fillRect l="-91132" t="-705319"/>
                          </a:stretch>
                        </a:blipFill>
                      </a:tcPr>
                    </a:tc>
                    <a:extLst>
                      <a:ext uri="{0D108BD9-81ED-4DB2-BD59-A6C34878D82A}">
                        <a16:rowId xmlns:a16="http://schemas.microsoft.com/office/drawing/2014/main" val="576635893"/>
                      </a:ext>
                    </a:extLst>
                  </a:tr>
                </a:tbl>
              </a:graphicData>
            </a:graphic>
          </p:graphicFrame>
        </mc:Fallback>
      </mc:AlternateContent>
    </p:spTree>
    <p:extLst>
      <p:ext uri="{BB962C8B-B14F-4D97-AF65-F5344CB8AC3E}">
        <p14:creationId xmlns:p14="http://schemas.microsoft.com/office/powerpoint/2010/main" val="664266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28784-42F3-0C4E-A7B9-10DE4DCF5A5F}"/>
              </a:ext>
            </a:extLst>
          </p:cNvPr>
          <p:cNvSpPr>
            <a:spLocks noGrp="1"/>
          </p:cNvSpPr>
          <p:nvPr>
            <p:ph type="title"/>
          </p:nvPr>
        </p:nvSpPr>
        <p:spPr>
          <a:xfrm>
            <a:off x="969563" y="334380"/>
            <a:ext cx="7859492" cy="418446"/>
          </a:xfrm>
        </p:spPr>
        <p:txBody>
          <a:bodyPr>
            <a:normAutofit fontScale="90000"/>
          </a:bodyPr>
          <a:lstStyle/>
          <a:p>
            <a:r>
              <a:rPr lang="en-US" sz="3151" dirty="0">
                <a:solidFill>
                  <a:srgbClr val="FFC000"/>
                </a:solidFill>
              </a:rPr>
              <a:t>Continuous Compound Interest and e Activity</a:t>
            </a:r>
          </a:p>
        </p:txBody>
      </p:sp>
      <p:sp>
        <p:nvSpPr>
          <p:cNvPr id="9" name="Content Placeholder 8">
            <a:extLst>
              <a:ext uri="{FF2B5EF4-FFF2-40B4-BE49-F238E27FC236}">
                <a16:creationId xmlns:a16="http://schemas.microsoft.com/office/drawing/2014/main" id="{F943F067-29C5-4EE9-9D7E-316A530B8925}"/>
              </a:ext>
            </a:extLst>
          </p:cNvPr>
          <p:cNvSpPr>
            <a:spLocks noGrp="1"/>
          </p:cNvSpPr>
          <p:nvPr>
            <p:ph idx="1"/>
          </p:nvPr>
        </p:nvSpPr>
        <p:spPr>
          <a:xfrm>
            <a:off x="1530158" y="2400038"/>
            <a:ext cx="3413406" cy="3539627"/>
          </a:xfrm>
        </p:spPr>
        <p:txBody>
          <a:bodyPr>
            <a:normAutofit/>
          </a:bodyPr>
          <a:lstStyle/>
          <a:p>
            <a:endParaRPr lang="en-US">
              <a:solidFill>
                <a:srgbClr val="FFFFFF"/>
              </a:solidFill>
            </a:endParaRPr>
          </a:p>
        </p:txBody>
      </p:sp>
      <mc:AlternateContent xmlns:mc="http://schemas.openxmlformats.org/markup-compatibility/2006">
        <mc:Choice xmlns:a14="http://schemas.microsoft.com/office/drawing/2010/main" Requires="a14">
          <p:graphicFrame>
            <p:nvGraphicFramePr>
              <p:cNvPr id="5" name="Content Placeholder 3">
                <a:extLst>
                  <a:ext uri="{FF2B5EF4-FFF2-40B4-BE49-F238E27FC236}">
                    <a16:creationId xmlns:a16="http://schemas.microsoft.com/office/drawing/2014/main" id="{4F9B2D03-3C01-5B4A-86D2-2FEDFB2C3782}"/>
                  </a:ext>
                </a:extLst>
              </p:cNvPr>
              <p:cNvGraphicFramePr>
                <a:graphicFrameLocks/>
              </p:cNvGraphicFramePr>
              <p:nvPr/>
            </p:nvGraphicFramePr>
            <p:xfrm>
              <a:off x="1530158" y="1385198"/>
              <a:ext cx="8774435" cy="4567645"/>
            </p:xfrm>
            <a:graphic>
              <a:graphicData uri="http://schemas.openxmlformats.org/drawingml/2006/table">
                <a:tbl>
                  <a:tblPr firstRow="1" firstCol="1" bandRow="1">
                    <a:noFill/>
                    <a:tableStyleId>{5C22544A-7EE6-4342-B048-85BDC9FD1C3A}</a:tableStyleId>
                  </a:tblPr>
                  <a:tblGrid>
                    <a:gridCol w="4186270">
                      <a:extLst>
                        <a:ext uri="{9D8B030D-6E8A-4147-A177-3AD203B41FA5}">
                          <a16:colId xmlns:a16="http://schemas.microsoft.com/office/drawing/2014/main" val="501605987"/>
                        </a:ext>
                      </a:extLst>
                    </a:gridCol>
                    <a:gridCol w="4588165">
                      <a:extLst>
                        <a:ext uri="{9D8B030D-6E8A-4147-A177-3AD203B41FA5}">
                          <a16:colId xmlns:a16="http://schemas.microsoft.com/office/drawing/2014/main" val="4194198624"/>
                        </a:ext>
                      </a:extLst>
                    </a:gridCol>
                  </a:tblGrid>
                  <a:tr h="552477">
                    <a:tc>
                      <a:txBody>
                        <a:bodyPr/>
                        <a:lstStyle/>
                        <a:p>
                          <a:r>
                            <a:rPr lang="en-IE" sz="1600" b="0" cap="none" spc="60">
                              <a:solidFill>
                                <a:schemeClr val="bg1"/>
                              </a:solidFill>
                              <a:effectLst/>
                            </a:rPr>
                            <a:t>How often interest is compounded</a:t>
                          </a:r>
                          <a:endParaRPr lang="en-IE" sz="16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tc>
                      <a:txBody>
                        <a:bodyPr/>
                        <a:lstStyle/>
                        <a:p>
                          <a:r>
                            <a:rPr lang="en-IE" sz="1600" b="0" cap="none" spc="60" dirty="0">
                              <a:solidFill>
                                <a:schemeClr val="bg1"/>
                              </a:solidFill>
                              <a:effectLst/>
                            </a:rPr>
                            <a:t>Final value</a:t>
                          </a:r>
                          <a:endParaRPr lang="en-IE" sz="1600" b="0" cap="none" spc="6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391609033"/>
                      </a:ext>
                    </a:extLst>
                  </a:tr>
                  <a:tr h="306324">
                    <a:tc>
                      <a:txBody>
                        <a:bodyPr/>
                        <a:lstStyle/>
                        <a:p>
                          <a:r>
                            <a:rPr lang="en-IE" sz="1400" b="1" cap="none" spc="0">
                              <a:solidFill>
                                <a:schemeClr val="tx1"/>
                              </a:solidFill>
                              <a:effectLst/>
                            </a:rPr>
                            <a:t>Yearly</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tc>
                      <a:txBody>
                        <a:bodyPr/>
                        <a:lstStyle/>
                        <a:p>
                          <a:r>
                            <a:rPr lang="en-IE" sz="1400" cap="none" spc="0">
                              <a:solidFill>
                                <a:schemeClr val="tx1"/>
                              </a:solidFill>
                              <a:effectLst/>
                            </a:rPr>
                            <a:t>F = 1(1 + 1)</a:t>
                          </a:r>
                          <a:r>
                            <a:rPr lang="en-IE" sz="1400" cap="none" spc="0" baseline="30000">
                              <a:solidFill>
                                <a:schemeClr val="tx1"/>
                              </a:solidFill>
                              <a:effectLst/>
                            </a:rPr>
                            <a:t>1</a:t>
                          </a:r>
                          <a:r>
                            <a:rPr lang="en-IE" sz="1400" cap="none" spc="0">
                              <a:solidFill>
                                <a:schemeClr val="tx1"/>
                              </a:solidFill>
                              <a:effectLst/>
                            </a:rPr>
                            <a:t> = 2</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673882898"/>
                      </a:ext>
                    </a:extLst>
                  </a:tr>
                  <a:tr h="306324">
                    <a:tc>
                      <a:txBody>
                        <a:bodyPr/>
                        <a:lstStyle/>
                        <a:p>
                          <a:r>
                            <a:rPr lang="en-IE" sz="1400" b="1" cap="none" spc="0">
                              <a:solidFill>
                                <a:schemeClr val="tx1"/>
                              </a:solidFill>
                              <a:effectLst/>
                            </a:rPr>
                            <a:t>Every 6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½)</a:t>
                          </a:r>
                          <a:r>
                            <a:rPr lang="en-IE" sz="1400" cap="none" spc="0" baseline="30000">
                              <a:solidFill>
                                <a:schemeClr val="tx1"/>
                              </a:solidFill>
                              <a:effectLst/>
                            </a:rPr>
                            <a:t>2</a:t>
                          </a:r>
                          <a:r>
                            <a:rPr lang="en-IE" sz="1400" cap="none" spc="0">
                              <a:solidFill>
                                <a:schemeClr val="tx1"/>
                              </a:solidFill>
                              <a:effectLst/>
                            </a:rPr>
                            <a:t> = 2.25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95042073"/>
                      </a:ext>
                    </a:extLst>
                  </a:tr>
                  <a:tr h="306324">
                    <a:tc>
                      <a:txBody>
                        <a:bodyPr/>
                        <a:lstStyle/>
                        <a:p>
                          <a:r>
                            <a:rPr lang="en-IE" sz="1400" b="1" cap="none" spc="0">
                              <a:solidFill>
                                <a:schemeClr val="tx1"/>
                              </a:solidFill>
                              <a:effectLst/>
                            </a:rPr>
                            <a:t>Every 3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a:solidFill>
                                <a:schemeClr val="tx1"/>
                              </a:solidFill>
                              <a:effectLst/>
                            </a:rPr>
                            <a:t>F = 1(1 + ¼)</a:t>
                          </a:r>
                          <a:r>
                            <a:rPr lang="en-IE" sz="1400" cap="none" spc="0" baseline="30000">
                              <a:solidFill>
                                <a:schemeClr val="tx1"/>
                              </a:solidFill>
                              <a:effectLst/>
                            </a:rPr>
                            <a:t>4</a:t>
                          </a:r>
                          <a:r>
                            <a:rPr lang="en-IE" sz="1400" cap="none" spc="0">
                              <a:solidFill>
                                <a:schemeClr val="tx1"/>
                              </a:solidFill>
                              <a:effectLst/>
                            </a:rPr>
                            <a:t> = 2.44140625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52196184"/>
                      </a:ext>
                    </a:extLst>
                  </a:tr>
                  <a:tr h="385185">
                    <a:tc>
                      <a:txBody>
                        <a:bodyPr/>
                        <a:lstStyle/>
                        <a:p>
                          <a:r>
                            <a:rPr lang="en-IE" sz="1400" b="1" cap="none" spc="0">
                              <a:solidFill>
                                <a:schemeClr val="tx1"/>
                              </a:solidFill>
                              <a:effectLst/>
                            </a:rPr>
                            <a:t>Every month</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12</m:t>
                                  </m:r>
                                </m:den>
                              </m:f>
                            </m:oMath>
                          </a14:m>
                          <a:r>
                            <a:rPr lang="en-IE" sz="1400" cap="none" spc="0">
                              <a:solidFill>
                                <a:schemeClr val="tx1"/>
                              </a:solidFill>
                              <a:effectLst/>
                            </a:rPr>
                            <a:t>)</a:t>
                          </a:r>
                          <a:r>
                            <a:rPr lang="en-IE" sz="1400" cap="none" spc="0" baseline="30000">
                              <a:solidFill>
                                <a:schemeClr val="tx1"/>
                              </a:solidFill>
                              <a:effectLst/>
                            </a:rPr>
                            <a:t>12</a:t>
                          </a:r>
                          <a:r>
                            <a:rPr lang="en-IE" sz="1400" cap="none" spc="0">
                              <a:solidFill>
                                <a:schemeClr val="tx1"/>
                              </a:solidFill>
                              <a:effectLst/>
                            </a:rPr>
                            <a:t> = 2.61303529</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762500159"/>
                      </a:ext>
                    </a:extLst>
                  </a:tr>
                  <a:tr h="386381">
                    <a:tc>
                      <a:txBody>
                        <a:bodyPr/>
                        <a:lstStyle/>
                        <a:p>
                          <a:pPr>
                            <a:tabLst>
                              <a:tab pos="693420" algn="l"/>
                            </a:tabLst>
                          </a:pPr>
                          <a:r>
                            <a:rPr lang="en-IE" sz="1400" b="1" cap="none" spc="0">
                              <a:solidFill>
                                <a:schemeClr val="tx1"/>
                              </a:solidFill>
                              <a:effectLst/>
                            </a:rPr>
                            <a:t>Every week</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52</m:t>
                                  </m:r>
                                </m:den>
                              </m:f>
                            </m:oMath>
                          </a14:m>
                          <a:r>
                            <a:rPr lang="en-IE" sz="1400" cap="none" spc="0">
                              <a:solidFill>
                                <a:schemeClr val="tx1"/>
                              </a:solidFill>
                              <a:effectLst/>
                            </a:rPr>
                            <a:t>)</a:t>
                          </a:r>
                          <a:r>
                            <a:rPr lang="en-IE" sz="1400" cap="none" spc="0" baseline="30000">
                              <a:solidFill>
                                <a:schemeClr val="tx1"/>
                              </a:solidFill>
                              <a:effectLst/>
                            </a:rPr>
                            <a:t>52</a:t>
                          </a:r>
                          <a:r>
                            <a:rPr lang="en-IE" sz="1400" cap="none" spc="0">
                              <a:solidFill>
                                <a:schemeClr val="tx1"/>
                              </a:solidFill>
                              <a:effectLst/>
                            </a:rPr>
                            <a:t> = 2.69259695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6697656"/>
                      </a:ext>
                    </a:extLst>
                  </a:tr>
                  <a:tr h="577834">
                    <a:tc>
                      <a:txBody>
                        <a:bodyPr/>
                        <a:lstStyle/>
                        <a:p>
                          <a:r>
                            <a:rPr lang="en-IE" sz="1400" b="1" cap="none" spc="0" dirty="0">
                              <a:solidFill>
                                <a:schemeClr val="tx1"/>
                              </a:solidFill>
                              <a:effectLst/>
                            </a:rPr>
                            <a:t>Every day</a:t>
                          </a:r>
                          <a:endParaRPr lang="en-IE"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365</m:t>
                                  </m:r>
                                </m:den>
                              </m:f>
                            </m:oMath>
                          </a14:m>
                          <a:r>
                            <a:rPr lang="en-IE" sz="1400" cap="none" spc="0">
                              <a:solidFill>
                                <a:schemeClr val="tx1"/>
                              </a:solidFill>
                              <a:effectLst/>
                            </a:rPr>
                            <a:t>)365 = 2.71456748</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29396738"/>
                      </a:ext>
                    </a:extLst>
                  </a:tr>
                  <a:tr h="577948">
                    <a:tc>
                      <a:txBody>
                        <a:bodyPr/>
                        <a:lstStyle/>
                        <a:p>
                          <a:r>
                            <a:rPr lang="en-IE" sz="1400" b="1" cap="none" spc="0">
                              <a:solidFill>
                                <a:schemeClr val="tx1"/>
                              </a:solidFill>
                              <a:effectLst/>
                            </a:rPr>
                            <a:t>Every hour</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8760</m:t>
                                  </m:r>
                                </m:den>
                              </m:f>
                            </m:oMath>
                          </a14:m>
                          <a:r>
                            <a:rPr lang="en-IE" sz="1400" cap="none" spc="0">
                              <a:solidFill>
                                <a:schemeClr val="tx1"/>
                              </a:solidFill>
                              <a:effectLst/>
                            </a:rPr>
                            <a:t>)</a:t>
                          </a:r>
                          <a:r>
                            <a:rPr lang="en-IE" sz="1400" cap="none" spc="0" baseline="30000">
                              <a:solidFill>
                                <a:schemeClr val="tx1"/>
                              </a:solidFill>
                              <a:effectLst/>
                            </a:rPr>
                            <a:t>8760</a:t>
                          </a:r>
                          <a:r>
                            <a:rPr lang="en-IE" sz="1400" cap="none" spc="0">
                              <a:solidFill>
                                <a:schemeClr val="tx1"/>
                              </a:solidFill>
                              <a:effectLst/>
                            </a:rPr>
                            <a:t> = 2.71812669</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244083240"/>
                      </a:ext>
                    </a:extLst>
                  </a:tr>
                  <a:tr h="577834">
                    <a:tc>
                      <a:txBody>
                        <a:bodyPr/>
                        <a:lstStyle/>
                        <a:p>
                          <a:r>
                            <a:rPr lang="en-IE" sz="1400" b="1" cap="none" spc="0">
                              <a:solidFill>
                                <a:schemeClr val="tx1"/>
                              </a:solidFill>
                              <a:effectLst/>
                            </a:rPr>
                            <a:t>Every minute</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525600</m:t>
                                  </m:r>
                                </m:den>
                              </m:f>
                            </m:oMath>
                          </a14:m>
                          <a:r>
                            <a:rPr lang="en-IE" sz="1400" cap="none" spc="0">
                              <a:solidFill>
                                <a:schemeClr val="tx1"/>
                              </a:solidFill>
                              <a:effectLst/>
                            </a:rPr>
                            <a:t>)</a:t>
                          </a:r>
                          <a:r>
                            <a:rPr lang="en-IE" sz="1400" cap="none" spc="0" baseline="30000">
                              <a:solidFill>
                                <a:schemeClr val="tx1"/>
                              </a:solidFill>
                              <a:effectLst/>
                            </a:rPr>
                            <a:t>525600</a:t>
                          </a:r>
                          <a:r>
                            <a:rPr lang="en-IE" sz="1400" cap="none" spc="0">
                              <a:solidFill>
                                <a:schemeClr val="tx1"/>
                              </a:solidFill>
                              <a:effectLst/>
                            </a:rPr>
                            <a:t> = 2.71827923</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192537532"/>
                      </a:ext>
                    </a:extLst>
                  </a:tr>
                  <a:tr h="577834">
                    <a:tc>
                      <a:txBody>
                        <a:bodyPr/>
                        <a:lstStyle/>
                        <a:p>
                          <a:r>
                            <a:rPr lang="en-IE" sz="1400" b="1" cap="none" spc="0">
                              <a:solidFill>
                                <a:schemeClr val="tx1"/>
                              </a:solidFill>
                              <a:effectLst/>
                            </a:rPr>
                            <a:t>Every second</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mpd="sng">
                          <a:noFill/>
                          <a:prstDash val="solid"/>
                        </a:lnB>
                        <a:noFill/>
                      </a:tcPr>
                    </a:tc>
                    <a:tc>
                      <a:txBody>
                        <a:bodyPr/>
                        <a:lstStyle/>
                        <a:p>
                          <a:r>
                            <a:rPr lang="en-IE" sz="1400" cap="none" spc="0" dirty="0">
                              <a:solidFill>
                                <a:schemeClr val="tx1"/>
                              </a:solidFill>
                              <a:effectLst/>
                            </a:rPr>
                            <a:t>F = 1(1 + </a:t>
                          </a:r>
                          <a14:m>
                            <m:oMath xmlns:m="http://schemas.openxmlformats.org/officeDocument/2006/math">
                              <m:f>
                                <m:fPr>
                                  <m:ctrlPr>
                                    <a:rPr lang="en-IE" sz="1400" i="1" cap="none" spc="0">
                                      <a:solidFill>
                                        <a:schemeClr val="tx1"/>
                                      </a:solidFill>
                                      <a:effectLst/>
                                      <a:latin typeface="Cambria Math" panose="02040503050406030204" pitchFamily="18" charset="0"/>
                                    </a:rPr>
                                  </m:ctrlPr>
                                </m:fPr>
                                <m:num>
                                  <m:r>
                                    <a:rPr lang="en-IE" sz="1400" cap="none" spc="0">
                                      <a:solidFill>
                                        <a:schemeClr val="tx1"/>
                                      </a:solidFill>
                                      <a:effectLst/>
                                      <a:latin typeface="Cambria Math" panose="02040503050406030204" pitchFamily="18" charset="0"/>
                                    </a:rPr>
                                    <m:t>1</m:t>
                                  </m:r>
                                </m:num>
                                <m:den>
                                  <m:r>
                                    <a:rPr lang="en-IE" sz="1400" cap="none" spc="0">
                                      <a:solidFill>
                                        <a:schemeClr val="tx1"/>
                                      </a:solidFill>
                                      <a:effectLst/>
                                      <a:latin typeface="Cambria Math" panose="02040503050406030204" pitchFamily="18" charset="0"/>
                                    </a:rPr>
                                    <m:t>31536000</m:t>
                                  </m:r>
                                </m:den>
                              </m:f>
                            </m:oMath>
                          </a14:m>
                          <a:r>
                            <a:rPr lang="en-IE" sz="1400" cap="none" spc="0" dirty="0">
                              <a:solidFill>
                                <a:schemeClr val="tx1"/>
                              </a:solidFill>
                              <a:effectLst/>
                            </a:rPr>
                            <a:t>)</a:t>
                          </a:r>
                          <a:r>
                            <a:rPr lang="en-IE" sz="1400" cap="none" spc="0" baseline="30000" dirty="0">
                              <a:solidFill>
                                <a:schemeClr val="tx1"/>
                              </a:solidFill>
                              <a:effectLst/>
                            </a:rPr>
                            <a:t>31536000</a:t>
                          </a:r>
                          <a:r>
                            <a:rPr lang="en-IE" sz="1400" cap="none" spc="0" dirty="0">
                              <a:solidFill>
                                <a:schemeClr val="tx1"/>
                              </a:solidFill>
                              <a:effectLst/>
                            </a:rPr>
                            <a:t> = 2.71828162</a:t>
                          </a:r>
                          <a:endParaRPr lang="en-IE"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6635893"/>
                      </a:ext>
                    </a:extLst>
                  </a:tr>
                </a:tbl>
              </a:graphicData>
            </a:graphic>
          </p:graphicFrame>
        </mc:Choice>
        <mc:Fallback>
          <p:graphicFrame>
            <p:nvGraphicFramePr>
              <p:cNvPr id="5" name="Content Placeholder 3">
                <a:extLst>
                  <a:ext uri="{FF2B5EF4-FFF2-40B4-BE49-F238E27FC236}">
                    <a16:creationId xmlns:a16="http://schemas.microsoft.com/office/drawing/2014/main" id="{4F9B2D03-3C01-5B4A-86D2-2FEDFB2C3782}"/>
                  </a:ext>
                </a:extLst>
              </p:cNvPr>
              <p:cNvGraphicFramePr>
                <a:graphicFrameLocks/>
              </p:cNvGraphicFramePr>
              <p:nvPr/>
            </p:nvGraphicFramePr>
            <p:xfrm>
              <a:off x="1530158" y="1385198"/>
              <a:ext cx="8774435" cy="4567645"/>
            </p:xfrm>
            <a:graphic>
              <a:graphicData uri="http://schemas.openxmlformats.org/drawingml/2006/table">
                <a:tbl>
                  <a:tblPr firstRow="1" firstCol="1" bandRow="1">
                    <a:noFill/>
                    <a:tableStyleId>{5C22544A-7EE6-4342-B048-85BDC9FD1C3A}</a:tableStyleId>
                  </a:tblPr>
                  <a:tblGrid>
                    <a:gridCol w="4186270">
                      <a:extLst>
                        <a:ext uri="{9D8B030D-6E8A-4147-A177-3AD203B41FA5}">
                          <a16:colId xmlns:a16="http://schemas.microsoft.com/office/drawing/2014/main" val="501605987"/>
                        </a:ext>
                      </a:extLst>
                    </a:gridCol>
                    <a:gridCol w="4588165">
                      <a:extLst>
                        <a:ext uri="{9D8B030D-6E8A-4147-A177-3AD203B41FA5}">
                          <a16:colId xmlns:a16="http://schemas.microsoft.com/office/drawing/2014/main" val="4194198624"/>
                        </a:ext>
                      </a:extLst>
                    </a:gridCol>
                  </a:tblGrid>
                  <a:tr h="552477">
                    <a:tc>
                      <a:txBody>
                        <a:bodyPr/>
                        <a:lstStyle/>
                        <a:p>
                          <a:r>
                            <a:rPr lang="en-IE" sz="1600" b="0" cap="none" spc="60">
                              <a:solidFill>
                                <a:schemeClr val="bg1"/>
                              </a:solidFill>
                              <a:effectLst/>
                            </a:rPr>
                            <a:t>How often interest is compounded</a:t>
                          </a:r>
                          <a:endParaRPr lang="en-IE" sz="16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tc>
                      <a:txBody>
                        <a:bodyPr/>
                        <a:lstStyle/>
                        <a:p>
                          <a:r>
                            <a:rPr lang="en-IE" sz="1600" b="0" cap="none" spc="60" dirty="0">
                              <a:solidFill>
                                <a:schemeClr val="bg1"/>
                              </a:solidFill>
                              <a:effectLst/>
                            </a:rPr>
                            <a:t>Final value</a:t>
                          </a:r>
                          <a:endParaRPr lang="en-IE" sz="1600" b="0" cap="none" spc="6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391609033"/>
                      </a:ext>
                    </a:extLst>
                  </a:tr>
                  <a:tr h="306324">
                    <a:tc>
                      <a:txBody>
                        <a:bodyPr/>
                        <a:lstStyle/>
                        <a:p>
                          <a:r>
                            <a:rPr lang="en-IE" sz="1400" b="1" cap="none" spc="0">
                              <a:solidFill>
                                <a:schemeClr val="tx1"/>
                              </a:solidFill>
                              <a:effectLst/>
                            </a:rPr>
                            <a:t>Yearly</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tc>
                      <a:txBody>
                        <a:bodyPr/>
                        <a:lstStyle/>
                        <a:p>
                          <a:r>
                            <a:rPr lang="en-IE" sz="1400" cap="none" spc="0">
                              <a:solidFill>
                                <a:schemeClr val="tx1"/>
                              </a:solidFill>
                              <a:effectLst/>
                            </a:rPr>
                            <a:t>F = 1(1 + 1)</a:t>
                          </a:r>
                          <a:r>
                            <a:rPr lang="en-IE" sz="1400" cap="none" spc="0" baseline="30000">
                              <a:solidFill>
                                <a:schemeClr val="tx1"/>
                              </a:solidFill>
                              <a:effectLst/>
                            </a:rPr>
                            <a:t>1</a:t>
                          </a:r>
                          <a:r>
                            <a:rPr lang="en-IE" sz="1400" cap="none" spc="0">
                              <a:solidFill>
                                <a:schemeClr val="tx1"/>
                              </a:solidFill>
                              <a:effectLst/>
                            </a:rPr>
                            <a:t> = 2</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2673882898"/>
                      </a:ext>
                    </a:extLst>
                  </a:tr>
                  <a:tr h="306324">
                    <a:tc>
                      <a:txBody>
                        <a:bodyPr/>
                        <a:lstStyle/>
                        <a:p>
                          <a:r>
                            <a:rPr lang="en-IE" sz="1400" b="1" cap="none" spc="0">
                              <a:solidFill>
                                <a:schemeClr val="tx1"/>
                              </a:solidFill>
                              <a:effectLst/>
                            </a:rPr>
                            <a:t>Every 6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IE" sz="1400" cap="none" spc="0">
                              <a:solidFill>
                                <a:schemeClr val="tx1"/>
                              </a:solidFill>
                              <a:effectLst/>
                            </a:rPr>
                            <a:t>F = 1(1 + ½)</a:t>
                          </a:r>
                          <a:r>
                            <a:rPr lang="en-IE" sz="1400" cap="none" spc="0" baseline="30000">
                              <a:solidFill>
                                <a:schemeClr val="tx1"/>
                              </a:solidFill>
                              <a:effectLst/>
                            </a:rPr>
                            <a:t>2</a:t>
                          </a:r>
                          <a:r>
                            <a:rPr lang="en-IE" sz="1400" cap="none" spc="0">
                              <a:solidFill>
                                <a:schemeClr val="tx1"/>
                              </a:solidFill>
                              <a:effectLst/>
                            </a:rPr>
                            <a:t> = 2.25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95042073"/>
                      </a:ext>
                    </a:extLst>
                  </a:tr>
                  <a:tr h="306324">
                    <a:tc>
                      <a:txBody>
                        <a:bodyPr/>
                        <a:lstStyle/>
                        <a:p>
                          <a:r>
                            <a:rPr lang="en-IE" sz="1400" b="1" cap="none" spc="0">
                              <a:solidFill>
                                <a:schemeClr val="tx1"/>
                              </a:solidFill>
                              <a:effectLst/>
                            </a:rPr>
                            <a:t>Every 3 months</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n-IE" sz="1400" cap="none" spc="0">
                              <a:solidFill>
                                <a:schemeClr val="tx1"/>
                              </a:solidFill>
                              <a:effectLst/>
                            </a:rPr>
                            <a:t>F = 1(1 + ¼)</a:t>
                          </a:r>
                          <a:r>
                            <a:rPr lang="en-IE" sz="1400" cap="none" spc="0" baseline="30000">
                              <a:solidFill>
                                <a:schemeClr val="tx1"/>
                              </a:solidFill>
                              <a:effectLst/>
                            </a:rPr>
                            <a:t>4</a:t>
                          </a:r>
                          <a:r>
                            <a:rPr lang="en-IE" sz="1400" cap="none" spc="0">
                              <a:solidFill>
                                <a:schemeClr val="tx1"/>
                              </a:solidFill>
                              <a:effectLst/>
                            </a:rPr>
                            <a:t> = 2.44140625</a:t>
                          </a:r>
                          <a:endParaRPr lang="en-IE"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052196184"/>
                      </a:ext>
                    </a:extLst>
                  </a:tr>
                  <a:tr h="391706">
                    <a:tc>
                      <a:txBody>
                        <a:bodyPr/>
                        <a:lstStyle/>
                        <a:p>
                          <a:r>
                            <a:rPr lang="en-IE" sz="1400" b="1" cap="none" spc="0">
                              <a:solidFill>
                                <a:schemeClr val="tx1"/>
                              </a:solidFill>
                              <a:effectLst/>
                            </a:rPr>
                            <a:t>Every month</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a:p>
                      </a:txBody>
                      <a:tcPr marL="67847" marR="67847" marT="90462" marB="0">
                        <a:lnL w="12700" cmpd="sng">
                          <a:noFill/>
                          <a:prstDash val="solid"/>
                        </a:lnL>
                        <a:lnR w="12700" cmpd="sng">
                          <a:noFill/>
                          <a:prstDash val="solid"/>
                        </a:lnR>
                        <a:lnT w="12700" cap="flat" cmpd="sng" algn="ctr">
                          <a:noFill/>
                          <a:prstDash val="solid"/>
                        </a:lnT>
                        <a:lnB w="12700" cmpd="sng">
                          <a:noFill/>
                          <a:prstDash val="solid"/>
                        </a:lnB>
                        <a:blipFill>
                          <a:blip r:embed="rId2"/>
                          <a:stretch>
                            <a:fillRect l="-91235" t="-378125" b="-693750"/>
                          </a:stretch>
                        </a:blipFill>
                      </a:tcPr>
                    </a:tc>
                    <a:extLst>
                      <a:ext uri="{0D108BD9-81ED-4DB2-BD59-A6C34878D82A}">
                        <a16:rowId xmlns:a16="http://schemas.microsoft.com/office/drawing/2014/main" val="1762500159"/>
                      </a:ext>
                    </a:extLst>
                  </a:tr>
                  <a:tr h="393040">
                    <a:tc>
                      <a:txBody>
                        <a:bodyPr/>
                        <a:lstStyle/>
                        <a:p>
                          <a:pPr>
                            <a:tabLst>
                              <a:tab pos="693420" algn="l"/>
                            </a:tabLst>
                          </a:pPr>
                          <a:r>
                            <a:rPr lang="en-IE" sz="1400" b="1" cap="none" spc="0">
                              <a:solidFill>
                                <a:schemeClr val="tx1"/>
                              </a:solidFill>
                              <a:effectLst/>
                            </a:rPr>
                            <a:t>Every week</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endParaRPr lang="en-US"/>
                        </a:p>
                      </a:txBody>
                      <a:tcPr marL="67847" marR="67847" marT="90462" marB="0">
                        <a:lnL w="12700" cmpd="sng">
                          <a:noFill/>
                          <a:prstDash val="solid"/>
                        </a:lnL>
                        <a:lnR w="12700" cmpd="sng">
                          <a:noFill/>
                          <a:prstDash val="solid"/>
                        </a:lnR>
                        <a:lnT w="12700" cmpd="sng">
                          <a:noFill/>
                          <a:prstDash val="solid"/>
                        </a:lnT>
                        <a:lnB w="12700" cap="flat" cmpd="sng" algn="ctr">
                          <a:noFill/>
                          <a:prstDash val="solid"/>
                        </a:lnB>
                        <a:blipFill>
                          <a:blip r:embed="rId2"/>
                          <a:stretch>
                            <a:fillRect l="-91235" t="-478125" b="-593750"/>
                          </a:stretch>
                        </a:blipFill>
                      </a:tcPr>
                    </a:tc>
                    <a:extLst>
                      <a:ext uri="{0D108BD9-81ED-4DB2-BD59-A6C34878D82A}">
                        <a16:rowId xmlns:a16="http://schemas.microsoft.com/office/drawing/2014/main" val="266697656"/>
                      </a:ext>
                    </a:extLst>
                  </a:tr>
                  <a:tr h="577834">
                    <a:tc>
                      <a:txBody>
                        <a:bodyPr/>
                        <a:lstStyle/>
                        <a:p>
                          <a:r>
                            <a:rPr lang="en-IE" sz="1400" b="1" cap="none" spc="0" dirty="0">
                              <a:solidFill>
                                <a:schemeClr val="tx1"/>
                              </a:solidFill>
                              <a:effectLst/>
                            </a:rPr>
                            <a:t>Every day</a:t>
                          </a:r>
                          <a:endParaRPr lang="en-IE"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a:p>
                      </a:txBody>
                      <a:tcPr marL="67847" marR="67847" marT="90462" marB="0">
                        <a:lnL w="12700" cmpd="sng">
                          <a:noFill/>
                          <a:prstDash val="solid"/>
                        </a:lnL>
                        <a:lnR w="12700" cmpd="sng">
                          <a:noFill/>
                          <a:prstDash val="solid"/>
                        </a:lnR>
                        <a:lnT w="12700" cap="flat" cmpd="sng" algn="ctr">
                          <a:noFill/>
                          <a:prstDash val="solid"/>
                        </a:lnT>
                        <a:lnB w="12700" cmpd="sng">
                          <a:noFill/>
                          <a:prstDash val="solid"/>
                        </a:lnB>
                        <a:blipFill>
                          <a:blip r:embed="rId2"/>
                          <a:stretch>
                            <a:fillRect l="-91235" t="-389474" b="-300000"/>
                          </a:stretch>
                        </a:blipFill>
                      </a:tcPr>
                    </a:tc>
                    <a:extLst>
                      <a:ext uri="{0D108BD9-81ED-4DB2-BD59-A6C34878D82A}">
                        <a16:rowId xmlns:a16="http://schemas.microsoft.com/office/drawing/2014/main" val="2529396738"/>
                      </a:ext>
                    </a:extLst>
                  </a:tr>
                  <a:tr h="577948">
                    <a:tc>
                      <a:txBody>
                        <a:bodyPr/>
                        <a:lstStyle/>
                        <a:p>
                          <a:r>
                            <a:rPr lang="en-IE" sz="1400" b="1" cap="none" spc="0">
                              <a:solidFill>
                                <a:schemeClr val="tx1"/>
                              </a:solidFill>
                              <a:effectLst/>
                            </a:rPr>
                            <a:t>Every hour</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ap="flat" cmpd="sng" algn="ctr">
                          <a:noFill/>
                          <a:prstDash val="solid"/>
                        </a:lnB>
                        <a:noFill/>
                      </a:tcPr>
                    </a:tc>
                    <a:tc>
                      <a:txBody>
                        <a:bodyPr/>
                        <a:lstStyle/>
                        <a:p>
                          <a:endParaRPr lang="en-US"/>
                        </a:p>
                      </a:txBody>
                      <a:tcPr marL="67847" marR="67847" marT="90462" marB="0">
                        <a:lnL w="12700" cmpd="sng">
                          <a:noFill/>
                          <a:prstDash val="solid"/>
                        </a:lnL>
                        <a:lnR w="12700" cmpd="sng">
                          <a:noFill/>
                          <a:prstDash val="solid"/>
                        </a:lnR>
                        <a:lnT w="12700" cmpd="sng">
                          <a:noFill/>
                          <a:prstDash val="solid"/>
                        </a:lnT>
                        <a:lnB w="12700" cap="flat" cmpd="sng" algn="ctr">
                          <a:noFill/>
                          <a:prstDash val="solid"/>
                        </a:lnB>
                        <a:blipFill>
                          <a:blip r:embed="rId2"/>
                          <a:stretch>
                            <a:fillRect l="-91235" t="-489474" b="-200000"/>
                          </a:stretch>
                        </a:blipFill>
                      </a:tcPr>
                    </a:tc>
                    <a:extLst>
                      <a:ext uri="{0D108BD9-81ED-4DB2-BD59-A6C34878D82A}">
                        <a16:rowId xmlns:a16="http://schemas.microsoft.com/office/drawing/2014/main" val="4244083240"/>
                      </a:ext>
                    </a:extLst>
                  </a:tr>
                  <a:tr h="577834">
                    <a:tc>
                      <a:txBody>
                        <a:bodyPr/>
                        <a:lstStyle/>
                        <a:p>
                          <a:r>
                            <a:rPr lang="en-IE" sz="1400" b="1" cap="none" spc="0">
                              <a:solidFill>
                                <a:schemeClr val="tx1"/>
                              </a:solidFill>
                              <a:effectLst/>
                            </a:rPr>
                            <a:t>Every minute</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a:p>
                      </a:txBody>
                      <a:tcPr marL="67847" marR="67847" marT="90462" marB="0">
                        <a:lnL w="12700" cmpd="sng">
                          <a:noFill/>
                          <a:prstDash val="solid"/>
                        </a:lnL>
                        <a:lnR w="12700" cmpd="sng">
                          <a:noFill/>
                          <a:prstDash val="solid"/>
                        </a:lnR>
                        <a:lnT w="12700" cap="flat" cmpd="sng" algn="ctr">
                          <a:noFill/>
                          <a:prstDash val="solid"/>
                        </a:lnT>
                        <a:lnB w="12700" cmpd="sng">
                          <a:noFill/>
                          <a:prstDash val="solid"/>
                        </a:lnB>
                        <a:blipFill>
                          <a:blip r:embed="rId2"/>
                          <a:stretch>
                            <a:fillRect l="-91235" t="-589474" b="-100000"/>
                          </a:stretch>
                        </a:blipFill>
                      </a:tcPr>
                    </a:tc>
                    <a:extLst>
                      <a:ext uri="{0D108BD9-81ED-4DB2-BD59-A6C34878D82A}">
                        <a16:rowId xmlns:a16="http://schemas.microsoft.com/office/drawing/2014/main" val="2192537532"/>
                      </a:ext>
                    </a:extLst>
                  </a:tr>
                  <a:tr h="577834">
                    <a:tc>
                      <a:txBody>
                        <a:bodyPr/>
                        <a:lstStyle/>
                        <a:p>
                          <a:r>
                            <a:rPr lang="en-IE" sz="1400" b="1" cap="none" spc="0">
                              <a:solidFill>
                                <a:schemeClr val="tx1"/>
                              </a:solidFill>
                              <a:effectLst/>
                            </a:rPr>
                            <a:t>Every second</a:t>
                          </a:r>
                          <a:endParaRPr lang="en-IE"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47" marR="67847" marT="90462" marB="0">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a:p>
                      </a:txBody>
                      <a:tcPr marL="67847" marR="67847" marT="90462" marB="0">
                        <a:lnL w="12700" cmpd="sng">
                          <a:noFill/>
                          <a:prstDash val="solid"/>
                        </a:lnL>
                        <a:lnR w="12700" cmpd="sng">
                          <a:noFill/>
                          <a:prstDash val="solid"/>
                        </a:lnR>
                        <a:lnT w="12700" cmpd="sng">
                          <a:noFill/>
                          <a:prstDash val="solid"/>
                        </a:lnT>
                        <a:lnB w="12700" cmpd="sng">
                          <a:noFill/>
                          <a:prstDash val="solid"/>
                        </a:lnB>
                        <a:blipFill>
                          <a:blip r:embed="rId2"/>
                          <a:stretch>
                            <a:fillRect l="-91235" t="-689474"/>
                          </a:stretch>
                        </a:blipFill>
                      </a:tcPr>
                    </a:tc>
                    <a:extLst>
                      <a:ext uri="{0D108BD9-81ED-4DB2-BD59-A6C34878D82A}">
                        <a16:rowId xmlns:a16="http://schemas.microsoft.com/office/drawing/2014/main" val="576635893"/>
                      </a:ext>
                    </a:extLst>
                  </a:tr>
                </a:tbl>
              </a:graphicData>
            </a:graphic>
          </p:graphicFrame>
        </mc:Fallback>
      </mc:AlternateContent>
    </p:spTree>
    <p:extLst>
      <p:ext uri="{BB962C8B-B14F-4D97-AF65-F5344CB8AC3E}">
        <p14:creationId xmlns:p14="http://schemas.microsoft.com/office/powerpoint/2010/main" val="170521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26C3-653B-254B-A23E-D5E9A327002B}"/>
              </a:ext>
            </a:extLst>
          </p:cNvPr>
          <p:cNvSpPr>
            <a:spLocks noGrp="1"/>
          </p:cNvSpPr>
          <p:nvPr>
            <p:ph type="title"/>
          </p:nvPr>
        </p:nvSpPr>
        <p:spPr>
          <a:xfrm>
            <a:off x="1248449" y="308659"/>
            <a:ext cx="6632047" cy="712105"/>
          </a:xfrm>
        </p:spPr>
        <p:txBody>
          <a:bodyPr/>
          <a:lstStyle/>
          <a:p>
            <a:r>
              <a:rPr lang="en-US" sz="2700" dirty="0">
                <a:solidFill>
                  <a:srgbClr val="FFC000"/>
                </a:solidFill>
              </a:rPr>
              <a:t>Continuous Compound Interest and e Activity</a:t>
            </a:r>
          </a:p>
        </p:txBody>
      </p:sp>
      <p:sp>
        <p:nvSpPr>
          <p:cNvPr id="3" name="Content Placeholder 2">
            <a:extLst>
              <a:ext uri="{FF2B5EF4-FFF2-40B4-BE49-F238E27FC236}">
                <a16:creationId xmlns:a16="http://schemas.microsoft.com/office/drawing/2014/main" id="{1EBEC34E-C3F7-7449-B8E8-FFFFF6D20AFC}"/>
              </a:ext>
            </a:extLst>
          </p:cNvPr>
          <p:cNvSpPr>
            <a:spLocks noGrp="1"/>
          </p:cNvSpPr>
          <p:nvPr>
            <p:ph idx="1"/>
          </p:nvPr>
        </p:nvSpPr>
        <p:spPr>
          <a:xfrm>
            <a:off x="1248449" y="1265238"/>
            <a:ext cx="8815239" cy="4525963"/>
          </a:xfrm>
        </p:spPr>
        <p:txBody>
          <a:bodyPr/>
          <a:lstStyle/>
          <a:p>
            <a:pPr algn="just"/>
            <a:r>
              <a:rPr lang="en-US" sz="2430" b="1" dirty="0">
                <a:solidFill>
                  <a:schemeClr val="tx1"/>
                </a:solidFill>
              </a:rPr>
              <a:t>Conclusion: </a:t>
            </a:r>
            <a:r>
              <a:rPr lang="en-US" sz="2430" dirty="0">
                <a:solidFill>
                  <a:schemeClr val="tx1"/>
                </a:solidFill>
              </a:rPr>
              <a:t>As we compound the interest more frequently the rate of growth of our investment appears to slow down. </a:t>
            </a:r>
          </a:p>
          <a:p>
            <a:pPr algn="just"/>
            <a:endParaRPr lang="en-US" sz="2430" dirty="0">
              <a:solidFill>
                <a:schemeClr val="tx1"/>
              </a:solidFill>
            </a:endParaRPr>
          </a:p>
          <a:p>
            <a:pPr algn="just"/>
            <a:r>
              <a:rPr lang="en-US" sz="2430" dirty="0">
                <a:solidFill>
                  <a:schemeClr val="tx1"/>
                </a:solidFill>
              </a:rPr>
              <a:t>We can see that a limit exists at a value close to 2.7182. We can state with certainty that the value of the investment will never exceed 2.72. No matter how many times we compound the interest we cannot exceed this value. </a:t>
            </a:r>
          </a:p>
          <a:p>
            <a:pPr algn="just"/>
            <a:endParaRPr lang="en-US" sz="2430" dirty="0">
              <a:solidFill>
                <a:schemeClr val="tx1"/>
              </a:solidFill>
            </a:endParaRPr>
          </a:p>
          <a:p>
            <a:pPr algn="just"/>
            <a:r>
              <a:rPr lang="en-US" sz="2430" dirty="0">
                <a:solidFill>
                  <a:schemeClr val="tx1"/>
                </a:solidFill>
              </a:rPr>
              <a:t>As n, the number of compounding periods gets larger and larger, the “unrounded” amount is getting closer and closer to the number called e.</a:t>
            </a:r>
          </a:p>
        </p:txBody>
      </p:sp>
    </p:spTree>
    <p:extLst>
      <p:ext uri="{BB962C8B-B14F-4D97-AF65-F5344CB8AC3E}">
        <p14:creationId xmlns:p14="http://schemas.microsoft.com/office/powerpoint/2010/main" val="3201451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1BD4-9F0C-8F49-9C16-D56859E3323F}"/>
              </a:ext>
            </a:extLst>
          </p:cNvPr>
          <p:cNvSpPr>
            <a:spLocks noGrp="1"/>
          </p:cNvSpPr>
          <p:nvPr>
            <p:ph type="title"/>
          </p:nvPr>
        </p:nvSpPr>
        <p:spPr>
          <a:xfrm>
            <a:off x="1248449" y="322078"/>
            <a:ext cx="7408521" cy="698686"/>
          </a:xfrm>
        </p:spPr>
        <p:txBody>
          <a:bodyPr/>
          <a:lstStyle/>
          <a:p>
            <a:r>
              <a:rPr lang="en-US" sz="2700" dirty="0">
                <a:solidFill>
                  <a:srgbClr val="FFC000"/>
                </a:solidFill>
              </a:rPr>
              <a:t>Continuous Compound Interest and e Activity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408CCD-7EE9-D74D-973B-5D183C6D1B80}"/>
                  </a:ext>
                </a:extLst>
              </p:cNvPr>
              <p:cNvSpPr>
                <a:spLocks noGrp="1"/>
              </p:cNvSpPr>
              <p:nvPr>
                <p:ph idx="1"/>
              </p:nvPr>
            </p:nvSpPr>
            <p:spPr/>
            <p:txBody>
              <a:bodyPr/>
              <a:lstStyle/>
              <a:p>
                <a:pPr algn="just"/>
                <a:r>
                  <a:rPr lang="en-US" dirty="0">
                    <a:solidFill>
                      <a:schemeClr val="tx1"/>
                    </a:solidFill>
                  </a:rPr>
                  <a:t>We can state that the </a:t>
                </a:r>
                <a14:m>
                  <m:oMath xmlns:m="http://schemas.openxmlformats.org/officeDocument/2006/math">
                    <m:func>
                      <m:funcPr>
                        <m:ctrlPr>
                          <a:rPr lang="en-US" i="1" smtClean="0">
                            <a:solidFill>
                              <a:schemeClr val="tx1"/>
                            </a:solidFill>
                            <a:latin typeface="Cambria Math" panose="02040503050406030204" pitchFamily="18" charset="0"/>
                          </a:rPr>
                        </m:ctrlPr>
                      </m:funcPr>
                      <m:fName>
                        <m:limLow>
                          <m:limLowPr>
                            <m:ctrlPr>
                              <a:rPr lang="en-US" i="1" smtClean="0">
                                <a:solidFill>
                                  <a:schemeClr val="tx1"/>
                                </a:solidFill>
                                <a:latin typeface="Cambria Math" panose="02040503050406030204" pitchFamily="18" charset="0"/>
                              </a:rPr>
                            </m:ctrlPr>
                          </m:limLowPr>
                          <m:e>
                            <m:r>
                              <m:rPr>
                                <m:sty m:val="p"/>
                              </m:rPr>
                              <a:rPr lang="en-US" i="0" smtClean="0">
                                <a:solidFill>
                                  <a:schemeClr val="tx1"/>
                                </a:solidFill>
                                <a:latin typeface="Cambria Math" panose="02040503050406030204" pitchFamily="18" charset="0"/>
                              </a:rPr>
                              <m:t>lim</m:t>
                            </m:r>
                          </m:e>
                          <m:lim>
                            <m:r>
                              <a:rPr lang="en-US" i="1" smtClean="0">
                                <a:solidFill>
                                  <a:schemeClr val="tx1"/>
                                </a:solidFill>
                                <a:latin typeface="Cambria Math" panose="02040503050406030204" pitchFamily="18" charset="0"/>
                              </a:rPr>
                              <m:t>𝑛</m:t>
                            </m:r>
                            <m:r>
                              <a:rPr lang="en-US" i="1" smtClean="0">
                                <a:solidFill>
                                  <a:schemeClr val="tx1"/>
                                </a:solidFill>
                                <a:latin typeface="Cambria Math" panose="02040503050406030204" pitchFamily="18" charset="0"/>
                              </a:rPr>
                              <m:t>→∞</m:t>
                            </m:r>
                          </m:lim>
                        </m:limLow>
                      </m:fName>
                      <m:e>
                        <m:sSup>
                          <m:sSupPr>
                            <m:ctrlPr>
                              <a:rPr lang="en-US" i="1" smtClean="0">
                                <a:solidFill>
                                  <a:schemeClr val="tx1"/>
                                </a:solidFill>
                                <a:latin typeface="Cambria Math" panose="02040503050406030204" pitchFamily="18" charset="0"/>
                              </a:rPr>
                            </m:ctrlPr>
                          </m:sSupPr>
                          <m:e>
                            <m:d>
                              <m:dPr>
                                <m:ctrlPr>
                                  <a:rPr lang="en-US" i="1" smtClean="0">
                                    <a:solidFill>
                                      <a:schemeClr val="tx1"/>
                                    </a:solidFill>
                                    <a:latin typeface="Cambria Math" panose="02040503050406030204" pitchFamily="18" charset="0"/>
                                  </a:rPr>
                                </m:ctrlPr>
                              </m:dPr>
                              <m:e>
                                <m:r>
                                  <a:rPr lang="en-US" i="1" smtClean="0">
                                    <a:solidFill>
                                      <a:schemeClr val="tx1"/>
                                    </a:solidFill>
                                    <a:latin typeface="Cambria Math" panose="02040503050406030204" pitchFamily="18" charset="0"/>
                                  </a:rPr>
                                  <m:t>1+</m:t>
                                </m:r>
                                <m:f>
                                  <m:fPr>
                                    <m:ctrlPr>
                                      <a:rPr lang="en-US" i="1" smtClean="0">
                                        <a:solidFill>
                                          <a:schemeClr val="tx1"/>
                                        </a:solidFill>
                                        <a:latin typeface="Cambria Math" panose="02040503050406030204" pitchFamily="18" charset="0"/>
                                      </a:rPr>
                                    </m:ctrlPr>
                                  </m:fPr>
                                  <m:num>
                                    <m:r>
                                      <a:rPr lang="en-US" i="1" smtClean="0">
                                        <a:solidFill>
                                          <a:schemeClr val="tx1"/>
                                        </a:solidFill>
                                        <a:latin typeface="Cambria Math" panose="02040503050406030204" pitchFamily="18" charset="0"/>
                                      </a:rPr>
                                      <m:t>1</m:t>
                                    </m:r>
                                  </m:num>
                                  <m:den>
                                    <m:r>
                                      <a:rPr lang="en-US" i="1" smtClean="0">
                                        <a:solidFill>
                                          <a:schemeClr val="tx1"/>
                                        </a:solidFill>
                                        <a:latin typeface="Cambria Math" panose="02040503050406030204" pitchFamily="18" charset="0"/>
                                      </a:rPr>
                                      <m:t>𝑛</m:t>
                                    </m:r>
                                  </m:den>
                                </m:f>
                              </m:e>
                            </m:d>
                          </m:e>
                          <m:sup>
                            <m:r>
                              <a:rPr lang="en-US" i="1" smtClean="0">
                                <a:solidFill>
                                  <a:schemeClr val="tx1"/>
                                </a:solidFill>
                                <a:latin typeface="Cambria Math" panose="02040503050406030204" pitchFamily="18" charset="0"/>
                              </a:rPr>
                              <m:t>𝑛</m:t>
                            </m:r>
                          </m:sup>
                        </m:sSup>
                      </m:e>
                    </m:func>
                  </m:oMath>
                </a14:m>
                <a:r>
                  <a:rPr lang="en-US" dirty="0">
                    <a:solidFill>
                      <a:schemeClr val="tx1"/>
                    </a:solidFill>
                  </a:rPr>
                  <a:t> = e represents the unrounded amount to which €1 would grow in a year if the nominal rate were 100% and the number n of compounding periods per year increased without limit; that is when the interest is compounded continuously.</a:t>
                </a:r>
              </a:p>
            </p:txBody>
          </p:sp>
        </mc:Choice>
        <mc:Fallback xmlns="">
          <p:sp>
            <p:nvSpPr>
              <p:cNvPr id="3" name="Content Placeholder 2">
                <a:extLst>
                  <a:ext uri="{FF2B5EF4-FFF2-40B4-BE49-F238E27FC236}">
                    <a16:creationId xmlns:a16="http://schemas.microsoft.com/office/drawing/2014/main" id="{FA408CCD-7EE9-D74D-973B-5D183C6D1B80}"/>
                  </a:ext>
                </a:extLst>
              </p:cNvPr>
              <p:cNvSpPr>
                <a:spLocks noGrp="1" noRot="1" noChangeAspect="1" noMove="1" noResize="1" noEditPoints="1" noAdjustHandles="1" noChangeArrowheads="1" noChangeShapeType="1" noTextEdit="1"/>
              </p:cNvSpPr>
              <p:nvPr>
                <p:ph idx="1"/>
              </p:nvPr>
            </p:nvSpPr>
            <p:spPr>
              <a:blipFill>
                <a:blip r:embed="rId2"/>
                <a:stretch>
                  <a:fillRect l="-2618" r="-2216"/>
                </a:stretch>
              </a:blipFill>
            </p:spPr>
            <p:txBody>
              <a:bodyPr/>
              <a:lstStyle/>
              <a:p>
                <a:r>
                  <a:rPr lang="en-US">
                    <a:noFill/>
                  </a:rPr>
                  <a:t> </a:t>
                </a:r>
              </a:p>
            </p:txBody>
          </p:sp>
        </mc:Fallback>
      </mc:AlternateContent>
    </p:spTree>
    <p:extLst>
      <p:ext uri="{BB962C8B-B14F-4D97-AF65-F5344CB8AC3E}">
        <p14:creationId xmlns:p14="http://schemas.microsoft.com/office/powerpoint/2010/main" val="125897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61357"/>
            <a:ext cx="5407697" cy="474661"/>
          </a:xfrm>
        </p:spPr>
        <p:txBody>
          <a:bodyPr>
            <a:normAutofit fontScale="90000"/>
          </a:bodyPr>
          <a:lstStyle/>
          <a:p>
            <a:r>
              <a:rPr lang="en-US" dirty="0">
                <a:solidFill>
                  <a:srgbClr val="FFC000"/>
                </a:solidFill>
              </a:rPr>
              <a:t>Depreciation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309916"/>
            <a:ext cx="8744322" cy="4712067"/>
          </a:xfrm>
        </p:spPr>
        <p:txBody>
          <a:bodyPr>
            <a:normAutofit/>
          </a:bodyPr>
          <a:lstStyle/>
          <a:p>
            <a:pPr algn="just"/>
            <a:endParaRPr lang="en-US" sz="2521" dirty="0">
              <a:solidFill>
                <a:schemeClr val="tx1"/>
              </a:solidFill>
            </a:endParaRPr>
          </a:p>
          <a:p>
            <a:pPr algn="just"/>
            <a:endParaRPr lang="en-US" sz="2521" dirty="0">
              <a:solidFill>
                <a:schemeClr val="tx1"/>
              </a:solidFill>
            </a:endParaRPr>
          </a:p>
          <a:p>
            <a:pPr algn="just"/>
            <a:r>
              <a:rPr lang="en-US" sz="2521" dirty="0">
                <a:solidFill>
                  <a:schemeClr val="tx1"/>
                </a:solidFill>
              </a:rPr>
              <a:t>Depreciation: </a:t>
            </a:r>
            <a:r>
              <a:rPr lang="en-IE" sz="2521" dirty="0">
                <a:solidFill>
                  <a:schemeClr val="tx1"/>
                </a:solidFill>
              </a:rPr>
              <a:t>a reduction in the value of an asset over time, due in particular, to wear and tear.</a:t>
            </a:r>
          </a:p>
          <a:p>
            <a:pPr algn="just"/>
            <a:endParaRPr lang="en-IE" sz="2521" dirty="0">
              <a:solidFill>
                <a:schemeClr val="tx1"/>
              </a:solidFill>
            </a:endParaRPr>
          </a:p>
          <a:p>
            <a:pPr algn="just"/>
            <a:r>
              <a:rPr lang="en-IE" sz="2521" dirty="0">
                <a:solidFill>
                  <a:schemeClr val="tx1"/>
                </a:solidFill>
              </a:rPr>
              <a:t>For the car owners: cars generally lose </a:t>
            </a:r>
            <a:r>
              <a:rPr lang="en-IE" sz="2521" b="1" dirty="0">
                <a:solidFill>
                  <a:schemeClr val="tx1"/>
                </a:solidFill>
              </a:rPr>
              <a:t>between 40% to 50% of their value in the first three years of ownership</a:t>
            </a:r>
            <a:r>
              <a:rPr lang="en-IE" sz="2521" dirty="0">
                <a:solidFill>
                  <a:schemeClr val="tx1"/>
                </a:solidFill>
              </a:rPr>
              <a:t>.</a:t>
            </a:r>
            <a:endParaRPr lang="en-US" sz="2521" dirty="0">
              <a:solidFill>
                <a:schemeClr val="tx1"/>
              </a:solidFill>
            </a:endParaRPr>
          </a:p>
        </p:txBody>
      </p:sp>
    </p:spTree>
    <p:extLst>
      <p:ext uri="{BB962C8B-B14F-4D97-AF65-F5344CB8AC3E}">
        <p14:creationId xmlns:p14="http://schemas.microsoft.com/office/powerpoint/2010/main" val="29766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285750" y="225849"/>
            <a:ext cx="5652105" cy="610170"/>
          </a:xfrm>
        </p:spPr>
        <p:txBody>
          <a:bodyPr>
            <a:normAutofit/>
          </a:bodyPr>
          <a:lstStyle/>
          <a:p>
            <a:r>
              <a:rPr lang="en-US" dirty="0">
                <a:solidFill>
                  <a:srgbClr val="FFC000"/>
                </a:solidFill>
              </a:rPr>
              <a:t>Financial </a:t>
            </a:r>
            <a:r>
              <a:rPr lang="en-US" dirty="0" err="1">
                <a:solidFill>
                  <a:srgbClr val="FFC000"/>
                </a:solidFill>
              </a:rPr>
              <a:t>Maths</a:t>
            </a:r>
            <a:r>
              <a:rPr lang="en-US" dirty="0">
                <a:solidFill>
                  <a:srgbClr val="FFC000"/>
                </a:solidFill>
              </a:rPr>
              <a:t> - Senior Cycle </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2400038"/>
            <a:ext cx="5407697" cy="3621944"/>
          </a:xfrm>
        </p:spPr>
        <p:txBody>
          <a:bodyPr>
            <a:normAutofit/>
          </a:bodyPr>
          <a:lstStyle/>
          <a:p>
            <a:pPr marL="115246" lvl="1" indent="0">
              <a:buNone/>
            </a:pPr>
            <a:endParaRPr lang="en-IE" dirty="0">
              <a:solidFill>
                <a:srgbClr val="FFFFFF"/>
              </a:solidFill>
            </a:endParaRPr>
          </a:p>
          <a:p>
            <a:pPr lvl="1"/>
            <a:endParaRPr lang="en-US" dirty="0">
              <a:solidFill>
                <a:srgbClr val="FFFFFF"/>
              </a:solidFill>
            </a:endParaRPr>
          </a:p>
          <a:p>
            <a:pPr lvl="1"/>
            <a:endParaRPr lang="en-IE" dirty="0">
              <a:solidFill>
                <a:srgbClr val="FFFFFF"/>
              </a:solidFill>
            </a:endParaRPr>
          </a:p>
          <a:p>
            <a:pPr lvl="1"/>
            <a:endParaRPr lang="en-US" dirty="0">
              <a:solidFill>
                <a:srgbClr val="FFFFFF"/>
              </a:solidFill>
            </a:endParaRPr>
          </a:p>
        </p:txBody>
      </p:sp>
      <p:pic>
        <p:nvPicPr>
          <p:cNvPr id="10" name="Content Placeholder 4">
            <a:extLst>
              <a:ext uri="{FF2B5EF4-FFF2-40B4-BE49-F238E27FC236}">
                <a16:creationId xmlns:a16="http://schemas.microsoft.com/office/drawing/2014/main" id="{E2257716-E70F-5C48-A17D-7D99521D4B04}"/>
              </a:ext>
            </a:extLst>
          </p:cNvPr>
          <p:cNvPicPr>
            <a:picLocks noChangeAspect="1"/>
          </p:cNvPicPr>
          <p:nvPr/>
        </p:nvPicPr>
        <p:blipFill>
          <a:blip r:embed="rId2"/>
          <a:stretch>
            <a:fillRect/>
          </a:stretch>
        </p:blipFill>
        <p:spPr>
          <a:xfrm>
            <a:off x="3564189" y="1062050"/>
            <a:ext cx="5063623" cy="4733900"/>
          </a:xfrm>
          <a:prstGeom prst="rect">
            <a:avLst/>
          </a:prstGeom>
        </p:spPr>
      </p:pic>
    </p:spTree>
    <p:extLst>
      <p:ext uri="{BB962C8B-B14F-4D97-AF65-F5344CB8AC3E}">
        <p14:creationId xmlns:p14="http://schemas.microsoft.com/office/powerpoint/2010/main" val="2246462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282937"/>
            <a:ext cx="5407697" cy="1936005"/>
          </a:xfrm>
        </p:spPr>
        <p:txBody>
          <a:bodyPr>
            <a:normAutofit/>
          </a:bodyPr>
          <a:lstStyle/>
          <a:p>
            <a:r>
              <a:rPr lang="en-US" dirty="0">
                <a:solidFill>
                  <a:srgbClr val="FFC000"/>
                </a:solidFill>
              </a:rPr>
              <a:t>Depreciation</a:t>
            </a:r>
            <a:r>
              <a:rPr lang="en-US" dirty="0">
                <a:solidFill>
                  <a:schemeClr val="tx1"/>
                </a:solidFill>
              </a:rPr>
              <a:t> </a:t>
            </a:r>
            <a:r>
              <a:rPr lang="en-US" dirty="0">
                <a:solidFill>
                  <a:srgbClr val="FFC000"/>
                </a:solidFill>
              </a:rPr>
              <a:t>Formula</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159351"/>
            <a:ext cx="8533531" cy="4862632"/>
          </a:xfrm>
        </p:spPr>
        <p:txBody>
          <a:bodyPr>
            <a:normAutofit lnSpcReduction="10000"/>
          </a:bodyPr>
          <a:lstStyle/>
          <a:p>
            <a:pPr marL="0" indent="0" algn="just">
              <a:buNone/>
            </a:pPr>
            <a:r>
              <a:rPr lang="en-US" sz="2430" dirty="0">
                <a:solidFill>
                  <a:schemeClr val="tx1"/>
                </a:solidFill>
              </a:rPr>
              <a:t>Begin with the compound interest formula</a:t>
            </a:r>
          </a:p>
          <a:p>
            <a:pPr marL="0" indent="0" algn="just">
              <a:buNone/>
            </a:pPr>
            <a:endParaRPr lang="en-US" sz="2430" dirty="0">
              <a:solidFill>
                <a:schemeClr val="tx1"/>
              </a:solidFill>
            </a:endParaRPr>
          </a:p>
          <a:p>
            <a:pPr marL="0" indent="0" algn="ctr">
              <a:buNone/>
            </a:pPr>
            <a:r>
              <a:rPr lang="en-US" sz="2430" b="1" dirty="0">
                <a:solidFill>
                  <a:schemeClr val="tx1"/>
                </a:solidFill>
              </a:rPr>
              <a:t>F = P(1 + </a:t>
            </a:r>
            <a:r>
              <a:rPr lang="en-US" sz="2430" b="1" dirty="0" err="1">
                <a:solidFill>
                  <a:schemeClr val="tx1"/>
                </a:solidFill>
              </a:rPr>
              <a:t>i</a:t>
            </a:r>
            <a:r>
              <a:rPr lang="en-US" sz="2430" b="1" dirty="0">
                <a:solidFill>
                  <a:schemeClr val="tx1"/>
                </a:solidFill>
              </a:rPr>
              <a:t>)</a:t>
            </a:r>
            <a:r>
              <a:rPr lang="en-US" sz="2430" b="1" baseline="30000" dirty="0">
                <a:solidFill>
                  <a:schemeClr val="tx1"/>
                </a:solidFill>
              </a:rPr>
              <a:t>t</a:t>
            </a:r>
          </a:p>
          <a:p>
            <a:pPr marL="0" indent="0" algn="ctr">
              <a:buNone/>
            </a:pPr>
            <a:endParaRPr lang="en-US" sz="2430" b="1" dirty="0">
              <a:solidFill>
                <a:schemeClr val="tx1"/>
              </a:solidFill>
            </a:endParaRPr>
          </a:p>
          <a:p>
            <a:pPr marL="0" indent="0" algn="just">
              <a:buNone/>
            </a:pPr>
            <a:r>
              <a:rPr lang="en-US" sz="2430" dirty="0">
                <a:solidFill>
                  <a:schemeClr val="tx1"/>
                </a:solidFill>
              </a:rPr>
              <a:t>Try to think of depreciation as </a:t>
            </a:r>
            <a:r>
              <a:rPr lang="en-US" sz="2430" b="1" dirty="0">
                <a:solidFill>
                  <a:schemeClr val="tx1"/>
                </a:solidFill>
              </a:rPr>
              <a:t>negative</a:t>
            </a:r>
            <a:r>
              <a:rPr lang="en-US" sz="2430" dirty="0">
                <a:solidFill>
                  <a:schemeClr val="tx1"/>
                </a:solidFill>
              </a:rPr>
              <a:t> </a:t>
            </a:r>
            <a:r>
              <a:rPr lang="en-US" sz="2430" b="1" dirty="0">
                <a:solidFill>
                  <a:schemeClr val="tx1"/>
                </a:solidFill>
              </a:rPr>
              <a:t>interest.</a:t>
            </a:r>
          </a:p>
          <a:p>
            <a:pPr marL="0" indent="0" algn="just">
              <a:buNone/>
            </a:pPr>
            <a:endParaRPr lang="en-US" sz="2430" b="1" dirty="0">
              <a:solidFill>
                <a:schemeClr val="tx1"/>
              </a:solidFill>
            </a:endParaRPr>
          </a:p>
          <a:p>
            <a:pPr marL="0" indent="0" algn="just">
              <a:buNone/>
            </a:pPr>
            <a:r>
              <a:rPr lang="en-US" sz="2430" b="1" dirty="0">
                <a:solidFill>
                  <a:schemeClr val="tx1"/>
                </a:solidFill>
              </a:rPr>
              <a:t>How would we represent this in our formula?</a:t>
            </a:r>
          </a:p>
          <a:p>
            <a:pPr marL="0" indent="0" algn="just">
              <a:buNone/>
            </a:pPr>
            <a:endParaRPr lang="en-US" sz="2430" b="1" dirty="0">
              <a:solidFill>
                <a:schemeClr val="tx1"/>
              </a:solidFill>
            </a:endParaRPr>
          </a:p>
          <a:p>
            <a:pPr marL="0" indent="0" algn="ctr">
              <a:buNone/>
            </a:pPr>
            <a:r>
              <a:rPr lang="en-US" sz="2430" b="1" dirty="0">
                <a:solidFill>
                  <a:schemeClr val="tx1"/>
                </a:solidFill>
              </a:rPr>
              <a:t>F = P(1 - </a:t>
            </a:r>
            <a:r>
              <a:rPr lang="en-US" sz="2430" b="1" dirty="0" err="1">
                <a:solidFill>
                  <a:schemeClr val="tx1"/>
                </a:solidFill>
              </a:rPr>
              <a:t>i</a:t>
            </a:r>
            <a:r>
              <a:rPr lang="en-US" sz="2430" b="1" dirty="0">
                <a:solidFill>
                  <a:schemeClr val="tx1"/>
                </a:solidFill>
              </a:rPr>
              <a:t>)</a:t>
            </a:r>
            <a:r>
              <a:rPr lang="en-US" sz="2430" b="1" baseline="30000" dirty="0">
                <a:solidFill>
                  <a:schemeClr val="tx1"/>
                </a:solidFill>
              </a:rPr>
              <a:t>t</a:t>
            </a:r>
          </a:p>
          <a:p>
            <a:pPr marL="0" indent="0" algn="ctr">
              <a:buNone/>
            </a:pPr>
            <a:endParaRPr lang="en-US" sz="2430" b="1" baseline="30000" dirty="0">
              <a:solidFill>
                <a:schemeClr val="tx1"/>
              </a:solidFill>
            </a:endParaRPr>
          </a:p>
          <a:p>
            <a:pPr marL="0" indent="0" algn="just">
              <a:buNone/>
            </a:pPr>
            <a:r>
              <a:rPr lang="en-US" sz="2430" dirty="0">
                <a:solidFill>
                  <a:schemeClr val="tx1"/>
                </a:solidFill>
              </a:rPr>
              <a:t>We have now found a formula to represent compounded depreciation over time!</a:t>
            </a:r>
          </a:p>
          <a:p>
            <a:pPr marL="0" indent="0" algn="just">
              <a:buNone/>
            </a:pPr>
            <a:endParaRPr lang="en-US" b="1" dirty="0">
              <a:solidFill>
                <a:schemeClr val="tx1"/>
              </a:solidFill>
            </a:endParaRPr>
          </a:p>
          <a:p>
            <a:pPr marL="0" indent="0" algn="just">
              <a:buNone/>
            </a:pPr>
            <a:endParaRPr lang="en-US" dirty="0">
              <a:solidFill>
                <a:schemeClr val="tx1"/>
              </a:solidFill>
            </a:endParaRPr>
          </a:p>
        </p:txBody>
      </p:sp>
    </p:spTree>
    <p:extLst>
      <p:ext uri="{BB962C8B-B14F-4D97-AF65-F5344CB8AC3E}">
        <p14:creationId xmlns:p14="http://schemas.microsoft.com/office/powerpoint/2010/main" val="214421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 calcmode="lin" valueType="num">
                                      <p:cBhvr additive="base">
                                        <p:cTn id="3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08658"/>
            <a:ext cx="5407697" cy="1910284"/>
          </a:xfrm>
        </p:spPr>
        <p:txBody>
          <a:bodyPr>
            <a:normAutofit/>
          </a:bodyPr>
          <a:lstStyle/>
          <a:p>
            <a:r>
              <a:rPr lang="en-US" dirty="0">
                <a:solidFill>
                  <a:srgbClr val="FFC000"/>
                </a:solidFill>
              </a:rPr>
              <a:t>Depreciation: Example</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244083" y="1359495"/>
            <a:ext cx="5407697" cy="4456106"/>
          </a:xfrm>
        </p:spPr>
        <p:txBody>
          <a:bodyPr>
            <a:normAutofit/>
          </a:bodyPr>
          <a:lstStyle/>
          <a:p>
            <a:pPr marL="0" indent="0" algn="just">
              <a:buNone/>
            </a:pPr>
            <a:r>
              <a:rPr lang="en-US" dirty="0">
                <a:solidFill>
                  <a:schemeClr val="tx1"/>
                </a:solidFill>
              </a:rPr>
              <a:t>Say we buy a second-hand Toyota Auris for 18950 euro. </a:t>
            </a:r>
          </a:p>
          <a:p>
            <a:pPr marL="0" indent="0" algn="just">
              <a:buNone/>
            </a:pPr>
            <a:r>
              <a:rPr lang="en-US" dirty="0">
                <a:solidFill>
                  <a:schemeClr val="tx1"/>
                </a:solidFill>
              </a:rPr>
              <a:t>We know that depreciation will be 15% per annum for the next 3 years. </a:t>
            </a:r>
          </a:p>
          <a:p>
            <a:pPr marL="0" indent="0" algn="just">
              <a:buNone/>
            </a:pPr>
            <a:r>
              <a:rPr lang="en-US" dirty="0">
                <a:solidFill>
                  <a:schemeClr val="tx1"/>
                </a:solidFill>
              </a:rPr>
              <a:t>What value will the car have at the end of this period to the nearest euro?</a:t>
            </a:r>
          </a:p>
        </p:txBody>
      </p:sp>
      <p:pic>
        <p:nvPicPr>
          <p:cNvPr id="4" name="Picture 3" descr="A picture containing text, road, screenshot&#10;&#10;Description automatically generated">
            <a:extLst>
              <a:ext uri="{FF2B5EF4-FFF2-40B4-BE49-F238E27FC236}">
                <a16:creationId xmlns:a16="http://schemas.microsoft.com/office/drawing/2014/main" id="{20467BD4-D30D-8847-80A3-CE7D48387E5E}"/>
              </a:ext>
            </a:extLst>
          </p:cNvPr>
          <p:cNvPicPr>
            <a:picLocks noChangeAspect="1"/>
          </p:cNvPicPr>
          <p:nvPr/>
        </p:nvPicPr>
        <p:blipFill>
          <a:blip r:embed="rId2"/>
          <a:stretch>
            <a:fillRect/>
          </a:stretch>
        </p:blipFill>
        <p:spPr>
          <a:xfrm>
            <a:off x="6993897" y="1755673"/>
            <a:ext cx="4589896" cy="3346655"/>
          </a:xfrm>
          <a:prstGeom prst="rect">
            <a:avLst/>
          </a:prstGeom>
        </p:spPr>
      </p:pic>
    </p:spTree>
    <p:extLst>
      <p:ext uri="{BB962C8B-B14F-4D97-AF65-F5344CB8AC3E}">
        <p14:creationId xmlns:p14="http://schemas.microsoft.com/office/powerpoint/2010/main" val="398749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42126"/>
            <a:ext cx="5407697" cy="1876816"/>
          </a:xfrm>
        </p:spPr>
        <p:txBody>
          <a:bodyPr>
            <a:normAutofit/>
          </a:bodyPr>
          <a:lstStyle/>
          <a:p>
            <a:r>
              <a:rPr lang="en-US" dirty="0">
                <a:solidFill>
                  <a:srgbClr val="FFC000"/>
                </a:solidFill>
              </a:rPr>
              <a:t>Depreciation Formula</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289253" y="1755673"/>
            <a:ext cx="5407697" cy="3621944"/>
          </a:xfrm>
        </p:spPr>
        <p:txBody>
          <a:bodyPr>
            <a:normAutofit lnSpcReduction="10000"/>
          </a:bodyPr>
          <a:lstStyle/>
          <a:p>
            <a:pPr marL="0" indent="0" algn="ctr">
              <a:buNone/>
            </a:pPr>
            <a:r>
              <a:rPr lang="en-US" b="1" dirty="0">
                <a:solidFill>
                  <a:schemeClr val="tx1"/>
                </a:solidFill>
              </a:rPr>
              <a:t>F = P(1 - </a:t>
            </a:r>
            <a:r>
              <a:rPr lang="en-US" b="1" dirty="0" err="1">
                <a:solidFill>
                  <a:schemeClr val="tx1"/>
                </a:solidFill>
              </a:rPr>
              <a:t>i</a:t>
            </a:r>
            <a:r>
              <a:rPr lang="en-US" b="1" dirty="0">
                <a:solidFill>
                  <a:schemeClr val="tx1"/>
                </a:solidFill>
              </a:rPr>
              <a:t>)</a:t>
            </a:r>
            <a:r>
              <a:rPr lang="en-US" b="1" baseline="30000" dirty="0">
                <a:solidFill>
                  <a:schemeClr val="tx1"/>
                </a:solidFill>
              </a:rPr>
              <a:t>t</a:t>
            </a:r>
            <a:endParaRPr lang="en-US" b="1" dirty="0">
              <a:solidFill>
                <a:schemeClr val="tx1"/>
              </a:solidFill>
            </a:endParaRPr>
          </a:p>
          <a:p>
            <a:pPr marL="0" indent="0" algn="ctr">
              <a:buNone/>
            </a:pPr>
            <a:r>
              <a:rPr lang="en-US" dirty="0">
                <a:solidFill>
                  <a:schemeClr val="tx1"/>
                </a:solidFill>
              </a:rPr>
              <a:t>P = 18950; </a:t>
            </a:r>
            <a:r>
              <a:rPr lang="en-US" dirty="0" err="1">
                <a:solidFill>
                  <a:schemeClr val="tx1"/>
                </a:solidFill>
              </a:rPr>
              <a:t>i</a:t>
            </a:r>
            <a:r>
              <a:rPr lang="en-US" dirty="0">
                <a:solidFill>
                  <a:schemeClr val="tx1"/>
                </a:solidFill>
              </a:rPr>
              <a:t> = 0.15 (convert to a decimal); t = 3</a:t>
            </a:r>
          </a:p>
          <a:p>
            <a:pPr marL="0" indent="0">
              <a:buNone/>
            </a:pPr>
            <a:endParaRPr lang="en-US" dirty="0">
              <a:solidFill>
                <a:schemeClr val="tx1"/>
              </a:solidFill>
            </a:endParaRPr>
          </a:p>
          <a:p>
            <a:pPr marL="0" indent="0" algn="ctr">
              <a:buNone/>
            </a:pPr>
            <a:r>
              <a:rPr lang="en-US" dirty="0">
                <a:solidFill>
                  <a:schemeClr val="tx1"/>
                </a:solidFill>
              </a:rPr>
              <a:t>F = 18950(1 – 0.15)</a:t>
            </a:r>
            <a:r>
              <a:rPr lang="en-US" baseline="30000" dirty="0">
                <a:solidFill>
                  <a:schemeClr val="tx1"/>
                </a:solidFill>
              </a:rPr>
              <a:t>3</a:t>
            </a:r>
            <a:endParaRPr lang="en-US" dirty="0">
              <a:solidFill>
                <a:schemeClr val="tx1"/>
              </a:solidFill>
            </a:endParaRPr>
          </a:p>
          <a:p>
            <a:pPr marL="0" indent="0" algn="ctr">
              <a:buNone/>
            </a:pPr>
            <a:r>
              <a:rPr lang="en-US" dirty="0">
                <a:solidFill>
                  <a:schemeClr val="tx1"/>
                </a:solidFill>
              </a:rPr>
              <a:t>F = 18950(0.85)</a:t>
            </a:r>
            <a:r>
              <a:rPr lang="en-US" baseline="30000" dirty="0">
                <a:solidFill>
                  <a:schemeClr val="tx1"/>
                </a:solidFill>
              </a:rPr>
              <a:t>3</a:t>
            </a:r>
            <a:endParaRPr lang="en-US" dirty="0">
              <a:solidFill>
                <a:schemeClr val="tx1"/>
              </a:solidFill>
            </a:endParaRPr>
          </a:p>
          <a:p>
            <a:pPr marL="0" indent="0" algn="ctr">
              <a:buNone/>
            </a:pPr>
            <a:r>
              <a:rPr lang="en-US" dirty="0">
                <a:solidFill>
                  <a:schemeClr val="tx1"/>
                </a:solidFill>
              </a:rPr>
              <a:t>F = 11638</a:t>
            </a:r>
          </a:p>
        </p:txBody>
      </p:sp>
      <p:pic>
        <p:nvPicPr>
          <p:cNvPr id="7" name="Picture 6" descr="A picture containing text, road, screenshot&#10;&#10;Description automatically generated">
            <a:extLst>
              <a:ext uri="{FF2B5EF4-FFF2-40B4-BE49-F238E27FC236}">
                <a16:creationId xmlns:a16="http://schemas.microsoft.com/office/drawing/2014/main" id="{D6B5B02F-CC5C-164C-AA88-8EFEC57779B2}"/>
              </a:ext>
            </a:extLst>
          </p:cNvPr>
          <p:cNvPicPr>
            <a:picLocks noChangeAspect="1"/>
          </p:cNvPicPr>
          <p:nvPr/>
        </p:nvPicPr>
        <p:blipFill>
          <a:blip r:embed="rId2"/>
          <a:stretch>
            <a:fillRect/>
          </a:stretch>
        </p:blipFill>
        <p:spPr>
          <a:xfrm>
            <a:off x="6993897" y="1755673"/>
            <a:ext cx="4589896" cy="3346655"/>
          </a:xfrm>
          <a:prstGeom prst="rect">
            <a:avLst/>
          </a:prstGeom>
        </p:spPr>
      </p:pic>
    </p:spTree>
    <p:extLst>
      <p:ext uri="{BB962C8B-B14F-4D97-AF65-F5344CB8AC3E}">
        <p14:creationId xmlns:p14="http://schemas.microsoft.com/office/powerpoint/2010/main" val="31879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6717-DD2B-FB46-9DDF-038630CA0BE7}"/>
              </a:ext>
            </a:extLst>
          </p:cNvPr>
          <p:cNvSpPr>
            <a:spLocks noGrp="1"/>
          </p:cNvSpPr>
          <p:nvPr>
            <p:ph type="title"/>
          </p:nvPr>
        </p:nvSpPr>
        <p:spPr/>
        <p:txBody>
          <a:bodyPr/>
          <a:lstStyle/>
          <a:p>
            <a:r>
              <a:rPr lang="en-US" dirty="0">
                <a:solidFill>
                  <a:srgbClr val="FFC000"/>
                </a:solidFill>
              </a:rPr>
              <a:t>Reflective Practice</a:t>
            </a:r>
          </a:p>
        </p:txBody>
      </p:sp>
      <p:sp>
        <p:nvSpPr>
          <p:cNvPr id="3" name="Content Placeholder 2">
            <a:extLst>
              <a:ext uri="{FF2B5EF4-FFF2-40B4-BE49-F238E27FC236}">
                <a16:creationId xmlns:a16="http://schemas.microsoft.com/office/drawing/2014/main" id="{3F4E37F0-CCB1-2043-A0FE-A89150AC78BC}"/>
              </a:ext>
            </a:extLst>
          </p:cNvPr>
          <p:cNvSpPr>
            <a:spLocks noGrp="1"/>
          </p:cNvSpPr>
          <p:nvPr>
            <p:ph idx="1"/>
          </p:nvPr>
        </p:nvSpPr>
        <p:spPr/>
        <p:txBody>
          <a:bodyPr/>
          <a:lstStyle/>
          <a:p>
            <a:r>
              <a:rPr lang="en-US" dirty="0">
                <a:solidFill>
                  <a:schemeClr val="tx1"/>
                </a:solidFill>
              </a:rPr>
              <a:t>How did I teach this topic before?</a:t>
            </a:r>
          </a:p>
          <a:p>
            <a:endParaRPr lang="en-US" dirty="0">
              <a:solidFill>
                <a:schemeClr val="tx1"/>
              </a:solidFill>
            </a:endParaRPr>
          </a:p>
          <a:p>
            <a:r>
              <a:rPr lang="en-US" dirty="0">
                <a:solidFill>
                  <a:schemeClr val="tx1"/>
                </a:solidFill>
              </a:rPr>
              <a:t>How will I teach it now?</a:t>
            </a:r>
          </a:p>
          <a:p>
            <a:endParaRPr lang="en-US" dirty="0">
              <a:solidFill>
                <a:schemeClr val="tx1"/>
              </a:solidFill>
            </a:endParaRPr>
          </a:p>
          <a:p>
            <a:r>
              <a:rPr lang="en-US" dirty="0">
                <a:solidFill>
                  <a:schemeClr val="tx1"/>
                </a:solidFill>
              </a:rPr>
              <a:t>Will I change something here? </a:t>
            </a:r>
          </a:p>
          <a:p>
            <a:endParaRPr lang="en-US" dirty="0">
              <a:solidFill>
                <a:schemeClr val="tx1"/>
              </a:solidFill>
            </a:endParaRPr>
          </a:p>
          <a:p>
            <a:r>
              <a:rPr lang="en-US" dirty="0">
                <a:solidFill>
                  <a:schemeClr val="tx1"/>
                </a:solidFill>
              </a:rPr>
              <a:t>Will I stay the same in some areas?</a:t>
            </a:r>
          </a:p>
          <a:p>
            <a:pPr marL="0" indent="0">
              <a:buNone/>
            </a:pPr>
            <a:endParaRPr lang="en-US" dirty="0"/>
          </a:p>
        </p:txBody>
      </p:sp>
    </p:spTree>
    <p:extLst>
      <p:ext uri="{BB962C8B-B14F-4D97-AF65-F5344CB8AC3E}">
        <p14:creationId xmlns:p14="http://schemas.microsoft.com/office/powerpoint/2010/main" val="44449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406201" y="342126"/>
            <a:ext cx="5531653" cy="546208"/>
          </a:xfrm>
        </p:spPr>
        <p:txBody>
          <a:bodyPr>
            <a:normAutofit/>
          </a:bodyPr>
          <a:lstStyle/>
          <a:p>
            <a:r>
              <a:rPr lang="en-US" dirty="0">
                <a:solidFill>
                  <a:srgbClr val="FFC000"/>
                </a:solidFill>
              </a:rPr>
              <a:t>Introduction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406201" y="1517697"/>
            <a:ext cx="9361638" cy="4433420"/>
          </a:xfrm>
        </p:spPr>
        <p:txBody>
          <a:bodyPr>
            <a:normAutofit fontScale="70000" lnSpcReduction="20000"/>
          </a:bodyPr>
          <a:lstStyle/>
          <a:p>
            <a:pPr marL="0" indent="0" algn="just">
              <a:buNone/>
            </a:pPr>
            <a:r>
              <a:rPr lang="en-IE" dirty="0">
                <a:solidFill>
                  <a:schemeClr val="tx1"/>
                </a:solidFill>
              </a:rPr>
              <a:t>In general, financial mathematics is the application of mathematical methods to financial problems. It draws on tools from other mathematical strands including arithmetic, sequences and series, probability and statistics. </a:t>
            </a:r>
          </a:p>
          <a:p>
            <a:pPr marL="0" indent="0" algn="just">
              <a:buNone/>
            </a:pPr>
            <a:endParaRPr lang="en-IE" dirty="0">
              <a:solidFill>
                <a:schemeClr val="tx1"/>
              </a:solidFill>
            </a:endParaRPr>
          </a:p>
          <a:p>
            <a:pPr marL="0" indent="0" algn="just">
              <a:buNone/>
            </a:pPr>
            <a:r>
              <a:rPr lang="en-IE" dirty="0">
                <a:solidFill>
                  <a:schemeClr val="tx1"/>
                </a:solidFill>
              </a:rPr>
              <a:t>In the early days financial mathematics primarily consisted of the study of compound interest and Albert Einstein has been accredited with saying “Compound interest is the eighth wonder of the world. He who understands it, earns it; he who doesn't, pays it.” Compound interest has also been referred to as “the most powerful force in the universe”. </a:t>
            </a:r>
          </a:p>
          <a:p>
            <a:pPr marL="0" indent="0" algn="just">
              <a:buNone/>
            </a:pPr>
            <a:endParaRPr lang="en-IE" dirty="0">
              <a:solidFill>
                <a:schemeClr val="tx1"/>
              </a:solidFill>
            </a:endParaRPr>
          </a:p>
          <a:p>
            <a:pPr marL="0" indent="0" algn="just">
              <a:buNone/>
            </a:pPr>
            <a:r>
              <a:rPr lang="en-IE" dirty="0">
                <a:solidFill>
                  <a:schemeClr val="tx1"/>
                </a:solidFill>
              </a:rPr>
              <a:t>However, the area of financial mathematics has expanded and we now look at much more than compound interest including mortgage repayments, currency conversion, interest rates, savings, bonds etc. The field expands even further if one studies it at third level. </a:t>
            </a:r>
          </a:p>
        </p:txBody>
      </p:sp>
    </p:spTree>
    <p:extLst>
      <p:ext uri="{BB962C8B-B14F-4D97-AF65-F5344CB8AC3E}">
        <p14:creationId xmlns:p14="http://schemas.microsoft.com/office/powerpoint/2010/main" val="30752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225849"/>
            <a:ext cx="5407697" cy="602259"/>
          </a:xfrm>
        </p:spPr>
        <p:txBody>
          <a:bodyPr>
            <a:normAutofit/>
          </a:bodyPr>
          <a:lstStyle/>
          <a:p>
            <a:r>
              <a:rPr lang="en-US" dirty="0">
                <a:solidFill>
                  <a:srgbClr val="FFC000"/>
                </a:solidFill>
              </a:rPr>
              <a:t>Introduction</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565877"/>
            <a:ext cx="9376695" cy="4667043"/>
          </a:xfrm>
        </p:spPr>
        <p:txBody>
          <a:bodyPr>
            <a:noAutofit/>
          </a:bodyPr>
          <a:lstStyle/>
          <a:p>
            <a:pPr algn="just"/>
            <a:r>
              <a:rPr lang="en-IE" sz="1800" dirty="0">
                <a:solidFill>
                  <a:schemeClr val="tx1"/>
                </a:solidFill>
              </a:rPr>
              <a:t>When teaching financial mathematics there are many important formulae which we will undoubtedly introduce. </a:t>
            </a:r>
          </a:p>
          <a:p>
            <a:pPr algn="just"/>
            <a:endParaRPr lang="en-IE" sz="1800" dirty="0">
              <a:solidFill>
                <a:schemeClr val="tx1"/>
              </a:solidFill>
            </a:endParaRPr>
          </a:p>
          <a:p>
            <a:pPr algn="just"/>
            <a:r>
              <a:rPr lang="en-IE" sz="1800" dirty="0">
                <a:solidFill>
                  <a:schemeClr val="tx1"/>
                </a:solidFill>
              </a:rPr>
              <a:t>However, it is important that we understand where these formula came from and why they work in particular circumstances. </a:t>
            </a:r>
          </a:p>
          <a:p>
            <a:pPr algn="just"/>
            <a:endParaRPr lang="en-IE" sz="1800" dirty="0">
              <a:solidFill>
                <a:schemeClr val="tx1"/>
              </a:solidFill>
            </a:endParaRPr>
          </a:p>
          <a:p>
            <a:pPr algn="just"/>
            <a:r>
              <a:rPr lang="en-IE" sz="1800" dirty="0">
                <a:solidFill>
                  <a:schemeClr val="tx1"/>
                </a:solidFill>
              </a:rPr>
              <a:t>Some examples of formulae that might be useful when teaching this strand are:</a:t>
            </a:r>
          </a:p>
          <a:p>
            <a:pPr algn="just"/>
            <a:endParaRPr lang="en-IE" sz="1800" dirty="0">
              <a:solidFill>
                <a:schemeClr val="tx1"/>
              </a:solidFill>
            </a:endParaRPr>
          </a:p>
          <a:p>
            <a:pPr lvl="1" algn="just"/>
            <a:r>
              <a:rPr lang="en-IE" sz="1800" dirty="0">
                <a:solidFill>
                  <a:schemeClr val="tx1"/>
                </a:solidFill>
              </a:rPr>
              <a:t>Compound interest/Depreciation formula</a:t>
            </a:r>
          </a:p>
          <a:p>
            <a:pPr lvl="1" algn="just"/>
            <a:r>
              <a:rPr lang="en-IE" sz="1800" dirty="0">
                <a:solidFill>
                  <a:schemeClr val="tx1"/>
                </a:solidFill>
              </a:rPr>
              <a:t>Sum of  geometric sequence</a:t>
            </a:r>
          </a:p>
          <a:p>
            <a:pPr lvl="1" algn="just"/>
            <a:r>
              <a:rPr lang="en-IE" sz="1800" dirty="0">
                <a:solidFill>
                  <a:schemeClr val="tx1"/>
                </a:solidFill>
              </a:rPr>
              <a:t>Amortisation formula</a:t>
            </a:r>
          </a:p>
          <a:p>
            <a:pPr lvl="1" algn="just"/>
            <a:r>
              <a:rPr lang="en-IE" sz="1800" dirty="0">
                <a:solidFill>
                  <a:schemeClr val="tx1"/>
                </a:solidFill>
              </a:rPr>
              <a:t>Reducing balance method of depreciation</a:t>
            </a:r>
          </a:p>
          <a:p>
            <a:pPr lvl="1" algn="just"/>
            <a:r>
              <a:rPr lang="en-IE" sz="1800" dirty="0">
                <a:solidFill>
                  <a:schemeClr val="tx1"/>
                </a:solidFill>
              </a:rPr>
              <a:t>Present value of money</a:t>
            </a:r>
          </a:p>
        </p:txBody>
      </p:sp>
    </p:spTree>
    <p:extLst>
      <p:ext uri="{BB962C8B-B14F-4D97-AF65-F5344CB8AC3E}">
        <p14:creationId xmlns:p14="http://schemas.microsoft.com/office/powerpoint/2010/main" val="3406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 calcmode="lin" valueType="num">
                                      <p:cBhvr additive="base">
                                        <p:cTn id="4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286074"/>
            <a:ext cx="5407697" cy="549945"/>
          </a:xfrm>
        </p:spPr>
        <p:txBody>
          <a:bodyPr>
            <a:normAutofit/>
          </a:bodyPr>
          <a:lstStyle/>
          <a:p>
            <a:r>
              <a:rPr lang="en-US" dirty="0">
                <a:solidFill>
                  <a:srgbClr val="FFC000"/>
                </a:solidFill>
              </a:rPr>
              <a:t>Compound Interest - Definitions</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656215"/>
            <a:ext cx="9060508" cy="4365767"/>
          </a:xfrm>
        </p:spPr>
        <p:txBody>
          <a:bodyPr>
            <a:normAutofit lnSpcReduction="10000"/>
          </a:bodyPr>
          <a:lstStyle/>
          <a:p>
            <a:pPr lvl="1" algn="just">
              <a:buFont typeface="Arial" panose="020B0604020202020204" pitchFamily="34" charset="0"/>
              <a:buChar char="•"/>
            </a:pPr>
            <a:r>
              <a:rPr lang="en-US" sz="2881" dirty="0">
                <a:solidFill>
                  <a:srgbClr val="FFC000"/>
                </a:solidFill>
              </a:rPr>
              <a:t>Principal: </a:t>
            </a:r>
            <a:r>
              <a:rPr lang="en-IE" sz="2881" dirty="0">
                <a:solidFill>
                  <a:schemeClr val="tx1"/>
                </a:solidFill>
              </a:rPr>
              <a:t>“Principal” has many financial meanings. It usually refers to the original sum of money borrowed for a loan or put into a savings account or investment. (Investopedia)</a:t>
            </a:r>
          </a:p>
          <a:p>
            <a:pPr lvl="1" algn="just">
              <a:buFont typeface="Arial" panose="020B0604020202020204" pitchFamily="34" charset="0"/>
              <a:buChar char="•"/>
            </a:pPr>
            <a:endParaRPr lang="en-IE" sz="2881" dirty="0">
              <a:solidFill>
                <a:schemeClr val="bg1"/>
              </a:solidFill>
            </a:endParaRPr>
          </a:p>
          <a:p>
            <a:pPr lvl="1" algn="just">
              <a:buFont typeface="Arial" panose="020B0604020202020204" pitchFamily="34" charset="0"/>
              <a:buChar char="•"/>
            </a:pPr>
            <a:r>
              <a:rPr lang="en-IE" sz="2881" dirty="0">
                <a:solidFill>
                  <a:srgbClr val="FFC000"/>
                </a:solidFill>
              </a:rPr>
              <a:t>Compound Interest: </a:t>
            </a:r>
            <a:r>
              <a:rPr lang="en-IE" sz="2881" dirty="0">
                <a:solidFill>
                  <a:schemeClr val="tx1"/>
                </a:solidFill>
              </a:rPr>
              <a:t>Compound interest is interest on savings, loans or depreciation calculated based on the initial principal and the accumulated interest from previous periods. Compound interest is sometimes called interest on the interest. (Investopedia)</a:t>
            </a:r>
          </a:p>
          <a:p>
            <a:pPr marL="115246" lvl="1" indent="0">
              <a:buNone/>
            </a:pPr>
            <a:endParaRPr lang="en-IE" dirty="0">
              <a:solidFill>
                <a:srgbClr val="FFFFFF"/>
              </a:solidFill>
            </a:endParaRPr>
          </a:p>
          <a:p>
            <a:pPr lvl="1"/>
            <a:endParaRPr lang="en-US" dirty="0">
              <a:solidFill>
                <a:srgbClr val="FFFFFF"/>
              </a:solidFill>
            </a:endParaRPr>
          </a:p>
          <a:p>
            <a:pPr lvl="1"/>
            <a:endParaRPr lang="en-IE" dirty="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215602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16187"/>
            <a:ext cx="5407697" cy="519831"/>
          </a:xfrm>
        </p:spPr>
        <p:txBody>
          <a:bodyPr>
            <a:normAutofit/>
          </a:bodyPr>
          <a:lstStyle/>
          <a:p>
            <a:r>
              <a:rPr lang="en-US" dirty="0">
                <a:solidFill>
                  <a:srgbClr val="FFC000"/>
                </a:solidFill>
              </a:rPr>
              <a:t>Example</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565877"/>
            <a:ext cx="8940057" cy="4456106"/>
          </a:xfrm>
        </p:spPr>
        <p:txBody>
          <a:bodyPr>
            <a:normAutofit/>
          </a:bodyPr>
          <a:lstStyle/>
          <a:p>
            <a:pPr algn="just"/>
            <a:r>
              <a:rPr lang="en-IE" dirty="0">
                <a:solidFill>
                  <a:schemeClr val="tx1"/>
                </a:solidFill>
              </a:rPr>
              <a:t>On the day Jack was born his Godfather put €1000 into a savings account for him and left it there until he was 18 years old. The bank offered an annual interest rate of 4% compounded annually. </a:t>
            </a:r>
          </a:p>
          <a:p>
            <a:pPr algn="just"/>
            <a:r>
              <a:rPr lang="en-IE" dirty="0">
                <a:solidFill>
                  <a:schemeClr val="tx1"/>
                </a:solidFill>
              </a:rPr>
              <a:t>That means at on the day Jack turns 1 there will be how much in his account?</a:t>
            </a:r>
          </a:p>
          <a:p>
            <a:pPr algn="just"/>
            <a:r>
              <a:rPr lang="en-IE" dirty="0">
                <a:solidFill>
                  <a:schemeClr val="tx1"/>
                </a:solidFill>
              </a:rPr>
              <a:t>How would you work this out?</a:t>
            </a:r>
          </a:p>
          <a:p>
            <a:pPr algn="just"/>
            <a:r>
              <a:rPr lang="en-IE" dirty="0">
                <a:solidFill>
                  <a:schemeClr val="tx1"/>
                </a:solidFill>
              </a:rPr>
              <a:t>Is there more than one way to work this out?</a:t>
            </a:r>
          </a:p>
          <a:p>
            <a:pPr marL="115246" lvl="1" indent="0">
              <a:buNone/>
            </a:pPr>
            <a:endParaRPr lang="en-IE" dirty="0">
              <a:solidFill>
                <a:srgbClr val="FFFFFF"/>
              </a:solidFill>
            </a:endParaRPr>
          </a:p>
          <a:p>
            <a:pPr lvl="1"/>
            <a:endParaRPr lang="en-US" dirty="0">
              <a:solidFill>
                <a:srgbClr val="FFFFFF"/>
              </a:solidFill>
            </a:endParaRPr>
          </a:p>
          <a:p>
            <a:pPr lvl="1"/>
            <a:endParaRPr lang="en-IE" dirty="0">
              <a:solidFill>
                <a:srgbClr val="FFFFFF"/>
              </a:solidFill>
            </a:endParaRPr>
          </a:p>
          <a:p>
            <a:pPr lvl="1"/>
            <a:endParaRPr lang="en-US" dirty="0">
              <a:solidFill>
                <a:srgbClr val="FFFFFF"/>
              </a:solidFill>
            </a:endParaRPr>
          </a:p>
        </p:txBody>
      </p:sp>
    </p:spTree>
    <p:extLst>
      <p:ext uri="{BB962C8B-B14F-4D97-AF65-F5344CB8AC3E}">
        <p14:creationId xmlns:p14="http://schemas.microsoft.com/office/powerpoint/2010/main" val="42786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161020"/>
            <a:ext cx="6395508" cy="674999"/>
          </a:xfrm>
        </p:spPr>
        <p:txBody>
          <a:bodyPr>
            <a:normAutofit/>
          </a:bodyPr>
          <a:lstStyle/>
          <a:p>
            <a:r>
              <a:rPr lang="en-US" dirty="0">
                <a:solidFill>
                  <a:srgbClr val="FFC000"/>
                </a:solidFill>
              </a:rPr>
              <a:t>Revision: Decimals and Percentages</a:t>
            </a:r>
          </a:p>
        </p:txBody>
      </p:sp>
      <mc:AlternateContent xmlns:mc="http://schemas.openxmlformats.org/markup-compatibility/2006">
        <mc:Choice xmlns:a14="http://schemas.microsoft.com/office/drawing/2010/main" Requires="a14">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370142"/>
                <a:ext cx="7675311" cy="4651841"/>
              </a:xfrm>
            </p:spPr>
            <p:txBody>
              <a:bodyPr>
                <a:normAutofit/>
              </a:bodyPr>
              <a:lstStyle/>
              <a:p>
                <a:r>
                  <a:rPr lang="en-US" dirty="0">
                    <a:solidFill>
                      <a:schemeClr val="tx1"/>
                    </a:solidFill>
                  </a:rPr>
                  <a:t>What is 4% as a decimal? </a:t>
                </a:r>
              </a:p>
              <a:p>
                <a:r>
                  <a:rPr lang="en-US" dirty="0">
                    <a:solidFill>
                      <a:schemeClr val="tx1"/>
                    </a:solidFill>
                  </a:rPr>
                  <a:t>4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100 = 0.04</a:t>
                </a:r>
              </a:p>
              <a:p>
                <a:r>
                  <a:rPr lang="en-US" dirty="0">
                    <a:solidFill>
                      <a:schemeClr val="tx1"/>
                    </a:solidFill>
                  </a:rPr>
                  <a:t>What is 100% as a decimal?</a:t>
                </a:r>
              </a:p>
              <a:p>
                <a:r>
                  <a:rPr lang="en-US" dirty="0">
                    <a:solidFill>
                      <a:schemeClr val="tx1"/>
                    </a:solidFill>
                  </a:rPr>
                  <a:t>1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100 = 1.00</a:t>
                </a:r>
              </a:p>
              <a:p>
                <a:r>
                  <a:rPr lang="en-US" dirty="0">
                    <a:solidFill>
                      <a:schemeClr val="tx1"/>
                    </a:solidFill>
                  </a:rPr>
                  <a:t>What about 104% as a decimal?</a:t>
                </a:r>
              </a:p>
              <a:p>
                <a:r>
                  <a:rPr lang="en-US" dirty="0">
                    <a:solidFill>
                      <a:schemeClr val="tx1"/>
                    </a:solidFill>
                  </a:rPr>
                  <a:t>104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rPr>
                  <a:t> 100 = 1.04</a:t>
                </a:r>
              </a:p>
            </p:txBody>
          </p:sp>
        </mc:Choice>
        <mc:Fallback>
          <p:sp>
            <p:nvSpPr>
              <p:cNvPr id="9" name="Content Placeholder 8">
                <a:extLst>
                  <a:ext uri="{FF2B5EF4-FFF2-40B4-BE49-F238E27FC236}">
                    <a16:creationId xmlns:a16="http://schemas.microsoft.com/office/drawing/2014/main" id="{3589304D-FDA3-4A22-B984-CC7EC827409C}"/>
                  </a:ext>
                </a:extLst>
              </p:cNvPr>
              <p:cNvSpPr>
                <a:spLocks noGrp="1" noRot="1" noChangeAspect="1" noMove="1" noResize="1" noEditPoints="1" noAdjustHandles="1" noChangeArrowheads="1" noChangeShapeType="1" noTextEdit="1"/>
              </p:cNvSpPr>
              <p:nvPr>
                <p:ph idx="1"/>
              </p:nvPr>
            </p:nvSpPr>
            <p:spPr>
              <a:xfrm>
                <a:off x="1530157" y="1370142"/>
                <a:ext cx="7675311" cy="4651841"/>
              </a:xfrm>
              <a:blipFill>
                <a:blip r:embed="rId2"/>
                <a:stretch>
                  <a:fillRect l="-3018" t="-1704"/>
                </a:stretch>
              </a:blipFill>
            </p:spPr>
            <p:txBody>
              <a:bodyPr/>
              <a:lstStyle/>
              <a:p>
                <a:r>
                  <a:rPr lang="en-IE">
                    <a:noFill/>
                  </a:rPr>
                  <a:t> </a:t>
                </a:r>
              </a:p>
            </p:txBody>
          </p:sp>
        </mc:Fallback>
      </mc:AlternateContent>
    </p:spTree>
    <p:extLst>
      <p:ext uri="{BB962C8B-B14F-4D97-AF65-F5344CB8AC3E}">
        <p14:creationId xmlns:p14="http://schemas.microsoft.com/office/powerpoint/2010/main" val="197674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499B-BC74-5C48-8C02-733E85130390}"/>
              </a:ext>
            </a:extLst>
          </p:cNvPr>
          <p:cNvSpPr>
            <a:spLocks noGrp="1"/>
          </p:cNvSpPr>
          <p:nvPr>
            <p:ph type="title"/>
          </p:nvPr>
        </p:nvSpPr>
        <p:spPr>
          <a:xfrm>
            <a:off x="1530157" y="301131"/>
            <a:ext cx="6365395" cy="534887"/>
          </a:xfrm>
        </p:spPr>
        <p:txBody>
          <a:bodyPr>
            <a:normAutofit/>
          </a:bodyPr>
          <a:lstStyle/>
          <a:p>
            <a:r>
              <a:rPr lang="en-US" dirty="0">
                <a:solidFill>
                  <a:srgbClr val="FFC000"/>
                </a:solidFill>
              </a:rPr>
              <a:t>Revision: Decimals and Percentages</a:t>
            </a:r>
          </a:p>
        </p:txBody>
      </p:sp>
      <p:sp>
        <p:nvSpPr>
          <p:cNvPr id="9" name="Content Placeholder 8">
            <a:extLst>
              <a:ext uri="{FF2B5EF4-FFF2-40B4-BE49-F238E27FC236}">
                <a16:creationId xmlns:a16="http://schemas.microsoft.com/office/drawing/2014/main" id="{3589304D-FDA3-4A22-B984-CC7EC827409C}"/>
              </a:ext>
            </a:extLst>
          </p:cNvPr>
          <p:cNvSpPr>
            <a:spLocks noGrp="1"/>
          </p:cNvSpPr>
          <p:nvPr>
            <p:ph idx="1"/>
          </p:nvPr>
        </p:nvSpPr>
        <p:spPr>
          <a:xfrm>
            <a:off x="1530157" y="1249690"/>
            <a:ext cx="8322740" cy="4772293"/>
          </a:xfrm>
        </p:spPr>
        <p:txBody>
          <a:bodyPr>
            <a:normAutofit fontScale="92500" lnSpcReduction="10000"/>
          </a:bodyPr>
          <a:lstStyle/>
          <a:p>
            <a:pPr algn="just"/>
            <a:r>
              <a:rPr lang="en-US" dirty="0">
                <a:solidFill>
                  <a:schemeClr val="tx1"/>
                </a:solidFill>
              </a:rPr>
              <a:t>So, once we reach Jack’s first birthday what percentage of the original principal would he have in his account?</a:t>
            </a:r>
          </a:p>
          <a:p>
            <a:pPr algn="just"/>
            <a:endParaRPr lang="en-US" dirty="0">
              <a:solidFill>
                <a:schemeClr val="tx1"/>
              </a:solidFill>
            </a:endParaRPr>
          </a:p>
          <a:p>
            <a:pPr algn="just"/>
            <a:r>
              <a:rPr lang="en-US" dirty="0">
                <a:solidFill>
                  <a:schemeClr val="tx1"/>
                </a:solidFill>
              </a:rPr>
              <a:t>104% : this is because we have our original 100%  plus the 4% interest our savings earned!</a:t>
            </a:r>
          </a:p>
          <a:p>
            <a:pPr algn="just"/>
            <a:endParaRPr lang="en-US" dirty="0">
              <a:solidFill>
                <a:schemeClr val="tx1"/>
              </a:solidFill>
            </a:endParaRPr>
          </a:p>
          <a:p>
            <a:pPr marL="0" indent="0" algn="just">
              <a:buNone/>
            </a:pPr>
            <a:r>
              <a:rPr lang="en-US" dirty="0">
                <a:solidFill>
                  <a:schemeClr val="tx1"/>
                </a:solidFill>
              </a:rPr>
              <a:t>To calculate the new amount, we take the original principal amount and multiply it by 1.04 to find 104%.</a:t>
            </a:r>
          </a:p>
        </p:txBody>
      </p:sp>
    </p:spTree>
    <p:extLst>
      <p:ext uri="{BB962C8B-B14F-4D97-AF65-F5344CB8AC3E}">
        <p14:creationId xmlns:p14="http://schemas.microsoft.com/office/powerpoint/2010/main" val="34641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D24B0405-4E1F-466C-B47E-D888F920E63B}" vid="{C92CC812-BA72-43A0-A347-C442577FD1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45F2498C97646B7E258B7B5463D06" ma:contentTypeVersion="6" ma:contentTypeDescription="Create a new document." ma:contentTypeScope="" ma:versionID="3e362cec90a5e6da692f70407cc85182">
  <xsd:schema xmlns:xsd="http://www.w3.org/2001/XMLSchema" xmlns:xs="http://www.w3.org/2001/XMLSchema" xmlns:p="http://schemas.microsoft.com/office/2006/metadata/properties" xmlns:ns2="65b45968-4823-43e0-8c3f-65ff1018cd16" xmlns:ns3="9a78f28e-fad2-4cb4-855a-3f5b5cd507ab" targetNamespace="http://schemas.microsoft.com/office/2006/metadata/properties" ma:root="true" ma:fieldsID="e762bd3f213f723811f3695ddbf11df5" ns2:_="" ns3:_="">
    <xsd:import namespace="65b45968-4823-43e0-8c3f-65ff1018cd16"/>
    <xsd:import namespace="9a78f28e-fad2-4cb4-855a-3f5b5cd507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45968-4823-43e0-8c3f-65ff1018c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78f28e-fad2-4cb4-855a-3f5b5cd507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a78f28e-fad2-4cb4-855a-3f5b5cd507ab">
      <UserInfo>
        <DisplayName/>
        <AccountId xsi:nil="true"/>
        <AccountType/>
      </UserInfo>
    </SharedWithUsers>
    <MediaLengthInSeconds xmlns="65b45968-4823-43e0-8c3f-65ff1018cd16" xsi:nil="true"/>
  </documentManagement>
</p:properties>
</file>

<file path=customXml/itemProps1.xml><?xml version="1.0" encoding="utf-8"?>
<ds:datastoreItem xmlns:ds="http://schemas.openxmlformats.org/officeDocument/2006/customXml" ds:itemID="{977D3EC0-6DE0-4742-B25C-3C17F2702527}"/>
</file>

<file path=customXml/itemProps2.xml><?xml version="1.0" encoding="utf-8"?>
<ds:datastoreItem xmlns:ds="http://schemas.openxmlformats.org/officeDocument/2006/customXml" ds:itemID="{211E3AEB-CDF0-42D4-A015-B85C91ED1BFA}"/>
</file>

<file path=customXml/itemProps3.xml><?xml version="1.0" encoding="utf-8"?>
<ds:datastoreItem xmlns:ds="http://schemas.openxmlformats.org/officeDocument/2006/customXml" ds:itemID="{7B31E987-7F9E-4890-A5CC-6F3BB9A14315}"/>
</file>

<file path=docProps/app.xml><?xml version="1.0" encoding="utf-8"?>
<Properties xmlns="http://schemas.openxmlformats.org/officeDocument/2006/extended-properties" xmlns:vt="http://schemas.openxmlformats.org/officeDocument/2006/docPropsVTypes">
  <TotalTime>3</TotalTime>
  <Words>1869</Words>
  <Application>Microsoft Office PowerPoint</Application>
  <PresentationFormat>Widescreen</PresentationFormat>
  <Paragraphs>239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Theme2</vt:lpstr>
      <vt:lpstr>Financial Maths Leaving Certificate</vt:lpstr>
      <vt:lpstr>Financial Maths</vt:lpstr>
      <vt:lpstr>Financial Maths - Senior Cycle </vt:lpstr>
      <vt:lpstr>Introduction</vt:lpstr>
      <vt:lpstr>Introduction</vt:lpstr>
      <vt:lpstr>Compound Interest - Definitions</vt:lpstr>
      <vt:lpstr>Example</vt:lpstr>
      <vt:lpstr>Revision: Decimals and Percentages</vt:lpstr>
      <vt:lpstr>Revision: Decimals and Percentages</vt:lpstr>
      <vt:lpstr>Compound Interest: How does it work?</vt:lpstr>
      <vt:lpstr>Compound Interest: How does it work?</vt:lpstr>
      <vt:lpstr>PowerPoint Presentation</vt:lpstr>
      <vt:lpstr>Compound Interest</vt:lpstr>
      <vt:lpstr>Compound Interest Formula: Derivation</vt:lpstr>
      <vt:lpstr>Compound Interest Formula</vt:lpstr>
      <vt:lpstr>Compound Interest/Future Value Formula</vt:lpstr>
      <vt:lpstr>Futurama Example</vt:lpstr>
      <vt:lpstr>Bitcoin</vt:lpstr>
      <vt:lpstr>Bitcoin</vt:lpstr>
      <vt:lpstr>Bitcoin</vt:lpstr>
      <vt:lpstr>Bitcoin</vt:lpstr>
      <vt:lpstr>Compound Interest Formula</vt:lpstr>
      <vt:lpstr>Continuous Compound Interest and e Activity</vt:lpstr>
      <vt:lpstr>Continuous Compound Interest and e Activity</vt:lpstr>
      <vt:lpstr>Continuous Compound Interest and e Activity</vt:lpstr>
      <vt:lpstr>Continuous Compound Interest and e Activity</vt:lpstr>
      <vt:lpstr>Continuous Compound Interest and e Activity</vt:lpstr>
      <vt:lpstr>Continuous Compound Interest and e Activity</vt:lpstr>
      <vt:lpstr>Depreciation</vt:lpstr>
      <vt:lpstr>Depreciation Formula</vt:lpstr>
      <vt:lpstr>Depreciation: Example</vt:lpstr>
      <vt:lpstr>Depreciation Formula</vt:lpstr>
      <vt:lpstr>Reflective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Daniel.Casey</dc:creator>
  <cp:lastModifiedBy>Daniel.Casey</cp:lastModifiedBy>
  <cp:revision>1</cp:revision>
  <dcterms:created xsi:type="dcterms:W3CDTF">2022-10-25T11:54:34Z</dcterms:created>
  <dcterms:modified xsi:type="dcterms:W3CDTF">2022-10-25T11:57:35Z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0x010100BE145F2498C97646B7E258B7B5463D06</vt:lpwstr>
  </property>
  <property fmtid="{D5CDD505-2E9C-101B-9397-08002B2CF9AE}" pid="3" name="Order">
    <vt:r8>6400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