
<file path=[Content_Types].xml><?xml version="1.0" encoding="utf-8"?>
<Types xmlns="http://schemas.openxmlformats.org/package/2006/content-types">
  <Default Extension="bin" ContentType="image/unknown"/>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22"/>
  </p:notesMasterIdLst>
  <p:handoutMasterIdLst>
    <p:handoutMasterId r:id="rId23"/>
  </p:handoutMasterIdLst>
  <p:sldIdLst>
    <p:sldId id="332" r:id="rId5"/>
    <p:sldId id="356" r:id="rId6"/>
    <p:sldId id="351" r:id="rId7"/>
    <p:sldId id="352" r:id="rId8"/>
    <p:sldId id="353" r:id="rId9"/>
    <p:sldId id="343" r:id="rId10"/>
    <p:sldId id="354" r:id="rId11"/>
    <p:sldId id="358" r:id="rId12"/>
    <p:sldId id="355" r:id="rId13"/>
    <p:sldId id="357" r:id="rId14"/>
    <p:sldId id="361" r:id="rId15"/>
    <p:sldId id="359" r:id="rId16"/>
    <p:sldId id="362" r:id="rId17"/>
    <p:sldId id="363" r:id="rId18"/>
    <p:sldId id="364" r:id="rId19"/>
    <p:sldId id="344" r:id="rId20"/>
    <p:sldId id="330" r:id="rId21"/>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5515D-9CE7-FA6A-56EE-70929C7075F0}" v="61" dt="2022-09-30T09:06:43.441"/>
    <p1510:client id="{2DEDA95F-8F43-4002-B0FE-51F768DE6F3D}" v="51" dt="2022-08-03T11:57:22.532"/>
    <p1510:client id="{C104785F-C1A0-6897-ACE8-3BCE0EDF33CF}" v="46" dt="2022-11-07T11:40:09.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9070" autoAdjust="0"/>
  </p:normalViewPr>
  <p:slideViewPr>
    <p:cSldViewPr snapToGrid="0" snapToObjects="1">
      <p:cViewPr varScale="1">
        <p:scale>
          <a:sx n="34" d="100"/>
          <a:sy n="34" d="100"/>
        </p:scale>
        <p:origin x="1710" y="72"/>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Casey" userId="S::daniel.casey@ul.ie::40e7e092-7ccf-4864-9c97-62c9f9672037" providerId="AD" clId="Web-{C104785F-C1A0-6897-ACE8-3BCE0EDF33CF}"/>
    <pc:docChg chg="modSld">
      <pc:chgData name="Daniel.Casey" userId="S::daniel.casey@ul.ie::40e7e092-7ccf-4864-9c97-62c9f9672037" providerId="AD" clId="Web-{C104785F-C1A0-6897-ACE8-3BCE0EDF33CF}" dt="2022-11-07T11:40:09.928" v="30" actId="1076"/>
      <pc:docMkLst>
        <pc:docMk/>
      </pc:docMkLst>
      <pc:sldChg chg="addSp modSp">
        <pc:chgData name="Daniel.Casey" userId="S::daniel.casey@ul.ie::40e7e092-7ccf-4864-9c97-62c9f9672037" providerId="AD" clId="Web-{C104785F-C1A0-6897-ACE8-3BCE0EDF33CF}" dt="2022-11-07T11:38:59.505" v="9" actId="1076"/>
        <pc:sldMkLst>
          <pc:docMk/>
          <pc:sldMk cId="2555440394" sldId="343"/>
        </pc:sldMkLst>
        <pc:picChg chg="add mod">
          <ac:chgData name="Daniel.Casey" userId="S::daniel.casey@ul.ie::40e7e092-7ccf-4864-9c97-62c9f9672037" providerId="AD" clId="Web-{C104785F-C1A0-6897-ACE8-3BCE0EDF33CF}" dt="2022-11-07T11:38:59.505" v="9" actId="1076"/>
          <ac:picMkLst>
            <pc:docMk/>
            <pc:sldMk cId="2555440394" sldId="343"/>
            <ac:picMk id="9" creationId="{8242DA3B-96F9-E44B-3EF4-5C1FB093E829}"/>
          </ac:picMkLst>
        </pc:picChg>
      </pc:sldChg>
      <pc:sldChg chg="addSp modSp">
        <pc:chgData name="Daniel.Casey" userId="S::daniel.casey@ul.ie::40e7e092-7ccf-4864-9c97-62c9f9672037" providerId="AD" clId="Web-{C104785F-C1A0-6897-ACE8-3BCE0EDF33CF}" dt="2022-11-07T11:40:09.928" v="30" actId="1076"/>
        <pc:sldMkLst>
          <pc:docMk/>
          <pc:sldMk cId="1238428951" sldId="344"/>
        </pc:sldMkLst>
        <pc:picChg chg="add mod">
          <ac:chgData name="Daniel.Casey" userId="S::daniel.casey@ul.ie::40e7e092-7ccf-4864-9c97-62c9f9672037" providerId="AD" clId="Web-{C104785F-C1A0-6897-ACE8-3BCE0EDF33CF}" dt="2022-11-07T11:40:09.928" v="30" actId="1076"/>
          <ac:picMkLst>
            <pc:docMk/>
            <pc:sldMk cId="1238428951" sldId="344"/>
            <ac:picMk id="5" creationId="{14C4B54E-922D-F774-794E-712C5CAA30C4}"/>
          </ac:picMkLst>
        </pc:picChg>
      </pc:sldChg>
      <pc:sldChg chg="addSp modSp">
        <pc:chgData name="Daniel.Casey" userId="S::daniel.casey@ul.ie::40e7e092-7ccf-4864-9c97-62c9f9672037" providerId="AD" clId="Web-{C104785F-C1A0-6897-ACE8-3BCE0EDF33CF}" dt="2022-11-07T11:38:39.520" v="3" actId="1076"/>
        <pc:sldMkLst>
          <pc:docMk/>
          <pc:sldMk cId="2778926683" sldId="351"/>
        </pc:sldMkLst>
        <pc:picChg chg="add mod">
          <ac:chgData name="Daniel.Casey" userId="S::daniel.casey@ul.ie::40e7e092-7ccf-4864-9c97-62c9f9672037" providerId="AD" clId="Web-{C104785F-C1A0-6897-ACE8-3BCE0EDF33CF}" dt="2022-11-07T11:38:39.520" v="3" actId="1076"/>
          <ac:picMkLst>
            <pc:docMk/>
            <pc:sldMk cId="2778926683" sldId="351"/>
            <ac:picMk id="7" creationId="{CA2249AF-2753-AB9E-9B16-D53DF31BA39F}"/>
          </ac:picMkLst>
        </pc:picChg>
      </pc:sldChg>
      <pc:sldChg chg="addSp modSp">
        <pc:chgData name="Daniel.Casey" userId="S::daniel.casey@ul.ie::40e7e092-7ccf-4864-9c97-62c9f9672037" providerId="AD" clId="Web-{C104785F-C1A0-6897-ACE8-3BCE0EDF33CF}" dt="2022-11-07T11:38:45.630" v="5" actId="1076"/>
        <pc:sldMkLst>
          <pc:docMk/>
          <pc:sldMk cId="865250104" sldId="352"/>
        </pc:sldMkLst>
        <pc:picChg chg="add mod">
          <ac:chgData name="Daniel.Casey" userId="S::daniel.casey@ul.ie::40e7e092-7ccf-4864-9c97-62c9f9672037" providerId="AD" clId="Web-{C104785F-C1A0-6897-ACE8-3BCE0EDF33CF}" dt="2022-11-07T11:38:45.630" v="5" actId="1076"/>
          <ac:picMkLst>
            <pc:docMk/>
            <pc:sldMk cId="865250104" sldId="352"/>
            <ac:picMk id="6" creationId="{68218547-4D85-46A3-AECC-B45BF0C88C75}"/>
          </ac:picMkLst>
        </pc:picChg>
      </pc:sldChg>
      <pc:sldChg chg="addSp modSp">
        <pc:chgData name="Daniel.Casey" userId="S::daniel.casey@ul.ie::40e7e092-7ccf-4864-9c97-62c9f9672037" providerId="AD" clId="Web-{C104785F-C1A0-6897-ACE8-3BCE0EDF33CF}" dt="2022-11-07T11:38:53.130" v="7" actId="1076"/>
        <pc:sldMkLst>
          <pc:docMk/>
          <pc:sldMk cId="699238313" sldId="353"/>
        </pc:sldMkLst>
        <pc:picChg chg="add mod">
          <ac:chgData name="Daniel.Casey" userId="S::daniel.casey@ul.ie::40e7e092-7ccf-4864-9c97-62c9f9672037" providerId="AD" clId="Web-{C104785F-C1A0-6897-ACE8-3BCE0EDF33CF}" dt="2022-11-07T11:38:53.130" v="7" actId="1076"/>
          <ac:picMkLst>
            <pc:docMk/>
            <pc:sldMk cId="699238313" sldId="353"/>
            <ac:picMk id="5" creationId="{748547F0-A499-9C46-D72C-170DDD5B2EE4}"/>
          </ac:picMkLst>
        </pc:picChg>
      </pc:sldChg>
      <pc:sldChg chg="addSp modSp">
        <pc:chgData name="Daniel.Casey" userId="S::daniel.casey@ul.ie::40e7e092-7ccf-4864-9c97-62c9f9672037" providerId="AD" clId="Web-{C104785F-C1A0-6897-ACE8-3BCE0EDF33CF}" dt="2022-11-07T11:39:09.740" v="12" actId="1076"/>
        <pc:sldMkLst>
          <pc:docMk/>
          <pc:sldMk cId="2577657546" sldId="354"/>
        </pc:sldMkLst>
        <pc:picChg chg="add mod">
          <ac:chgData name="Daniel.Casey" userId="S::daniel.casey@ul.ie::40e7e092-7ccf-4864-9c97-62c9f9672037" providerId="AD" clId="Web-{C104785F-C1A0-6897-ACE8-3BCE0EDF33CF}" dt="2022-11-07T11:39:09.740" v="12" actId="1076"/>
          <ac:picMkLst>
            <pc:docMk/>
            <pc:sldMk cId="2577657546" sldId="354"/>
            <ac:picMk id="6" creationId="{DCC5DB68-6D20-9353-1FF6-78EB1BB63054}"/>
          </ac:picMkLst>
        </pc:picChg>
      </pc:sldChg>
      <pc:sldChg chg="addSp modSp">
        <pc:chgData name="Daniel.Casey" userId="S::daniel.casey@ul.ie::40e7e092-7ccf-4864-9c97-62c9f9672037" providerId="AD" clId="Web-{C104785F-C1A0-6897-ACE8-3BCE0EDF33CF}" dt="2022-11-07T11:39:24.162" v="16" actId="1076"/>
        <pc:sldMkLst>
          <pc:docMk/>
          <pc:sldMk cId="3748308846" sldId="355"/>
        </pc:sldMkLst>
        <pc:picChg chg="add mod">
          <ac:chgData name="Daniel.Casey" userId="S::daniel.casey@ul.ie::40e7e092-7ccf-4864-9c97-62c9f9672037" providerId="AD" clId="Web-{C104785F-C1A0-6897-ACE8-3BCE0EDF33CF}" dt="2022-11-07T11:39:24.162" v="16" actId="1076"/>
          <ac:picMkLst>
            <pc:docMk/>
            <pc:sldMk cId="3748308846" sldId="355"/>
            <ac:picMk id="8" creationId="{0F480867-ECBF-1E29-DF06-4A6A20A44113}"/>
          </ac:picMkLst>
        </pc:picChg>
      </pc:sldChg>
      <pc:sldChg chg="addSp modSp">
        <pc:chgData name="Daniel.Casey" userId="S::daniel.casey@ul.ie::40e7e092-7ccf-4864-9c97-62c9f9672037" providerId="AD" clId="Web-{C104785F-C1A0-6897-ACE8-3BCE0EDF33CF}" dt="2022-11-07T11:38:33.192" v="1" actId="1076"/>
        <pc:sldMkLst>
          <pc:docMk/>
          <pc:sldMk cId="244374459" sldId="356"/>
        </pc:sldMkLst>
        <pc:picChg chg="add mod">
          <ac:chgData name="Daniel.Casey" userId="S::daniel.casey@ul.ie::40e7e092-7ccf-4864-9c97-62c9f9672037" providerId="AD" clId="Web-{C104785F-C1A0-6897-ACE8-3BCE0EDF33CF}" dt="2022-11-07T11:38:33.192" v="1" actId="1076"/>
          <ac:picMkLst>
            <pc:docMk/>
            <pc:sldMk cId="244374459" sldId="356"/>
            <ac:picMk id="3" creationId="{8A71B173-CC6A-F510-6B49-EBD05DE53327}"/>
          </ac:picMkLst>
        </pc:picChg>
      </pc:sldChg>
      <pc:sldChg chg="addSp modSp">
        <pc:chgData name="Daniel.Casey" userId="S::daniel.casey@ul.ie::40e7e092-7ccf-4864-9c97-62c9f9672037" providerId="AD" clId="Web-{C104785F-C1A0-6897-ACE8-3BCE0EDF33CF}" dt="2022-11-07T11:39:31.771" v="18" actId="1076"/>
        <pc:sldMkLst>
          <pc:docMk/>
          <pc:sldMk cId="886724138" sldId="357"/>
        </pc:sldMkLst>
        <pc:picChg chg="add mod">
          <ac:chgData name="Daniel.Casey" userId="S::daniel.casey@ul.ie::40e7e092-7ccf-4864-9c97-62c9f9672037" providerId="AD" clId="Web-{C104785F-C1A0-6897-ACE8-3BCE0EDF33CF}" dt="2022-11-07T11:39:31.771" v="18" actId="1076"/>
          <ac:picMkLst>
            <pc:docMk/>
            <pc:sldMk cId="886724138" sldId="357"/>
            <ac:picMk id="7" creationId="{D4D1D8F9-85FF-87E0-A7E9-01E2E31BCAC4}"/>
          </ac:picMkLst>
        </pc:picChg>
      </pc:sldChg>
      <pc:sldChg chg="addSp modSp">
        <pc:chgData name="Daniel.Casey" userId="S::daniel.casey@ul.ie::40e7e092-7ccf-4864-9c97-62c9f9672037" providerId="AD" clId="Web-{C104785F-C1A0-6897-ACE8-3BCE0EDF33CF}" dt="2022-11-07T11:39:16.584" v="14" actId="1076"/>
        <pc:sldMkLst>
          <pc:docMk/>
          <pc:sldMk cId="2162650043" sldId="358"/>
        </pc:sldMkLst>
        <pc:picChg chg="add mod">
          <ac:chgData name="Daniel.Casey" userId="S::daniel.casey@ul.ie::40e7e092-7ccf-4864-9c97-62c9f9672037" providerId="AD" clId="Web-{C104785F-C1A0-6897-ACE8-3BCE0EDF33CF}" dt="2022-11-07T11:39:16.584" v="14" actId="1076"/>
          <ac:picMkLst>
            <pc:docMk/>
            <pc:sldMk cId="2162650043" sldId="358"/>
            <ac:picMk id="5" creationId="{68C061C2-8F98-5506-785E-B058B58F4089}"/>
          </ac:picMkLst>
        </pc:picChg>
      </pc:sldChg>
      <pc:sldChg chg="addSp modSp">
        <pc:chgData name="Daniel.Casey" userId="S::daniel.casey@ul.ie::40e7e092-7ccf-4864-9c97-62c9f9672037" providerId="AD" clId="Web-{C104785F-C1A0-6897-ACE8-3BCE0EDF33CF}" dt="2022-11-07T11:39:45.928" v="22" actId="1076"/>
        <pc:sldMkLst>
          <pc:docMk/>
          <pc:sldMk cId="221601454" sldId="359"/>
        </pc:sldMkLst>
        <pc:picChg chg="add mod">
          <ac:chgData name="Daniel.Casey" userId="S::daniel.casey@ul.ie::40e7e092-7ccf-4864-9c97-62c9f9672037" providerId="AD" clId="Web-{C104785F-C1A0-6897-ACE8-3BCE0EDF33CF}" dt="2022-11-07T11:39:45.928" v="22" actId="1076"/>
          <ac:picMkLst>
            <pc:docMk/>
            <pc:sldMk cId="221601454" sldId="359"/>
            <ac:picMk id="5" creationId="{4A0B4987-A71E-6C6B-25BA-964A7BB84EA3}"/>
          </ac:picMkLst>
        </pc:picChg>
      </pc:sldChg>
      <pc:sldChg chg="addSp modSp">
        <pc:chgData name="Daniel.Casey" userId="S::daniel.casey@ul.ie::40e7e092-7ccf-4864-9c97-62c9f9672037" providerId="AD" clId="Web-{C104785F-C1A0-6897-ACE8-3BCE0EDF33CF}" dt="2022-11-07T11:39:39.568" v="20" actId="1076"/>
        <pc:sldMkLst>
          <pc:docMk/>
          <pc:sldMk cId="1043111825" sldId="361"/>
        </pc:sldMkLst>
        <pc:picChg chg="add mod">
          <ac:chgData name="Daniel.Casey" userId="S::daniel.casey@ul.ie::40e7e092-7ccf-4864-9c97-62c9f9672037" providerId="AD" clId="Web-{C104785F-C1A0-6897-ACE8-3BCE0EDF33CF}" dt="2022-11-07T11:39:39.568" v="20" actId="1076"/>
          <ac:picMkLst>
            <pc:docMk/>
            <pc:sldMk cId="1043111825" sldId="361"/>
            <ac:picMk id="7" creationId="{94A41F03-7CCF-85AC-0BAB-106CF5A26027}"/>
          </ac:picMkLst>
        </pc:picChg>
      </pc:sldChg>
      <pc:sldChg chg="addSp modSp">
        <pc:chgData name="Daniel.Casey" userId="S::daniel.casey@ul.ie::40e7e092-7ccf-4864-9c97-62c9f9672037" providerId="AD" clId="Web-{C104785F-C1A0-6897-ACE8-3BCE0EDF33CF}" dt="2022-11-07T11:39:52.209" v="24" actId="1076"/>
        <pc:sldMkLst>
          <pc:docMk/>
          <pc:sldMk cId="470627133" sldId="362"/>
        </pc:sldMkLst>
        <pc:picChg chg="add mod">
          <ac:chgData name="Daniel.Casey" userId="S::daniel.casey@ul.ie::40e7e092-7ccf-4864-9c97-62c9f9672037" providerId="AD" clId="Web-{C104785F-C1A0-6897-ACE8-3BCE0EDF33CF}" dt="2022-11-07T11:39:52.209" v="24" actId="1076"/>
          <ac:picMkLst>
            <pc:docMk/>
            <pc:sldMk cId="470627133" sldId="362"/>
            <ac:picMk id="6" creationId="{2EBFA439-8A39-0FF7-587A-92CF83ECC8D6}"/>
          </ac:picMkLst>
        </pc:picChg>
      </pc:sldChg>
      <pc:sldChg chg="addSp modSp">
        <pc:chgData name="Daniel.Casey" userId="S::daniel.casey@ul.ie::40e7e092-7ccf-4864-9c97-62c9f9672037" providerId="AD" clId="Web-{C104785F-C1A0-6897-ACE8-3BCE0EDF33CF}" dt="2022-11-07T11:39:59.069" v="26" actId="1076"/>
        <pc:sldMkLst>
          <pc:docMk/>
          <pc:sldMk cId="3850044269" sldId="363"/>
        </pc:sldMkLst>
        <pc:picChg chg="add mod">
          <ac:chgData name="Daniel.Casey" userId="S::daniel.casey@ul.ie::40e7e092-7ccf-4864-9c97-62c9f9672037" providerId="AD" clId="Web-{C104785F-C1A0-6897-ACE8-3BCE0EDF33CF}" dt="2022-11-07T11:39:59.069" v="26" actId="1076"/>
          <ac:picMkLst>
            <pc:docMk/>
            <pc:sldMk cId="3850044269" sldId="363"/>
            <ac:picMk id="6" creationId="{FE3DDC66-DE43-5AF1-9CFF-78C7CF4C81BE}"/>
          </ac:picMkLst>
        </pc:picChg>
      </pc:sldChg>
      <pc:sldChg chg="addSp modSp">
        <pc:chgData name="Daniel.Casey" userId="S::daniel.casey@ul.ie::40e7e092-7ccf-4864-9c97-62c9f9672037" providerId="AD" clId="Web-{C104785F-C1A0-6897-ACE8-3BCE0EDF33CF}" dt="2022-11-07T11:40:04.631" v="28" actId="1076"/>
        <pc:sldMkLst>
          <pc:docMk/>
          <pc:sldMk cId="1662918514" sldId="364"/>
        </pc:sldMkLst>
        <pc:picChg chg="add mod">
          <ac:chgData name="Daniel.Casey" userId="S::daniel.casey@ul.ie::40e7e092-7ccf-4864-9c97-62c9f9672037" providerId="AD" clId="Web-{C104785F-C1A0-6897-ACE8-3BCE0EDF33CF}" dt="2022-11-07T11:40:04.631" v="28" actId="1076"/>
          <ac:picMkLst>
            <pc:docMk/>
            <pc:sldMk cId="1662918514" sldId="364"/>
            <ac:picMk id="3" creationId="{F9797EA5-3C4B-6739-EBD7-12D0BCCE4FB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07/11/2022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11/7/2022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a:t>
            </a:r>
            <a:r>
              <a:rPr lang="en-IE" baseline="0" dirty="0"/>
              <a:t> activity brings back skills which students have previous experiences of from the junior cycle. Student have to critically think about the information they obtain and the source of this information. </a:t>
            </a:r>
          </a:p>
          <a:p>
            <a:endParaRPr lang="en-IE" baseline="0" dirty="0"/>
          </a:p>
          <a:p>
            <a:r>
              <a:rPr lang="en-IE" baseline="0" dirty="0"/>
              <a:t>Having students research information encourages students to become more hands-on.  As students complete their research the teacher can circulate the room providing students with prompts and formative feedback. </a:t>
            </a:r>
          </a:p>
          <a:p>
            <a:endParaRPr lang="en-IE" baseline="0" dirty="0"/>
          </a:p>
          <a:p>
            <a:r>
              <a:rPr lang="en-IE" baseline="0" dirty="0"/>
              <a:t>As each group is presenting the other groups must come up with a question to ask the group presenting, this encourages all students to engage and actively listen. </a:t>
            </a:r>
          </a:p>
          <a:p>
            <a:endParaRPr lang="en-IE" dirty="0"/>
          </a:p>
          <a:p>
            <a:endParaRPr lang="en-IE" dirty="0"/>
          </a:p>
          <a:p>
            <a:endParaRPr lang="en-IE" dirty="0"/>
          </a:p>
          <a:p>
            <a:r>
              <a:rPr lang="en-IE" dirty="0"/>
              <a:t>Link to some information:</a:t>
            </a:r>
          </a:p>
          <a:p>
            <a:r>
              <a:rPr lang="en-IE" dirty="0"/>
              <a:t>https://www.teachengineering.org/content/cub_/lessons/cub_air/cub_air_lesson08_ozone.pdf </a:t>
            </a:r>
          </a:p>
        </p:txBody>
      </p:sp>
      <p:sp>
        <p:nvSpPr>
          <p:cNvPr id="4" name="Slide Number Placeholder 3"/>
          <p:cNvSpPr>
            <a:spLocks noGrp="1"/>
          </p:cNvSpPr>
          <p:nvPr>
            <p:ph type="sldNum" sz="quarter" idx="10"/>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341840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Sewage is composed of waste from toilets, bathrooms or industry and rainwater from drains. </a:t>
            </a:r>
          </a:p>
          <a:p>
            <a:r>
              <a:rPr lang="en-GB" dirty="0"/>
              <a:t>Primary treatment involves the physically filtering and screening waste and allowing it to settle. Large objects and solids are removed.</a:t>
            </a:r>
          </a:p>
          <a:p>
            <a:r>
              <a:rPr lang="en-GB" dirty="0"/>
              <a:t>Secondary treatment is a biological process. This uses bacteria and fungi to break down organic matter. The liquid waste is aerated to allow the breakdown,</a:t>
            </a:r>
          </a:p>
          <a:p>
            <a:r>
              <a:rPr lang="en-GB" dirty="0"/>
              <a:t>Tertiary treatment removes mineral nutrients such as phosphates and nitrates.</a:t>
            </a:r>
          </a:p>
          <a:p>
            <a:r>
              <a:rPr lang="en-GB" dirty="0"/>
              <a:t>On this slide there is a link to a national geographic video which goes through the process of waste water treatment.</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35478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Reduce – reuse - recycle is a way to control waste production. </a:t>
            </a:r>
          </a:p>
          <a:p>
            <a:r>
              <a:rPr lang="en-IE" dirty="0"/>
              <a:t>Reduce – this can be done by reducing our need for goods and looking at the packaging being used unnecessarily.</a:t>
            </a:r>
          </a:p>
          <a:p>
            <a:r>
              <a:rPr lang="en-IE" dirty="0"/>
              <a:t>Reuse – reuse objects that would be usually discarded. Example is reusing glass jars and glass bottles. Donating our clothing and getting any new clothes from second hand outlets. </a:t>
            </a:r>
          </a:p>
          <a:p>
            <a:r>
              <a:rPr lang="en-IE" dirty="0"/>
              <a:t>Recycling – materials are nowadays collected, treated and reformed into new products. Paper and plastics are examples. Organic matter can be broken down by oxygen requiring bacteria into compost and used in soils to improve the growth of plants. </a:t>
            </a:r>
          </a:p>
        </p:txBody>
      </p:sp>
      <p:sp>
        <p:nvSpPr>
          <p:cNvPr id="4" name="Slide Number Placeholder 3"/>
          <p:cNvSpPr>
            <a:spLocks noGrp="1"/>
          </p:cNvSpPr>
          <p:nvPr>
            <p:ph type="sldNum" sz="quarter" idx="10"/>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177871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16</a:t>
            </a:fld>
            <a:endParaRPr lang="en-US"/>
          </a:p>
        </p:txBody>
      </p:sp>
    </p:spTree>
    <p:extLst>
      <p:ext uri="{BB962C8B-B14F-4D97-AF65-F5344CB8AC3E}">
        <p14:creationId xmlns:p14="http://schemas.microsoft.com/office/powerpoint/2010/main" val="66633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54392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 students if they have heard of any conservation</a:t>
            </a:r>
            <a:r>
              <a:rPr lang="en-IE" baseline="0" dirty="0"/>
              <a:t> efforts.</a:t>
            </a:r>
          </a:p>
          <a:p>
            <a:endParaRPr lang="en-IE" baseline="0" dirty="0"/>
          </a:p>
          <a:p>
            <a:r>
              <a:rPr lang="en-IE" baseline="0" dirty="0"/>
              <a:t>Students make be familiar with bee conservation from wild flower gardens. </a:t>
            </a:r>
          </a:p>
          <a:p>
            <a:r>
              <a:rPr lang="en-IE" baseline="0" dirty="0"/>
              <a:t>Conservation of Honeybee in Ireland https://www.youtube.com/watch?v=JMhvcd0KbEI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117155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Encourages students</a:t>
            </a:r>
            <a:r>
              <a:rPr lang="en-IE" baseline="0" dirty="0"/>
              <a:t> to think about conservation and the different that small changes can make to conservation. Brings in critical thinking and encourages students to think about ethical issues.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190700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175055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628570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Information regarding anaerobic</a:t>
            </a:r>
            <a:r>
              <a:rPr lang="en-IE" baseline="0" dirty="0"/>
              <a:t> digestion. https://www.teagasc.ie/media/website/rural-economy/rural-developent/diversification/Energy-2-Anaerobic-Digestion.pdf</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1636884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Topic</a:t>
            </a:r>
            <a:r>
              <a:rPr lang="en-IE" baseline="0" dirty="0"/>
              <a:t> ideas:  </a:t>
            </a:r>
          </a:p>
          <a:p>
            <a:pPr lvl="1"/>
            <a:r>
              <a:rPr lang="en-IE" dirty="0"/>
              <a:t>Disease</a:t>
            </a:r>
          </a:p>
          <a:p>
            <a:pPr lvl="1"/>
            <a:r>
              <a:rPr lang="en-IE" dirty="0"/>
              <a:t>Toxic chemicals</a:t>
            </a:r>
          </a:p>
          <a:p>
            <a:pPr lvl="1"/>
            <a:r>
              <a:rPr lang="en-IE" dirty="0"/>
              <a:t>Nutrient release</a:t>
            </a:r>
          </a:p>
          <a:p>
            <a:pPr lvl="1"/>
            <a:r>
              <a:rPr lang="en-IE" dirty="0"/>
              <a:t>Sea pollution</a:t>
            </a:r>
          </a:p>
          <a:p>
            <a:pPr lvl="1"/>
            <a:r>
              <a:rPr lang="en-IE" dirty="0"/>
              <a:t>Landfills </a:t>
            </a:r>
          </a:p>
          <a:p>
            <a:pPr lvl="1"/>
            <a:r>
              <a:rPr lang="en-IE" dirty="0"/>
              <a:t>Incinerators </a:t>
            </a:r>
          </a:p>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2183996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video clip shows biodegradation in </a:t>
            </a:r>
            <a:r>
              <a:rPr lang="en-IE"/>
              <a:t>slow motion.</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2224276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27.jp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jpg"/><Relationship Id="rId5" Type="http://schemas.openxmlformats.org/officeDocument/2006/relationships/hyperlink" Target="https://www.youtube.com/watch?v=c0En-_BVbGc&amp;t=1s" TargetMode="Externa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jpg"/><Relationship Id="rId5" Type="http://schemas.openxmlformats.org/officeDocument/2006/relationships/hyperlink" Target="https://www.youtube.com/watch?v=YW6GBciRHLg" TargetMode="External"/><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31.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hyperlink" Target="http://www.cec.org/strengthening-regional-pollinator-conservation-to-secure-local-benefits-1/" TargetMode="External"/><Relationship Id="rId13" Type="http://schemas.openxmlformats.org/officeDocument/2006/relationships/hyperlink" Target="https://www.zsl.org/conservation/regions/asia/net-works" TargetMode="External"/><Relationship Id="rId18" Type="http://schemas.openxmlformats.org/officeDocument/2006/relationships/hyperlink" Target="https://medium.com/evolve-you/10-ways-to-reduce-reuse-recycle-83dd37a088aa" TargetMode="External"/><Relationship Id="rId3" Type="http://schemas.openxmlformats.org/officeDocument/2006/relationships/hyperlink" Target="https://www.independent.ie/regionals/sligochampion/news/disgust-as-household-rubbish-dumped-near-collooney-railway-station-41517105.html" TargetMode="External"/><Relationship Id="rId7" Type="http://schemas.openxmlformats.org/officeDocument/2006/relationships/hyperlink" Target="https://www.teachengineering.org/lessons/view/cub_air_lesson08" TargetMode="External"/><Relationship Id="rId12" Type="http://schemas.openxmlformats.org/officeDocument/2006/relationships/hyperlink" Target="https://commons.wikimedia.org/wiki/File:Mixed_farming_-_geograph.org.uk_-_2056108.jpg" TargetMode="External"/><Relationship Id="rId17" Type="http://schemas.openxmlformats.org/officeDocument/2006/relationships/hyperlink" Target="https://www.murphygroup.com/ie/what-we-do/our-sectors/water/wastewater-treatment" TargetMode="External"/><Relationship Id="rId2" Type="http://schemas.openxmlformats.org/officeDocument/2006/relationships/notesSlide" Target="../notesSlides/notesSlide12.xml"/><Relationship Id="rId16" Type="http://schemas.openxmlformats.org/officeDocument/2006/relationships/hyperlink" Target="https://www.dutchwatersector.com/news/first-of-three-nereda-wastewater-treatment-plants-in-ireland-took-flow" TargetMode="External"/><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learn.concord.org/resources/855/air-pollution-model-cross-section" TargetMode="External"/><Relationship Id="rId11" Type="http://schemas.openxmlformats.org/officeDocument/2006/relationships/hyperlink" Target="https://www.rubicon.com/blog/anaerobic-digestion-food-waste/" TargetMode="External"/><Relationship Id="rId5" Type="http://schemas.openxmlformats.org/officeDocument/2006/relationships/hyperlink" Target="https://www.joe.ie/news/four-people-die-in-ireland-every-day-from-air-pollutionaccording-to-the-climate-minister-567403" TargetMode="External"/><Relationship Id="rId15" Type="http://schemas.openxmlformats.org/officeDocument/2006/relationships/hyperlink" Target="https://www.vecteezy.com/vector-art/6834216-workers-doing-presentation" TargetMode="External"/><Relationship Id="rId10" Type="http://schemas.openxmlformats.org/officeDocument/2006/relationships/hyperlink" Target="https://www.foodnavigator.com/Article/2015/10/12/Conversion-of-fish-waste-to-flavours-could-be-commercially-viable-say-researchers" TargetMode="External"/><Relationship Id="rId19" Type="http://schemas.openxmlformats.org/officeDocument/2006/relationships/image" Target="../media/image8.png"/><Relationship Id="rId4" Type="http://schemas.openxmlformats.org/officeDocument/2006/relationships/hyperlink" Target="https://verde.ie/blog-post/rising-ammonia-emissions-key-contributor-to-air-pollution-in-ireland/" TargetMode="External"/><Relationship Id="rId9" Type="http://schemas.openxmlformats.org/officeDocument/2006/relationships/hyperlink" Target="https://www.ted.com/talks/alasdair_harris_how_a_handful_of_fishing_villages_sparked_a_marine_conservation_revolution?language=en" TargetMode="External"/><Relationship Id="rId14" Type="http://schemas.openxmlformats.org/officeDocument/2006/relationships/hyperlink" Target="https://ecoplan.ie/native-woodland-conservation-ecoplan-forestry-lt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pistem.ie/"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has.concord.org/air-pollution.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hyperlink" Target="https://ozonewatch.gsfc.nasa.gov/" TargetMode="External"/><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20.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g"/><Relationship Id="rId5" Type="http://schemas.openxmlformats.org/officeDocument/2006/relationships/hyperlink" Target="https://www.ted.com/talks/alasdair_harris_how_a_handful_of_fishing_villages_sparked_a_marine_conservation_revolution?language=en"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4.bin"/><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5.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099" y="4920479"/>
            <a:ext cx="10044721" cy="1500247"/>
          </a:xfrm>
        </p:spPr>
        <p:txBody>
          <a:bodyPr vert="horz" wrap="square" lIns="91440" tIns="0" rIns="91440" bIns="0" numCol="1" anchor="t" anchorCtr="0" compatLnSpc="1">
            <a:prstTxWarp prst="textNoShape">
              <a:avLst/>
            </a:prstTxWarp>
            <a:noAutofit/>
          </a:bodyPr>
          <a:lstStyle/>
          <a:p>
            <a:r>
              <a:rPr lang="en-IE" sz="4900" dirty="0">
                <a:ea typeface="ヒラギノ角ゴ Pro W3"/>
              </a:rPr>
              <a:t>Ecology – Leaving Certificate</a:t>
            </a:r>
            <a:br>
              <a:rPr lang="en-IE" sz="4900" dirty="0"/>
            </a:br>
            <a:r>
              <a:rPr lang="en-IE" sz="4900" dirty="0">
                <a:ea typeface="ヒラギノ角ゴ Pro W3"/>
              </a:rPr>
              <a:t>Human Impact on Ecosystems.</a:t>
            </a:r>
            <a:br>
              <a:rPr lang="en-IE" sz="4000" dirty="0"/>
            </a:br>
            <a:endParaRPr lang="en-IE" sz="3600" b="1" dirty="0"/>
          </a:p>
        </p:txBody>
      </p:sp>
      <p:sp>
        <p:nvSpPr>
          <p:cNvPr id="3" name="Subtitle 2"/>
          <p:cNvSpPr>
            <a:spLocks noGrp="1"/>
          </p:cNvSpPr>
          <p:nvPr>
            <p:ph type="subTitle" idx="1"/>
          </p:nvPr>
        </p:nvSpPr>
        <p:spPr>
          <a:xfrm>
            <a:off x="568960" y="7559040"/>
            <a:ext cx="12252960" cy="1117600"/>
          </a:xfrm>
        </p:spPr>
        <p:txBody>
          <a:bodyPr>
            <a:normAutofit fontScale="85000" lnSpcReduction="20000"/>
          </a:bodyPr>
          <a:lstStyle/>
          <a:p>
            <a:r>
              <a:rPr lang="en-IE" sz="4600" b="1" dirty="0">
                <a:ea typeface="ヒラギノ角ゴ Pro W3"/>
              </a:rPr>
              <a:t>Narrator – Martha Cosgrave</a:t>
            </a:r>
            <a:endParaRPr lang="en-IE" sz="4600" b="1" dirty="0"/>
          </a:p>
          <a:p>
            <a:r>
              <a:rPr lang="en-IE" sz="4600" b="1" dirty="0">
                <a:ea typeface="ヒラギノ角ゴ Pro W3"/>
              </a:rPr>
              <a:t>THIS IS A HEA FUNDED PROJECT WITH EPI-STEM</a:t>
            </a:r>
            <a:endParaRPr lang="en-IE" sz="4600" b="1" dirty="0"/>
          </a:p>
          <a:p>
            <a:endParaRPr lang="en-IE" sz="3200" b="1" dirty="0"/>
          </a:p>
          <a:p>
            <a:endParaRPr lang="en-IE" sz="32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0" y="0"/>
            <a:ext cx="4330824" cy="214571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3"/>
          <a:srcRect t="34737" r="523" b="38421"/>
          <a:stretch/>
        </p:blipFill>
        <p:spPr>
          <a:xfrm>
            <a:off x="10701283" y="8239120"/>
            <a:ext cx="5144977" cy="1638563"/>
          </a:xfrm>
          <a:prstGeom prst="rect">
            <a:avLst/>
          </a:prstGeom>
        </p:spPr>
      </p:pic>
    </p:spTree>
    <p:extLst>
      <p:ext uri="{BB962C8B-B14F-4D97-AF65-F5344CB8AC3E}">
        <p14:creationId xmlns:p14="http://schemas.microsoft.com/office/powerpoint/2010/main" val="168709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Waste Management </a:t>
            </a:r>
          </a:p>
        </p:txBody>
      </p:sp>
      <p:sp>
        <p:nvSpPr>
          <p:cNvPr id="3" name="Content Placeholder 2"/>
          <p:cNvSpPr>
            <a:spLocks noGrp="1"/>
          </p:cNvSpPr>
          <p:nvPr>
            <p:ph idx="1"/>
          </p:nvPr>
        </p:nvSpPr>
        <p:spPr>
          <a:xfrm>
            <a:off x="948359" y="1874134"/>
            <a:ext cx="3802935" cy="6965066"/>
          </a:xfrm>
        </p:spPr>
        <p:style>
          <a:lnRef idx="2">
            <a:schemeClr val="accent5">
              <a:shade val="50000"/>
            </a:schemeClr>
          </a:lnRef>
          <a:fillRef idx="1">
            <a:schemeClr val="accent5"/>
          </a:fillRef>
          <a:effectRef idx="0">
            <a:schemeClr val="accent5"/>
          </a:effectRef>
          <a:fontRef idx="minor">
            <a:schemeClr val="lt1"/>
          </a:fontRef>
        </p:style>
        <p:txBody>
          <a:bodyPr/>
          <a:lstStyle/>
          <a:p>
            <a:pPr marL="0" indent="0" algn="ctr">
              <a:buNone/>
            </a:pPr>
            <a:r>
              <a:rPr lang="en-IE" sz="3600" u="sng" dirty="0"/>
              <a:t>Agriculture</a:t>
            </a:r>
          </a:p>
          <a:p>
            <a:r>
              <a:rPr lang="en-IE" sz="2800" dirty="0"/>
              <a:t>Slurry </a:t>
            </a:r>
          </a:p>
          <a:p>
            <a:r>
              <a:rPr lang="en-IE" sz="2800" dirty="0"/>
              <a:t>Plastic</a:t>
            </a:r>
          </a:p>
          <a:p>
            <a:pPr marL="0" indent="0">
              <a:buNone/>
            </a:pPr>
            <a:r>
              <a:rPr lang="en-IE" sz="3200" dirty="0"/>
              <a:t>Causes:</a:t>
            </a:r>
          </a:p>
          <a:p>
            <a:r>
              <a:rPr lang="en-IE" sz="2800" dirty="0"/>
              <a:t>Eutrophication</a:t>
            </a:r>
          </a:p>
          <a:p>
            <a:r>
              <a:rPr lang="en-IE" sz="2800" dirty="0"/>
              <a:t>Pollution </a:t>
            </a:r>
          </a:p>
          <a:p>
            <a:pPr marL="0" indent="0">
              <a:buNone/>
            </a:pPr>
            <a:r>
              <a:rPr lang="en-IE" sz="3200" dirty="0"/>
              <a:t>Solution:</a:t>
            </a:r>
          </a:p>
          <a:p>
            <a:r>
              <a:rPr lang="en-IE" sz="2800" dirty="0"/>
              <a:t>Storing and recycling slurry appropriately. </a:t>
            </a:r>
          </a:p>
          <a:p>
            <a:r>
              <a:rPr lang="en-IE" sz="2800" dirty="0"/>
              <a:t>Disposing of material appropriately  </a:t>
            </a:r>
          </a:p>
        </p:txBody>
      </p:sp>
      <p:sp>
        <p:nvSpPr>
          <p:cNvPr id="4" name="Content Placeholder 2"/>
          <p:cNvSpPr txBox="1">
            <a:spLocks/>
          </p:cNvSpPr>
          <p:nvPr/>
        </p:nvSpPr>
        <p:spPr bwMode="auto">
          <a:xfrm>
            <a:off x="6120995" y="1874644"/>
            <a:ext cx="3802935" cy="69645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wrap="square" lIns="0" tIns="45720" rIns="91440" bIns="0" numCol="1" anchor="t" anchorCtr="0" compatLnSpc="1">
            <a:prstTxWarp prst="textNoShape">
              <a:avLst/>
            </a:prstTxWarp>
          </a:bodyPr>
          <a:lst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chemeClr val="lt1"/>
                </a:solidFill>
                <a:latin typeface="+mn-lt"/>
                <a:ea typeface="+mn-ea"/>
                <a:cs typeface="+mn-cs"/>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chemeClr val="lt1"/>
                </a:solidFill>
                <a:latin typeface="+mn-lt"/>
                <a:ea typeface="+mn-ea"/>
                <a:cs typeface="+mn-cs"/>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chemeClr val="lt1"/>
                </a:solidFill>
                <a:latin typeface="+mn-lt"/>
                <a:ea typeface="+mn-ea"/>
                <a:cs typeface="+mn-cs"/>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chemeClr val="lt1"/>
                </a:solidFill>
                <a:latin typeface="+mn-lt"/>
                <a:ea typeface="+mn-ea"/>
                <a:cs typeface="+mn-cs"/>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chemeClr val="lt1"/>
                </a:solidFill>
                <a:latin typeface="+mn-lt"/>
                <a:ea typeface="+mn-ea"/>
                <a:cs typeface="+mn-cs"/>
              </a:defRPr>
            </a:lvl5pPr>
            <a:lvl6pPr marL="3724877" indent="-338625" algn="l" defTabSz="677250" rtl="0" eaLnBrk="1" latinLnBrk="0" hangingPunct="1">
              <a:spcBef>
                <a:spcPct val="20000"/>
              </a:spcBef>
              <a:buFont typeface="Arial"/>
              <a:buChar char="•"/>
              <a:defRPr sz="2963" kern="1200">
                <a:solidFill>
                  <a:schemeClr val="lt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lt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lt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lt1"/>
                </a:solidFill>
                <a:latin typeface="+mn-lt"/>
                <a:ea typeface="+mn-ea"/>
                <a:cs typeface="+mn-cs"/>
              </a:defRPr>
            </a:lvl9pPr>
          </a:lstStyle>
          <a:p>
            <a:pPr marL="0" indent="0" algn="ctr">
              <a:buNone/>
            </a:pPr>
            <a:r>
              <a:rPr lang="en-IE" sz="3600" u="sng" dirty="0"/>
              <a:t>Fisheries</a:t>
            </a:r>
          </a:p>
          <a:p>
            <a:r>
              <a:rPr lang="en-IE" sz="2800" dirty="0"/>
              <a:t>Fish offal</a:t>
            </a:r>
          </a:p>
          <a:p>
            <a:r>
              <a:rPr lang="en-IE" sz="2800" dirty="0"/>
              <a:t>Plastic netting</a:t>
            </a:r>
          </a:p>
          <a:p>
            <a:pPr marL="0" indent="0">
              <a:buNone/>
            </a:pPr>
            <a:r>
              <a:rPr lang="en-IE" sz="3200" dirty="0"/>
              <a:t>Causes:</a:t>
            </a:r>
          </a:p>
          <a:p>
            <a:r>
              <a:rPr lang="en-IE" sz="2800" dirty="0"/>
              <a:t>Pollution</a:t>
            </a:r>
          </a:p>
          <a:p>
            <a:endParaRPr lang="en-IE" sz="2800" dirty="0"/>
          </a:p>
          <a:p>
            <a:pPr marL="0" indent="0">
              <a:buNone/>
            </a:pPr>
            <a:r>
              <a:rPr lang="en-IE" sz="3200" dirty="0"/>
              <a:t>Solution:</a:t>
            </a:r>
          </a:p>
          <a:p>
            <a:r>
              <a:rPr lang="en-IE" sz="2800" dirty="0"/>
              <a:t>Composting fish waste, creating fertiliser. </a:t>
            </a:r>
          </a:p>
          <a:p>
            <a:r>
              <a:rPr lang="en-IE" sz="2800" dirty="0"/>
              <a:t>Disposing of plastic material appropriately.  </a:t>
            </a:r>
          </a:p>
          <a:p>
            <a:endParaRPr lang="en-IE" sz="3200" dirty="0"/>
          </a:p>
        </p:txBody>
      </p:sp>
      <p:sp>
        <p:nvSpPr>
          <p:cNvPr id="5" name="Content Placeholder 2"/>
          <p:cNvSpPr txBox="1">
            <a:spLocks/>
          </p:cNvSpPr>
          <p:nvPr/>
        </p:nvSpPr>
        <p:spPr bwMode="auto">
          <a:xfrm>
            <a:off x="11293631" y="1874644"/>
            <a:ext cx="3802935" cy="69645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wrap="square" lIns="0" tIns="45720" rIns="91440" bIns="0" numCol="1" anchor="t" anchorCtr="0" compatLnSpc="1">
            <a:prstTxWarp prst="textNoShape">
              <a:avLst/>
            </a:prstTxWarp>
          </a:bodyPr>
          <a:lst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chemeClr val="lt1"/>
                </a:solidFill>
                <a:latin typeface="+mn-lt"/>
                <a:ea typeface="+mn-ea"/>
                <a:cs typeface="+mn-cs"/>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chemeClr val="lt1"/>
                </a:solidFill>
                <a:latin typeface="+mn-lt"/>
                <a:ea typeface="+mn-ea"/>
                <a:cs typeface="+mn-cs"/>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chemeClr val="lt1"/>
                </a:solidFill>
                <a:latin typeface="+mn-lt"/>
                <a:ea typeface="+mn-ea"/>
                <a:cs typeface="+mn-cs"/>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chemeClr val="lt1"/>
                </a:solidFill>
                <a:latin typeface="+mn-lt"/>
                <a:ea typeface="+mn-ea"/>
                <a:cs typeface="+mn-cs"/>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chemeClr val="lt1"/>
                </a:solidFill>
                <a:latin typeface="+mn-lt"/>
                <a:ea typeface="+mn-ea"/>
                <a:cs typeface="+mn-cs"/>
              </a:defRPr>
            </a:lvl5pPr>
            <a:lvl6pPr marL="3724877" indent="-338625" algn="l" defTabSz="677250" rtl="0" eaLnBrk="1" latinLnBrk="0" hangingPunct="1">
              <a:spcBef>
                <a:spcPct val="20000"/>
              </a:spcBef>
              <a:buFont typeface="Arial"/>
              <a:buChar char="•"/>
              <a:defRPr sz="2963" kern="1200">
                <a:solidFill>
                  <a:schemeClr val="lt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lt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lt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lt1"/>
                </a:solidFill>
                <a:latin typeface="+mn-lt"/>
                <a:ea typeface="+mn-ea"/>
                <a:cs typeface="+mn-cs"/>
              </a:defRPr>
            </a:lvl9pPr>
          </a:lstStyle>
          <a:p>
            <a:pPr marL="0" indent="0" algn="ctr">
              <a:buNone/>
            </a:pPr>
            <a:r>
              <a:rPr lang="en-IE" sz="3200" u="sng" dirty="0"/>
              <a:t>Forestry</a:t>
            </a:r>
          </a:p>
          <a:p>
            <a:r>
              <a:rPr lang="en-IE" sz="2800" dirty="0"/>
              <a:t>Tree tops, branches.</a:t>
            </a:r>
          </a:p>
          <a:p>
            <a:r>
              <a:rPr lang="en-IE" sz="2800" dirty="0"/>
              <a:t>Sawdust. </a:t>
            </a:r>
          </a:p>
          <a:p>
            <a:pPr marL="0" indent="0">
              <a:buNone/>
            </a:pPr>
            <a:r>
              <a:rPr lang="en-IE" sz="3200" dirty="0"/>
              <a:t>Causes:</a:t>
            </a:r>
          </a:p>
          <a:p>
            <a:r>
              <a:rPr lang="en-IE" sz="2800" dirty="0"/>
              <a:t>No negative effect</a:t>
            </a:r>
          </a:p>
          <a:p>
            <a:endParaRPr lang="en-IE" sz="2800" dirty="0"/>
          </a:p>
          <a:p>
            <a:pPr marL="0" indent="0">
              <a:buNone/>
            </a:pPr>
            <a:r>
              <a:rPr lang="en-IE" sz="3200" dirty="0"/>
              <a:t>Solution:</a:t>
            </a:r>
          </a:p>
          <a:p>
            <a:r>
              <a:rPr lang="en-IE" sz="2800" dirty="0"/>
              <a:t>Waste products are allowed to slowly decay naturally and release nutrients back to forest floor. </a:t>
            </a:r>
          </a:p>
          <a:p>
            <a:r>
              <a:rPr lang="en-IE" sz="2800" dirty="0"/>
              <a:t>Sawdust recycled to make MDF.</a:t>
            </a:r>
          </a:p>
          <a:p>
            <a:endParaRPr lang="en-IE" sz="2800" dirty="0"/>
          </a:p>
        </p:txBody>
      </p:sp>
      <p:pic>
        <p:nvPicPr>
          <p:cNvPr id="6" name="Audio 5">
            <a:hlinkClick r:id="" action="ppaction://media"/>
            <a:extLst>
              <a:ext uri="{FF2B5EF4-FFF2-40B4-BE49-F238E27FC236}">
                <a16:creationId xmlns:a16="http://schemas.microsoft.com/office/drawing/2014/main" id="{E2EA7DDC-2B58-22C1-D65C-742EFEF601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4325" y="9455150"/>
            <a:ext cx="487363" cy="487363"/>
          </a:xfrm>
          <a:prstGeom prst="rect">
            <a:avLst/>
          </a:prstGeom>
        </p:spPr>
      </p:pic>
      <p:pic>
        <p:nvPicPr>
          <p:cNvPr id="7" name="Picture 7" descr="Text&#10;&#10;Description automatically generated">
            <a:extLst>
              <a:ext uri="{FF2B5EF4-FFF2-40B4-BE49-F238E27FC236}">
                <a16:creationId xmlns:a16="http://schemas.microsoft.com/office/drawing/2014/main" id="{D4D1D8F9-85FF-87E0-A7E9-01E2E31BCAC4}"/>
              </a:ext>
            </a:extLst>
          </p:cNvPr>
          <p:cNvPicPr>
            <a:picLocks noChangeAspect="1"/>
          </p:cNvPicPr>
          <p:nvPr/>
        </p:nvPicPr>
        <p:blipFill>
          <a:blip r:embed="rId6"/>
          <a:stretch>
            <a:fillRect/>
          </a:stretch>
        </p:blipFill>
        <p:spPr>
          <a:xfrm>
            <a:off x="6501141" y="8853602"/>
            <a:ext cx="2744616" cy="1301620"/>
          </a:xfrm>
          <a:prstGeom prst="rect">
            <a:avLst/>
          </a:prstGeom>
        </p:spPr>
      </p:pic>
    </p:spTree>
    <p:extLst>
      <p:ext uri="{BB962C8B-B14F-4D97-AF65-F5344CB8AC3E}">
        <p14:creationId xmlns:p14="http://schemas.microsoft.com/office/powerpoint/2010/main" val="886724138"/>
      </p:ext>
    </p:extLst>
  </p:cSld>
  <p:clrMapOvr>
    <a:masterClrMapping/>
  </p:clrMapOvr>
  <mc:AlternateContent xmlns:mc="http://schemas.openxmlformats.org/markup-compatibility/2006" xmlns:p14="http://schemas.microsoft.com/office/powerpoint/2010/main">
    <mc:Choice Requires="p14">
      <p:transition spd="slow" p14:dur="2000" advTm="71009"/>
    </mc:Choice>
    <mc:Fallback xmlns="">
      <p:transition spd="slow" advTm="7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Does it have to be waste?? </a:t>
            </a:r>
          </a:p>
        </p:txBody>
      </p:sp>
      <p:sp>
        <p:nvSpPr>
          <p:cNvPr id="3" name="Content Placeholder 2"/>
          <p:cNvSpPr>
            <a:spLocks noGrp="1"/>
          </p:cNvSpPr>
          <p:nvPr>
            <p:ph idx="1"/>
          </p:nvPr>
        </p:nvSpPr>
        <p:spPr>
          <a:xfrm>
            <a:off x="948359" y="1874133"/>
            <a:ext cx="8249429" cy="6534761"/>
          </a:xfrm>
        </p:spPr>
        <p:txBody>
          <a:bodyPr/>
          <a:lstStyle/>
          <a:p>
            <a:r>
              <a:rPr lang="en-IE" sz="4000" dirty="0"/>
              <a:t>Waste products can be turned around and used for good purposes.</a:t>
            </a:r>
          </a:p>
          <a:p>
            <a:pPr lvl="1"/>
            <a:r>
              <a:rPr lang="en-IE" sz="3600" dirty="0"/>
              <a:t>Anaerobic Digestion - uses microorganism to convert </a:t>
            </a:r>
            <a:r>
              <a:rPr lang="en-IE" sz="3600" dirty="0" err="1"/>
              <a:t>feedstocks</a:t>
            </a:r>
            <a:r>
              <a:rPr lang="en-IE" sz="3600" dirty="0"/>
              <a:t> to </a:t>
            </a:r>
            <a:r>
              <a:rPr lang="en-IE" sz="3600" b="1" dirty="0"/>
              <a:t>electricity</a:t>
            </a:r>
            <a:r>
              <a:rPr lang="en-IE" sz="3600" dirty="0"/>
              <a:t> and the “waste” product can be used as a </a:t>
            </a:r>
            <a:r>
              <a:rPr lang="en-IE" sz="3600" b="1" dirty="0"/>
              <a:t>fertiliser</a:t>
            </a:r>
            <a:r>
              <a:rPr lang="en-IE" sz="3600" dirty="0"/>
              <a:t>. </a:t>
            </a:r>
          </a:p>
          <a:p>
            <a:pPr lvl="1"/>
            <a:r>
              <a:rPr lang="en-IE" sz="3600" dirty="0"/>
              <a:t>Fish waste is converted to pig and chicken </a:t>
            </a:r>
            <a:r>
              <a:rPr lang="en-IE" sz="3600" b="1" dirty="0"/>
              <a:t>feed</a:t>
            </a:r>
            <a:r>
              <a:rPr lang="en-IE" sz="3600" dirty="0"/>
              <a:t> in </a:t>
            </a:r>
            <a:r>
              <a:rPr lang="en-IE" sz="3600" dirty="0" err="1"/>
              <a:t>Killybegs</a:t>
            </a:r>
            <a:r>
              <a:rPr lang="en-IE" sz="3600" dirty="0"/>
              <a:t> Co. Donegal. </a:t>
            </a:r>
          </a:p>
          <a:p>
            <a:pPr lvl="1"/>
            <a:r>
              <a:rPr lang="en-IE" sz="3600" dirty="0"/>
              <a:t>Fish waste is also being used as a </a:t>
            </a:r>
            <a:r>
              <a:rPr lang="en-IE" sz="3600" b="1" dirty="0"/>
              <a:t>fertiliser</a:t>
            </a:r>
            <a:r>
              <a:rPr lang="en-IE" sz="3600" dirty="0"/>
              <a:t> in agriculture.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6653" y="2179684"/>
            <a:ext cx="4337084" cy="28943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4414" y="5516235"/>
            <a:ext cx="5101429" cy="2856800"/>
          </a:xfrm>
          <a:prstGeom prst="rect">
            <a:avLst/>
          </a:prstGeom>
        </p:spPr>
      </p:pic>
      <p:pic>
        <p:nvPicPr>
          <p:cNvPr id="6" name="Audio 5">
            <a:hlinkClick r:id="" action="ppaction://media"/>
            <a:extLst>
              <a:ext uri="{FF2B5EF4-FFF2-40B4-BE49-F238E27FC236}">
                <a16:creationId xmlns:a16="http://schemas.microsoft.com/office/drawing/2014/main" id="{4FEFE18D-3D5E-43C2-939D-BE0BB050C3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7" name="Picture 7" descr="Text&#10;&#10;Description automatically generated">
            <a:extLst>
              <a:ext uri="{FF2B5EF4-FFF2-40B4-BE49-F238E27FC236}">
                <a16:creationId xmlns:a16="http://schemas.microsoft.com/office/drawing/2014/main" id="{94A41F03-7CCF-85AC-0BAB-106CF5A26027}"/>
              </a:ext>
            </a:extLst>
          </p:cNvPr>
          <p:cNvPicPr>
            <a:picLocks noChangeAspect="1"/>
          </p:cNvPicPr>
          <p:nvPr/>
        </p:nvPicPr>
        <p:blipFill>
          <a:blip r:embed="rId8"/>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1043111825"/>
      </p:ext>
    </p:extLst>
  </p:cSld>
  <p:clrMapOvr>
    <a:masterClrMapping/>
  </p:clrMapOvr>
  <mc:AlternateContent xmlns:mc="http://schemas.openxmlformats.org/markup-compatibility/2006" xmlns:p14="http://schemas.microsoft.com/office/powerpoint/2010/main">
    <mc:Choice Requires="p14">
      <p:transition spd="slow" p14:dur="2000" advTm="42725"/>
    </mc:Choice>
    <mc:Fallback xmlns="">
      <p:transition spd="slow" advTm="4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Waste disposal problems </a:t>
            </a:r>
          </a:p>
        </p:txBody>
      </p:sp>
      <p:sp>
        <p:nvSpPr>
          <p:cNvPr id="3" name="Content Placeholder 2"/>
          <p:cNvSpPr>
            <a:spLocks noGrp="1"/>
          </p:cNvSpPr>
          <p:nvPr>
            <p:ph idx="1"/>
          </p:nvPr>
        </p:nvSpPr>
        <p:spPr>
          <a:xfrm>
            <a:off x="948360" y="1874134"/>
            <a:ext cx="7496394" cy="6704082"/>
          </a:xfrm>
        </p:spPr>
        <p:txBody>
          <a:bodyPr/>
          <a:lstStyle/>
          <a:p>
            <a:pPr marL="0" indent="0">
              <a:buNone/>
            </a:pPr>
            <a:r>
              <a:rPr lang="en-IE" sz="4800" dirty="0"/>
              <a:t>Give the students the floor!!</a:t>
            </a:r>
          </a:p>
          <a:p>
            <a:pPr marL="0" indent="0">
              <a:buNone/>
            </a:pPr>
            <a:endParaRPr lang="en-IE" sz="4400" dirty="0"/>
          </a:p>
          <a:p>
            <a:r>
              <a:rPr lang="en-IE" sz="3600" dirty="0"/>
              <a:t>Group students into groups of 3/4.</a:t>
            </a:r>
          </a:p>
          <a:p>
            <a:r>
              <a:rPr lang="en-IE" sz="3600" dirty="0"/>
              <a:t>Gives each group a topic</a:t>
            </a:r>
          </a:p>
          <a:p>
            <a:r>
              <a:rPr lang="en-IE" sz="3600" dirty="0"/>
              <a:t>Allow students time to research the topic. </a:t>
            </a:r>
          </a:p>
          <a:p>
            <a:r>
              <a:rPr lang="en-IE" sz="3600" dirty="0"/>
              <a:t>Each group presents the information found.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9406" y="2913949"/>
            <a:ext cx="7301633" cy="3755792"/>
          </a:xfrm>
          <a:prstGeom prst="rect">
            <a:avLst/>
          </a:prstGeom>
        </p:spPr>
      </p:pic>
      <p:pic>
        <p:nvPicPr>
          <p:cNvPr id="6" name="Audio 5">
            <a:hlinkClick r:id="" action="ppaction://media"/>
            <a:extLst>
              <a:ext uri="{FF2B5EF4-FFF2-40B4-BE49-F238E27FC236}">
                <a16:creationId xmlns:a16="http://schemas.microsoft.com/office/drawing/2014/main" id="{3796AFA4-35A8-F50E-AC11-0F889E79E1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5" name="Picture 6" descr="Text&#10;&#10;Description automatically generated">
            <a:extLst>
              <a:ext uri="{FF2B5EF4-FFF2-40B4-BE49-F238E27FC236}">
                <a16:creationId xmlns:a16="http://schemas.microsoft.com/office/drawing/2014/main" id="{4A0B4987-A71E-6C6B-25BA-964A7BB84EA3}"/>
              </a:ext>
            </a:extLst>
          </p:cNvPr>
          <p:cNvPicPr>
            <a:picLocks noChangeAspect="1"/>
          </p:cNvPicPr>
          <p:nvPr/>
        </p:nvPicPr>
        <p:blipFill>
          <a:blip r:embed="rId7"/>
          <a:stretch>
            <a:fillRect/>
          </a:stretch>
        </p:blipFill>
        <p:spPr>
          <a:xfrm>
            <a:off x="6522439" y="8853602"/>
            <a:ext cx="2744616" cy="1301620"/>
          </a:xfrm>
          <a:prstGeom prst="rect">
            <a:avLst/>
          </a:prstGeom>
        </p:spPr>
      </p:pic>
    </p:spTree>
    <p:extLst>
      <p:ext uri="{BB962C8B-B14F-4D97-AF65-F5344CB8AC3E}">
        <p14:creationId xmlns:p14="http://schemas.microsoft.com/office/powerpoint/2010/main" val="221601454"/>
      </p:ext>
    </p:extLst>
  </p:cSld>
  <p:clrMapOvr>
    <a:masterClrMapping/>
  </p:clrMapOvr>
  <mc:AlternateContent xmlns:mc="http://schemas.openxmlformats.org/markup-compatibility/2006" xmlns:p14="http://schemas.microsoft.com/office/powerpoint/2010/main">
    <mc:Choice Requires="p14">
      <p:transition spd="slow" p14:dur="2000" advTm="38920"/>
    </mc:Choice>
    <mc:Fallback xmlns="">
      <p:transition spd="slow" advTm="3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Role of micro-organisms – Organic matter. </a:t>
            </a:r>
          </a:p>
        </p:txBody>
      </p:sp>
      <p:sp>
        <p:nvSpPr>
          <p:cNvPr id="3" name="Content Placeholder 2"/>
          <p:cNvSpPr>
            <a:spLocks noGrp="1"/>
          </p:cNvSpPr>
          <p:nvPr>
            <p:ph idx="1"/>
          </p:nvPr>
        </p:nvSpPr>
        <p:spPr>
          <a:xfrm>
            <a:off x="948359" y="3393790"/>
            <a:ext cx="6779217" cy="2469128"/>
          </a:xfrm>
        </p:spPr>
        <p:txBody>
          <a:bodyPr/>
          <a:lstStyle/>
          <a:p>
            <a:r>
              <a:rPr lang="en-IE" dirty="0"/>
              <a:t>Clip showing fruit and vegetables decomposing </a:t>
            </a:r>
            <a:r>
              <a:rPr lang="en-IE" dirty="0">
                <a:hlinkClick r:id="rId5"/>
              </a:rPr>
              <a:t>Click Here. </a:t>
            </a:r>
            <a:endParaRPr lang="en-IE"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9102" y="2694543"/>
            <a:ext cx="5904846" cy="4422935"/>
          </a:xfrm>
          <a:prstGeom prst="rect">
            <a:avLst/>
          </a:prstGeom>
        </p:spPr>
      </p:pic>
      <p:pic>
        <p:nvPicPr>
          <p:cNvPr id="5" name="Audio 4">
            <a:hlinkClick r:id="" action="ppaction://media"/>
            <a:extLst>
              <a:ext uri="{FF2B5EF4-FFF2-40B4-BE49-F238E27FC236}">
                <a16:creationId xmlns:a16="http://schemas.microsoft.com/office/drawing/2014/main" id="{18310156-006C-67A5-6E00-2F8215C8B1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6" name="Picture 6" descr="Text&#10;&#10;Description automatically generated">
            <a:extLst>
              <a:ext uri="{FF2B5EF4-FFF2-40B4-BE49-F238E27FC236}">
                <a16:creationId xmlns:a16="http://schemas.microsoft.com/office/drawing/2014/main" id="{2EBFA439-8A39-0FF7-587A-92CF83ECC8D6}"/>
              </a:ext>
            </a:extLst>
          </p:cNvPr>
          <p:cNvPicPr>
            <a:picLocks noChangeAspect="1"/>
          </p:cNvPicPr>
          <p:nvPr/>
        </p:nvPicPr>
        <p:blipFill>
          <a:blip r:embed="rId8"/>
          <a:stretch>
            <a:fillRect/>
          </a:stretch>
        </p:blipFill>
        <p:spPr>
          <a:xfrm>
            <a:off x="6756711" y="8853602"/>
            <a:ext cx="2744616" cy="1301620"/>
          </a:xfrm>
          <a:prstGeom prst="rect">
            <a:avLst/>
          </a:prstGeom>
        </p:spPr>
      </p:pic>
    </p:spTree>
    <p:extLst>
      <p:ext uri="{BB962C8B-B14F-4D97-AF65-F5344CB8AC3E}">
        <p14:creationId xmlns:p14="http://schemas.microsoft.com/office/powerpoint/2010/main" val="470627133"/>
      </p:ext>
    </p:extLst>
  </p:cSld>
  <p:clrMapOvr>
    <a:masterClrMapping/>
  </p:clrMapOvr>
  <mc:AlternateContent xmlns:mc="http://schemas.openxmlformats.org/markup-compatibility/2006" xmlns:p14="http://schemas.microsoft.com/office/powerpoint/2010/main">
    <mc:Choice Requires="p14">
      <p:transition spd="slow" p14:dur="2000" advTm="26907"/>
    </mc:Choice>
    <mc:Fallback xmlns="">
      <p:transition spd="slow" advTm="2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747" y="579870"/>
            <a:ext cx="10973872" cy="1173392"/>
          </a:xfrm>
        </p:spPr>
        <p:txBody>
          <a:bodyPr/>
          <a:lstStyle/>
          <a:p>
            <a:r>
              <a:rPr lang="en-IE" dirty="0"/>
              <a:t>Role of microorganisms – Sewage</a:t>
            </a:r>
            <a:br>
              <a:rPr lang="en-IE" dirty="0"/>
            </a:br>
            <a:endParaRPr lang="en-IE" dirty="0"/>
          </a:p>
        </p:txBody>
      </p:sp>
      <p:sp>
        <p:nvSpPr>
          <p:cNvPr id="3" name="Content Placeholder 2"/>
          <p:cNvSpPr>
            <a:spLocks noGrp="1"/>
          </p:cNvSpPr>
          <p:nvPr>
            <p:ph idx="1"/>
          </p:nvPr>
        </p:nvSpPr>
        <p:spPr>
          <a:xfrm>
            <a:off x="1611747" y="1683589"/>
            <a:ext cx="8159782" cy="4956972"/>
          </a:xfrm>
        </p:spPr>
        <p:txBody>
          <a:bodyPr/>
          <a:lstStyle/>
          <a:p>
            <a:r>
              <a:rPr lang="en-IE" sz="4000" b="1" dirty="0"/>
              <a:t>Primary treatment </a:t>
            </a:r>
            <a:r>
              <a:rPr lang="en-IE" sz="4000" dirty="0"/>
              <a:t>– Physical </a:t>
            </a:r>
          </a:p>
          <a:p>
            <a:r>
              <a:rPr lang="en-IE" sz="4000" b="1" dirty="0"/>
              <a:t>Secondary treatment </a:t>
            </a:r>
            <a:r>
              <a:rPr lang="en-IE" sz="4000" dirty="0"/>
              <a:t>– Biological </a:t>
            </a:r>
          </a:p>
          <a:p>
            <a:pPr lvl="1"/>
            <a:r>
              <a:rPr lang="en-IE" sz="3600" dirty="0"/>
              <a:t>Bacteria and Fungi breaks down organic waste. </a:t>
            </a:r>
          </a:p>
          <a:p>
            <a:r>
              <a:rPr lang="en-IE" sz="4000" b="1" dirty="0"/>
              <a:t>Tertiary treatment </a:t>
            </a:r>
            <a:r>
              <a:rPr lang="en-IE" sz="4000" dirty="0"/>
              <a:t>– Removes minerals</a:t>
            </a:r>
          </a:p>
          <a:p>
            <a:endParaRPr lang="en-IE" sz="4000" dirty="0"/>
          </a:p>
          <a:p>
            <a:r>
              <a:rPr lang="en-IE" sz="4000" dirty="0"/>
              <a:t> </a:t>
            </a:r>
            <a:r>
              <a:rPr lang="en-IE" sz="4000" dirty="0">
                <a:hlinkClick r:id="rId5"/>
              </a:rPr>
              <a:t>Video Here</a:t>
            </a:r>
            <a:endParaRPr lang="en-IE" sz="4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0111" y="5320349"/>
            <a:ext cx="7794908" cy="346215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80116" y="1683589"/>
            <a:ext cx="2774903" cy="3465177"/>
          </a:xfrm>
          <a:prstGeom prst="rect">
            <a:avLst/>
          </a:prstGeom>
        </p:spPr>
      </p:pic>
      <p:pic>
        <p:nvPicPr>
          <p:cNvPr id="9" name="Audio 8">
            <a:hlinkClick r:id="" action="ppaction://media"/>
            <a:extLst>
              <a:ext uri="{FF2B5EF4-FFF2-40B4-BE49-F238E27FC236}">
                <a16:creationId xmlns:a16="http://schemas.microsoft.com/office/drawing/2014/main" id="{DAA0890A-F07B-F023-CA3D-8C6A7A5914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4325" y="9455150"/>
            <a:ext cx="487363" cy="487363"/>
          </a:xfrm>
          <a:prstGeom prst="rect">
            <a:avLst/>
          </a:prstGeom>
        </p:spPr>
      </p:pic>
      <p:pic>
        <p:nvPicPr>
          <p:cNvPr id="6" name="Picture 6" descr="Text&#10;&#10;Description automatically generated">
            <a:extLst>
              <a:ext uri="{FF2B5EF4-FFF2-40B4-BE49-F238E27FC236}">
                <a16:creationId xmlns:a16="http://schemas.microsoft.com/office/drawing/2014/main" id="{FE3DDC66-DE43-5AF1-9CFF-78C7CF4C81BE}"/>
              </a:ext>
            </a:extLst>
          </p:cNvPr>
          <p:cNvPicPr>
            <a:picLocks noChangeAspect="1"/>
          </p:cNvPicPr>
          <p:nvPr/>
        </p:nvPicPr>
        <p:blipFill>
          <a:blip r:embed="rId9"/>
          <a:stretch>
            <a:fillRect/>
          </a:stretch>
        </p:blipFill>
        <p:spPr>
          <a:xfrm>
            <a:off x="6628926" y="8853602"/>
            <a:ext cx="2744616" cy="1301620"/>
          </a:xfrm>
          <a:prstGeom prst="rect">
            <a:avLst/>
          </a:prstGeom>
        </p:spPr>
      </p:pic>
    </p:spTree>
    <p:extLst>
      <p:ext uri="{BB962C8B-B14F-4D97-AF65-F5344CB8AC3E}">
        <p14:creationId xmlns:p14="http://schemas.microsoft.com/office/powerpoint/2010/main" val="3850044269"/>
      </p:ext>
    </p:extLst>
  </p:cSld>
  <p:clrMapOvr>
    <a:masterClrMapping/>
  </p:clrMapOvr>
  <mc:AlternateContent xmlns:mc="http://schemas.openxmlformats.org/markup-compatibility/2006" xmlns:p14="http://schemas.microsoft.com/office/powerpoint/2010/main">
    <mc:Choice Requires="p14">
      <p:transition spd="slow" p14:dur="2000" advTm="51738"/>
    </mc:Choice>
    <mc:Fallback xmlns="">
      <p:transition spd="slow" advTm="5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Controlling Waste Production </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39872" y="2560683"/>
            <a:ext cx="10092717" cy="4951739"/>
          </a:xfrm>
        </p:spPr>
      </p:pic>
      <p:pic>
        <p:nvPicPr>
          <p:cNvPr id="9" name="Audio 8">
            <a:hlinkClick r:id="" action="ppaction://media"/>
            <a:extLst>
              <a:ext uri="{FF2B5EF4-FFF2-40B4-BE49-F238E27FC236}">
                <a16:creationId xmlns:a16="http://schemas.microsoft.com/office/drawing/2014/main" id="{5A605C24-8EF4-0B21-D3D6-3B39A4129E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3" name="Picture 4" descr="Text&#10;&#10;Description automatically generated">
            <a:extLst>
              <a:ext uri="{FF2B5EF4-FFF2-40B4-BE49-F238E27FC236}">
                <a16:creationId xmlns:a16="http://schemas.microsoft.com/office/drawing/2014/main" id="{F9797EA5-3C4B-6739-EBD7-12D0BCCE4FBF}"/>
              </a:ext>
            </a:extLst>
          </p:cNvPr>
          <p:cNvPicPr>
            <a:picLocks noChangeAspect="1"/>
          </p:cNvPicPr>
          <p:nvPr/>
        </p:nvPicPr>
        <p:blipFill>
          <a:blip r:embed="rId7"/>
          <a:stretch>
            <a:fillRect/>
          </a:stretch>
        </p:blipFill>
        <p:spPr>
          <a:xfrm>
            <a:off x="6884496" y="8853602"/>
            <a:ext cx="2744616" cy="1301620"/>
          </a:xfrm>
          <a:prstGeom prst="rect">
            <a:avLst/>
          </a:prstGeom>
        </p:spPr>
      </p:pic>
    </p:spTree>
    <p:extLst>
      <p:ext uri="{BB962C8B-B14F-4D97-AF65-F5344CB8AC3E}">
        <p14:creationId xmlns:p14="http://schemas.microsoft.com/office/powerpoint/2010/main" val="1662918514"/>
      </p:ext>
    </p:extLst>
  </p:cSld>
  <p:clrMapOvr>
    <a:masterClrMapping/>
  </p:clrMapOvr>
  <mc:AlternateContent xmlns:mc="http://schemas.openxmlformats.org/markup-compatibility/2006" xmlns:p14="http://schemas.microsoft.com/office/powerpoint/2010/main">
    <mc:Choice Requires="p14">
      <p:transition spd="slow" p14:dur="2000" advTm="51163"/>
    </mc:Choice>
    <mc:Fallback xmlns="">
      <p:transition spd="slow" advTm="5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3200" dirty="0">
                <a:solidFill>
                  <a:prstClr val="black"/>
                </a:solidFill>
                <a:ea typeface="+mn-ea"/>
                <a:cs typeface="+mn-cs"/>
              </a:rPr>
              <a:t>References</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a:xfrm>
            <a:off x="948359" y="1874134"/>
            <a:ext cx="12878852" cy="6704082"/>
          </a:xfrm>
        </p:spPr>
        <p:txBody>
          <a:bodyPr/>
          <a:lstStyle/>
          <a:p>
            <a:pPr marL="0" lvl="0" indent="0">
              <a:buNone/>
            </a:pPr>
            <a:endParaRPr lang="en-IE" sz="4000" b="1" dirty="0"/>
          </a:p>
          <a:p>
            <a:r>
              <a:rPr lang="en-IE" sz="1600" b="1" dirty="0"/>
              <a:t>Domestic Pollution </a:t>
            </a:r>
            <a:r>
              <a:rPr lang="en-IE" sz="1600" b="1" dirty="0">
                <a:hlinkClick r:id="rId3"/>
              </a:rPr>
              <a:t>https://www.independent.ie/regionals/sligochampion/news/disgust-as-household-rubbish-dumped-near-collooney-railway-station-41517105.html</a:t>
            </a:r>
            <a:r>
              <a:rPr lang="en-IE" sz="1600" b="1" dirty="0"/>
              <a:t> </a:t>
            </a:r>
          </a:p>
          <a:p>
            <a:r>
              <a:rPr lang="en-IE" sz="1600" b="1" dirty="0"/>
              <a:t>Agricultural pollution </a:t>
            </a:r>
            <a:r>
              <a:rPr lang="en-IE" sz="1600" b="1" dirty="0">
                <a:hlinkClick r:id="rId4"/>
              </a:rPr>
              <a:t>https://verde.ie/blog-post/rising-ammonia-emissions-key-contributor-to-air-pollution-in-ireland/</a:t>
            </a:r>
            <a:r>
              <a:rPr lang="en-IE" sz="1600" b="1" dirty="0"/>
              <a:t> </a:t>
            </a:r>
          </a:p>
          <a:p>
            <a:r>
              <a:rPr lang="en-IE" sz="1600" b="1" dirty="0"/>
              <a:t>Industrial pollution </a:t>
            </a:r>
            <a:r>
              <a:rPr lang="en-IE" sz="1600" b="1" dirty="0">
                <a:hlinkClick r:id="rId5"/>
              </a:rPr>
              <a:t>https://www.joe.ie/news/four-people-die-in-ireland-every-day-from-air-pollutionaccording-to-the-climate-minister-567403</a:t>
            </a:r>
            <a:r>
              <a:rPr lang="en-IE" sz="1600" b="1" dirty="0"/>
              <a:t> </a:t>
            </a:r>
          </a:p>
          <a:p>
            <a:r>
              <a:rPr lang="en-IE" sz="1600" b="1" dirty="0"/>
              <a:t>Air Pollution </a:t>
            </a:r>
            <a:r>
              <a:rPr lang="en-IE" sz="1600" b="1" dirty="0">
                <a:hlinkClick r:id="rId6"/>
              </a:rPr>
              <a:t>https://learn.concord.org/resources/855/air-pollution-model-cross-section</a:t>
            </a:r>
            <a:r>
              <a:rPr lang="en-IE" sz="1600" b="1" dirty="0"/>
              <a:t> </a:t>
            </a:r>
          </a:p>
          <a:p>
            <a:r>
              <a:rPr lang="en-IE" sz="1600" b="1" dirty="0"/>
              <a:t>Ozone layer:  </a:t>
            </a:r>
            <a:r>
              <a:rPr lang="en-IE" sz="1600" b="1" dirty="0">
                <a:hlinkClick r:id="rId7"/>
              </a:rPr>
              <a:t>https://www.teachengineering.org/lessons/view/cub_air_lesson08</a:t>
            </a:r>
            <a:r>
              <a:rPr lang="en-IE" sz="1600" b="1" dirty="0"/>
              <a:t> </a:t>
            </a:r>
          </a:p>
          <a:p>
            <a:r>
              <a:rPr lang="en-IE" sz="1600" b="1" dirty="0"/>
              <a:t>Bee image </a:t>
            </a:r>
            <a:r>
              <a:rPr lang="en-IE" sz="1600" b="1" dirty="0">
                <a:hlinkClick r:id="rId8"/>
              </a:rPr>
              <a:t>http://www.cec.org/strengthening-regional-pollinator-conservation-to-secure-local-benefits-1/</a:t>
            </a:r>
            <a:r>
              <a:rPr lang="en-IE" sz="1600" b="1" dirty="0"/>
              <a:t> </a:t>
            </a:r>
          </a:p>
          <a:p>
            <a:r>
              <a:rPr lang="en-IE" sz="1600" b="1" dirty="0"/>
              <a:t>Ted talk </a:t>
            </a:r>
            <a:r>
              <a:rPr lang="en-IE" sz="1600" b="1" dirty="0">
                <a:hlinkClick r:id="rId9"/>
              </a:rPr>
              <a:t>https://www.ted.com/talks/alasdair_harris_how_a_handful_of_fishing_villages_sparked_a_marine_conservation_revolution?language=en</a:t>
            </a:r>
            <a:r>
              <a:rPr lang="en-IE" sz="1600" b="1" dirty="0"/>
              <a:t> </a:t>
            </a:r>
          </a:p>
          <a:p>
            <a:r>
              <a:rPr lang="en-IE" sz="1600" b="1" dirty="0"/>
              <a:t>Fish waste </a:t>
            </a:r>
            <a:r>
              <a:rPr lang="en-IE" sz="1600" b="1" dirty="0">
                <a:hlinkClick r:id="rId10"/>
              </a:rPr>
              <a:t>https://www.foodnavigator.com/Article/2015/10/12/Conversion-of-fish-waste-to-flavours-could-be-commercially-viable-say-researchers</a:t>
            </a:r>
            <a:r>
              <a:rPr lang="en-IE" sz="1600" b="1" dirty="0"/>
              <a:t> </a:t>
            </a:r>
          </a:p>
          <a:p>
            <a:r>
              <a:rPr lang="en-IE" sz="1600" b="1" dirty="0">
                <a:hlinkClick r:id="rId11"/>
              </a:rPr>
              <a:t>Anaerobic digestion : https://www.rubicon.com/blog/anaerobic-digestion-food-waste/</a:t>
            </a:r>
            <a:r>
              <a:rPr lang="en-IE" sz="1600" b="1" dirty="0"/>
              <a:t> </a:t>
            </a:r>
          </a:p>
          <a:p>
            <a:r>
              <a:rPr lang="en-IE" sz="1600" b="1" dirty="0"/>
              <a:t>Mixed Farming </a:t>
            </a:r>
            <a:r>
              <a:rPr lang="en-IE" sz="1600" b="1" dirty="0">
                <a:hlinkClick r:id="rId12"/>
              </a:rPr>
              <a:t>https://commons.wikimedia.org/wiki/File:Mixed_farming_-_geograph.org.uk_-_2056108.jpg</a:t>
            </a:r>
            <a:r>
              <a:rPr lang="en-IE" sz="1600" b="1" dirty="0"/>
              <a:t> </a:t>
            </a:r>
          </a:p>
          <a:p>
            <a:r>
              <a:rPr lang="en-IE" sz="1600" b="1" dirty="0"/>
              <a:t>Fishing net </a:t>
            </a:r>
            <a:r>
              <a:rPr lang="en-IE" sz="1600" b="1" dirty="0">
                <a:hlinkClick r:id="rId13"/>
              </a:rPr>
              <a:t>https://www.zsl.org/conservation/regions/asia/net-works</a:t>
            </a:r>
            <a:r>
              <a:rPr lang="en-IE" sz="1600" b="1" dirty="0"/>
              <a:t> </a:t>
            </a:r>
          </a:p>
          <a:p>
            <a:r>
              <a:rPr lang="en-IE" sz="1600" b="1" dirty="0"/>
              <a:t>Forestry </a:t>
            </a:r>
            <a:r>
              <a:rPr lang="en-IE" sz="1600" b="1" dirty="0">
                <a:hlinkClick r:id="rId14"/>
              </a:rPr>
              <a:t>https://ecoplan.ie/native-woodland-conservation-ecoplan-forestry-ltd/</a:t>
            </a:r>
            <a:r>
              <a:rPr lang="en-IE" sz="1600" b="1" dirty="0"/>
              <a:t> </a:t>
            </a:r>
          </a:p>
          <a:p>
            <a:r>
              <a:rPr lang="en-IE" sz="1600" b="1" dirty="0"/>
              <a:t>Presentation </a:t>
            </a:r>
            <a:r>
              <a:rPr lang="en-IE" sz="1600" b="1" dirty="0">
                <a:hlinkClick r:id="rId15"/>
              </a:rPr>
              <a:t>https://www.vecteezy.com/vector-art/6834216-workers-doing-presentation</a:t>
            </a:r>
            <a:r>
              <a:rPr lang="en-IE" sz="1600" b="1" dirty="0"/>
              <a:t> </a:t>
            </a:r>
          </a:p>
          <a:p>
            <a:r>
              <a:rPr lang="en-IE" sz="1600" b="1" dirty="0"/>
              <a:t>Waste water treatment </a:t>
            </a:r>
            <a:r>
              <a:rPr lang="en-IE" sz="1600" b="1" dirty="0">
                <a:hlinkClick r:id="rId16"/>
              </a:rPr>
              <a:t>https://www.dutchwatersector.com/news/first-of-three-nereda-wastewater-treatment-plants-in-ireland-took-flow</a:t>
            </a:r>
            <a:r>
              <a:rPr lang="en-IE" sz="1600" b="1" dirty="0"/>
              <a:t> </a:t>
            </a:r>
          </a:p>
          <a:p>
            <a:r>
              <a:rPr lang="en-IE" sz="1600" b="1" dirty="0"/>
              <a:t>Waste water 2: </a:t>
            </a:r>
            <a:r>
              <a:rPr lang="en-IE" sz="1600" b="1" dirty="0">
                <a:hlinkClick r:id="rId17"/>
              </a:rPr>
              <a:t>https://www.murphygroup.com/ie/what-we-do/our-sectors/water/wastewater-treatment</a:t>
            </a:r>
            <a:r>
              <a:rPr lang="en-IE" sz="1600" b="1" dirty="0"/>
              <a:t> </a:t>
            </a:r>
          </a:p>
          <a:p>
            <a:r>
              <a:rPr lang="en-IE" sz="1600" b="1" dirty="0"/>
              <a:t>Reduce reuse recycle </a:t>
            </a:r>
            <a:r>
              <a:rPr lang="en-IE" sz="1600" b="1" dirty="0">
                <a:hlinkClick r:id="rId18"/>
              </a:rPr>
              <a:t>https://medium.com/evolve-you/10-ways-to-reduce-reuse-recycle-83dd37a088aa</a:t>
            </a:r>
            <a:r>
              <a:rPr lang="en-IE" sz="1600" b="1" dirty="0"/>
              <a:t> </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19"/>
          <a:stretch>
            <a:fillRect/>
          </a:stretch>
        </p:blipFill>
        <p:spPr>
          <a:xfrm>
            <a:off x="11922231" y="8578216"/>
            <a:ext cx="4330824" cy="1580197"/>
          </a:xfrm>
          <a:prstGeom prst="rect">
            <a:avLst/>
          </a:prstGeom>
        </p:spPr>
      </p:pic>
      <p:pic>
        <p:nvPicPr>
          <p:cNvPr id="5" name="Picture 5" descr="Text&#10;&#10;Description automatically generated">
            <a:extLst>
              <a:ext uri="{FF2B5EF4-FFF2-40B4-BE49-F238E27FC236}">
                <a16:creationId xmlns:a16="http://schemas.microsoft.com/office/drawing/2014/main" id="{14C4B54E-922D-F774-794E-712C5CAA30C4}"/>
              </a:ext>
            </a:extLst>
          </p:cNvPr>
          <p:cNvPicPr>
            <a:picLocks noChangeAspect="1"/>
          </p:cNvPicPr>
          <p:nvPr/>
        </p:nvPicPr>
        <p:blipFill>
          <a:blip r:embed="rId20"/>
          <a:stretch>
            <a:fillRect/>
          </a:stretch>
        </p:blipFill>
        <p:spPr>
          <a:xfrm>
            <a:off x="6607629" y="8853602"/>
            <a:ext cx="2744616" cy="1301620"/>
          </a:xfrm>
          <a:prstGeom prst="rect">
            <a:avLst/>
          </a:prstGeom>
        </p:spPr>
      </p:pic>
    </p:spTree>
    <p:extLst>
      <p:ext uri="{BB962C8B-B14F-4D97-AF65-F5344CB8AC3E}">
        <p14:creationId xmlns:p14="http://schemas.microsoft.com/office/powerpoint/2010/main" val="123842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Contact details</a:t>
            </a: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sp>
        <p:nvSpPr>
          <p:cNvPr id="6" name="Content Placeholder 2">
            <a:extLst>
              <a:ext uri="{FF2B5EF4-FFF2-40B4-BE49-F238E27FC236}">
                <a16:creationId xmlns:a16="http://schemas.microsoft.com/office/drawing/2014/main" id="{3F349111-84D6-320B-8CE2-D9C279483520}"/>
              </a:ext>
            </a:extLst>
          </p:cNvPr>
          <p:cNvSpPr>
            <a:spLocks noGrp="1"/>
          </p:cNvSpPr>
          <p:nvPr>
            <p:ph idx="1"/>
          </p:nvPr>
        </p:nvSpPr>
        <p:spPr>
          <a:xfrm>
            <a:off x="948359" y="1874134"/>
            <a:ext cx="12599631" cy="6704082"/>
          </a:xfrm>
        </p:spPr>
        <p:txBody>
          <a:bodyPr/>
          <a:lstStyle/>
          <a:p>
            <a:pPr marL="0" indent="0" algn="ctr">
              <a:buNone/>
            </a:pPr>
            <a:endParaRPr lang="en-IE" sz="4800" b="1" dirty="0"/>
          </a:p>
          <a:p>
            <a:pPr marL="507365" indent="-507365" algn="ctr">
              <a:buNone/>
            </a:pPr>
            <a:r>
              <a:rPr lang="en-IE" sz="2800" b="1" dirty="0">
                <a:ea typeface="ヒラギノ角ゴ Pro W3"/>
                <a:cs typeface="Calibri"/>
              </a:rPr>
              <a:t>Register for on-line CPD resources: </a:t>
            </a:r>
            <a:r>
              <a:rPr lang="en-IE" sz="2800" b="1" dirty="0">
                <a:ea typeface="ヒラギノ角ゴ Pro W3"/>
                <a:cs typeface="Calibri"/>
                <a:hlinkClick r:id="rId3"/>
              </a:rPr>
              <a:t>https://epistem.ie</a:t>
            </a:r>
            <a:endParaRPr lang="en-IE" sz="2800" dirty="0">
              <a:ea typeface="ヒラギノ角ゴ Pro W3"/>
              <a:cs typeface="+mn-lt"/>
            </a:endParaRPr>
          </a:p>
          <a:p>
            <a:pPr marL="507365" indent="-507365" algn="ctr">
              <a:buNone/>
            </a:pPr>
            <a:r>
              <a:rPr lang="en-IE" sz="2800" b="1" dirty="0">
                <a:ea typeface="ヒラギノ角ゴ Pro W3"/>
                <a:cs typeface="Calibri"/>
              </a:rPr>
              <a:t>EPI•STEM project: </a:t>
            </a:r>
            <a:r>
              <a:rPr lang="en-IE" sz="2800" b="1" dirty="0">
                <a:ea typeface="ヒラギノ角ゴ Pro W3"/>
                <a:cs typeface="Calibri"/>
                <a:hlinkClick r:id="rId4"/>
              </a:rPr>
              <a:t>Resources</a:t>
            </a:r>
            <a:endParaRPr lang="en-IE" sz="2800" dirty="0">
              <a:ea typeface="ヒラギノ角ゴ Pro W3"/>
              <a:cs typeface="+mn-lt"/>
            </a:endParaRPr>
          </a:p>
          <a:p>
            <a:pPr marL="507365" indent="-507365" algn="ctr">
              <a:buNone/>
            </a:pPr>
            <a:r>
              <a:rPr lang="en-IE" sz="2800" b="1" dirty="0">
                <a:ea typeface="ヒラギノ角ゴ Pro W3"/>
                <a:cs typeface="Calibri"/>
              </a:rPr>
              <a:t>Contact: </a:t>
            </a:r>
            <a:r>
              <a:rPr lang="en-IE" sz="2800" dirty="0">
                <a:ea typeface="ヒラギノ角ゴ Pro W3"/>
                <a:cs typeface="Calibri"/>
              </a:rPr>
              <a:t>Helen Fitzgerald, Senior Executive Administrator</a:t>
            </a:r>
            <a:endParaRPr lang="en-IE" sz="2800" dirty="0">
              <a:ea typeface="ヒラギノ角ゴ Pro W3"/>
              <a:cs typeface="+mn-lt"/>
            </a:endParaRPr>
          </a:p>
          <a:p>
            <a:pPr marL="507365" indent="-507365" algn="ctr">
              <a:buNone/>
            </a:pPr>
            <a:r>
              <a:rPr lang="en-IE" sz="2800" b="1" dirty="0">
                <a:ea typeface="ヒラギノ角ゴ Pro W3"/>
                <a:cs typeface="Calibri"/>
              </a:rPr>
              <a:t>Email: </a:t>
            </a:r>
            <a:r>
              <a:rPr lang="en-IE" sz="2800" b="1" dirty="0">
                <a:ea typeface="ヒラギノ角ゴ Pro W3"/>
                <a:cs typeface="Calibri"/>
                <a:hlinkClick r:id="rId5"/>
              </a:rPr>
              <a:t>helen.fitzgerald@ul.ie</a:t>
            </a:r>
            <a:endParaRPr lang="en-IE" sz="2800" dirty="0">
              <a:ea typeface="ヒラギノ角ゴ Pro W3"/>
              <a:cs typeface="+mn-lt"/>
            </a:endParaRPr>
          </a:p>
          <a:p>
            <a:pPr marL="507365" indent="-507365" algn="ctr">
              <a:buNone/>
            </a:pPr>
            <a:r>
              <a:rPr lang="en-IE" sz="2800" b="1" dirty="0">
                <a:ea typeface="ヒラギノ角ゴ Pro W3"/>
                <a:cs typeface="Calibri"/>
              </a:rPr>
              <a:t>This on-line CPD project [HEA funded] is an initiative with EPI•STEM for science and mathematics secondary teachers in Ireland. The research-led development team include:</a:t>
            </a:r>
            <a:endParaRPr lang="en-IE" sz="2800" dirty="0">
              <a:ea typeface="ヒラギノ角ゴ Pro W3"/>
              <a:cs typeface="+mn-lt"/>
            </a:endParaRPr>
          </a:p>
          <a:p>
            <a:pPr marL="507365" indent="-507365" algn="ctr">
              <a:buNone/>
            </a:pPr>
            <a:r>
              <a:rPr lang="en-IE" sz="2800" b="1" dirty="0">
                <a:ea typeface="ヒラギノ角ゴ Pro W3"/>
                <a:cs typeface="Calibri"/>
              </a:rPr>
              <a:t>Geraldine Mooney Simmie, Niamh O’Meara, Merrilyn Goos, Stephen Comiskey, Ciara Lane, Tracey O’Connell, Vo Van De, Tara E. Ryan, Martina Scully, Jack Nealon, Daniel Casey, Keith Kennedy, Martina Ryan, Annette Forster, </a:t>
            </a:r>
            <a:r>
              <a:rPr lang="en-IE" sz="2800" b="1" dirty="0" err="1">
                <a:ea typeface="ヒラギノ角ゴ Pro W3"/>
                <a:cs typeface="Calibri"/>
              </a:rPr>
              <a:t>Céren</a:t>
            </a:r>
            <a:r>
              <a:rPr lang="en-IE" sz="2800" b="1" dirty="0">
                <a:ea typeface="ヒラギノ角ゴ Pro W3"/>
                <a:cs typeface="Calibri"/>
              </a:rPr>
              <a:t> O’Connell, Martha Cosgrave, Veronica Ryan, Gemma </a:t>
            </a:r>
            <a:r>
              <a:rPr lang="en-IE" sz="2800" b="1" dirty="0" err="1">
                <a:ea typeface="ヒラギノ角ゴ Pro W3"/>
                <a:cs typeface="Calibri"/>
              </a:rPr>
              <a:t>Henstock</a:t>
            </a:r>
            <a:endParaRPr lang="en-IE" sz="2800" dirty="0">
              <a:ea typeface="ヒラギノ角ゴ Pro W3"/>
              <a:cs typeface="+mn-lt"/>
            </a:endParaRPr>
          </a:p>
          <a:p>
            <a:pPr marL="0" indent="0" algn="ctr">
              <a:buNone/>
            </a:pPr>
            <a:endParaRPr lang="en-IE" sz="2800" b="1" dirty="0"/>
          </a:p>
          <a:p>
            <a:pPr marL="0" indent="0" algn="ctr">
              <a:buNone/>
            </a:pPr>
            <a:endParaRPr lang="en-IE" sz="2800" b="1" dirty="0"/>
          </a:p>
          <a:p>
            <a:pPr marL="0" indent="0" algn="ctr">
              <a:buNone/>
            </a:pPr>
            <a:endParaRPr lang="en-IE" sz="2800" b="1" dirty="0"/>
          </a:p>
          <a:p>
            <a:pPr marL="507365" indent="-507365"/>
            <a:endParaRPr lang="en-IE" sz="2000" b="1" dirty="0"/>
          </a:p>
        </p:txBody>
      </p:sp>
      <p:pic>
        <p:nvPicPr>
          <p:cNvPr id="7"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6"/>
          <a:srcRect t="34737" r="523" b="38421"/>
          <a:stretch/>
        </p:blipFill>
        <p:spPr>
          <a:xfrm>
            <a:off x="10701283" y="8121062"/>
            <a:ext cx="5144977" cy="1638563"/>
          </a:xfrm>
          <a:prstGeom prst="rect">
            <a:avLst/>
          </a:prstGeom>
        </p:spPr>
      </p:pic>
    </p:spTree>
    <p:extLst>
      <p:ext uri="{BB962C8B-B14F-4D97-AF65-F5344CB8AC3E}">
        <p14:creationId xmlns:p14="http://schemas.microsoft.com/office/powerpoint/2010/main" val="277597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Learning outcomes </a:t>
            </a:r>
          </a:p>
        </p:txBody>
      </p:sp>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l="75752" t="48576" r="4032" b="10793"/>
          <a:stretch/>
        </p:blipFill>
        <p:spPr>
          <a:xfrm>
            <a:off x="948359" y="2477187"/>
            <a:ext cx="14074797" cy="5304178"/>
          </a:xfrm>
        </p:spPr>
      </p:pic>
      <p:pic>
        <p:nvPicPr>
          <p:cNvPr id="4" name="Audio 3">
            <a:hlinkClick r:id="" action="ppaction://media"/>
            <a:extLst>
              <a:ext uri="{FF2B5EF4-FFF2-40B4-BE49-F238E27FC236}">
                <a16:creationId xmlns:a16="http://schemas.microsoft.com/office/drawing/2014/main" id="{74B66E11-A51A-6023-B30D-DEAD0B5BE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4325" y="9455150"/>
            <a:ext cx="487363" cy="487363"/>
          </a:xfrm>
          <a:prstGeom prst="rect">
            <a:avLst/>
          </a:prstGeom>
        </p:spPr>
      </p:pic>
      <p:pic>
        <p:nvPicPr>
          <p:cNvPr id="3" name="Picture 4" descr="Text&#10;&#10;Description automatically generated">
            <a:extLst>
              <a:ext uri="{FF2B5EF4-FFF2-40B4-BE49-F238E27FC236}">
                <a16:creationId xmlns:a16="http://schemas.microsoft.com/office/drawing/2014/main" id="{8A71B173-CC6A-F510-6B49-EBD05DE53327}"/>
              </a:ext>
            </a:extLst>
          </p:cNvPr>
          <p:cNvPicPr>
            <a:picLocks noChangeAspect="1"/>
          </p:cNvPicPr>
          <p:nvPr/>
        </p:nvPicPr>
        <p:blipFill>
          <a:blip r:embed="rId6"/>
          <a:stretch>
            <a:fillRect/>
          </a:stretch>
        </p:blipFill>
        <p:spPr>
          <a:xfrm>
            <a:off x="6692819" y="8853602"/>
            <a:ext cx="2744616" cy="1301620"/>
          </a:xfrm>
          <a:prstGeom prst="rect">
            <a:avLst/>
          </a:prstGeom>
        </p:spPr>
      </p:pic>
    </p:spTree>
    <p:extLst>
      <p:ext uri="{BB962C8B-B14F-4D97-AF65-F5344CB8AC3E}">
        <p14:creationId xmlns:p14="http://schemas.microsoft.com/office/powerpoint/2010/main" val="244374459"/>
      </p:ext>
    </p:extLst>
  </p:cSld>
  <p:clrMapOvr>
    <a:masterClrMapping/>
  </p:clrMapOvr>
  <mc:AlternateContent xmlns:mc="http://schemas.openxmlformats.org/markup-compatibility/2006" xmlns:p14="http://schemas.microsoft.com/office/powerpoint/2010/main">
    <mc:Choice Requires="p14">
      <p:transition spd="slow" p14:dur="2000" advTm="59081"/>
    </mc:Choice>
    <mc:Fallback xmlns="">
      <p:transition spd="slow" advTm="5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Pollution </a:t>
            </a:r>
          </a:p>
        </p:txBody>
      </p:sp>
      <p:sp>
        <p:nvSpPr>
          <p:cNvPr id="3" name="Content Placeholder 2"/>
          <p:cNvSpPr>
            <a:spLocks noGrp="1"/>
          </p:cNvSpPr>
          <p:nvPr>
            <p:ph idx="1"/>
          </p:nvPr>
        </p:nvSpPr>
        <p:spPr/>
        <p:txBody>
          <a:bodyPr/>
          <a:lstStyle/>
          <a:p>
            <a:r>
              <a:rPr lang="en-IE" dirty="0"/>
              <a:t>Domestic</a:t>
            </a:r>
          </a:p>
          <a:p>
            <a:r>
              <a:rPr lang="en-IE" dirty="0"/>
              <a:t>Agricultural </a:t>
            </a:r>
          </a:p>
          <a:p>
            <a:r>
              <a:rPr lang="en-IE" dirty="0"/>
              <a:t>Industrial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734" y="5353996"/>
            <a:ext cx="4617286" cy="34585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194" y="1666935"/>
            <a:ext cx="6209373" cy="355924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6836" y="5464000"/>
            <a:ext cx="6162675" cy="3238500"/>
          </a:xfrm>
          <a:prstGeom prst="rect">
            <a:avLst/>
          </a:prstGeom>
        </p:spPr>
      </p:pic>
      <p:pic>
        <p:nvPicPr>
          <p:cNvPr id="9" name="Audio 8">
            <a:hlinkClick r:id="" action="ppaction://media"/>
            <a:extLst>
              <a:ext uri="{FF2B5EF4-FFF2-40B4-BE49-F238E27FC236}">
                <a16:creationId xmlns:a16="http://schemas.microsoft.com/office/drawing/2014/main" id="{CBB65ACB-F50F-1486-355F-662B958E7A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7" name="Picture 7" descr="Text&#10;&#10;Description automatically generated">
            <a:extLst>
              <a:ext uri="{FF2B5EF4-FFF2-40B4-BE49-F238E27FC236}">
                <a16:creationId xmlns:a16="http://schemas.microsoft.com/office/drawing/2014/main" id="{CA2249AF-2753-AB9E-9B16-D53DF31BA39F}"/>
              </a:ext>
            </a:extLst>
          </p:cNvPr>
          <p:cNvPicPr>
            <a:picLocks noChangeAspect="1"/>
          </p:cNvPicPr>
          <p:nvPr/>
        </p:nvPicPr>
        <p:blipFill>
          <a:blip r:embed="rId8"/>
          <a:stretch>
            <a:fillRect/>
          </a:stretch>
        </p:blipFill>
        <p:spPr>
          <a:xfrm>
            <a:off x="6990983" y="8853602"/>
            <a:ext cx="2744616" cy="1301620"/>
          </a:xfrm>
          <a:prstGeom prst="rect">
            <a:avLst/>
          </a:prstGeom>
        </p:spPr>
      </p:pic>
    </p:spTree>
    <p:extLst>
      <p:ext uri="{BB962C8B-B14F-4D97-AF65-F5344CB8AC3E}">
        <p14:creationId xmlns:p14="http://schemas.microsoft.com/office/powerpoint/2010/main" val="2778926683"/>
      </p:ext>
    </p:extLst>
  </p:cSld>
  <p:clrMapOvr>
    <a:masterClrMapping/>
  </p:clrMapOvr>
  <mc:AlternateContent xmlns:mc="http://schemas.openxmlformats.org/markup-compatibility/2006" xmlns:p14="http://schemas.microsoft.com/office/powerpoint/2010/main">
    <mc:Choice Requires="p14">
      <p:transition spd="slow" p14:dur="2000" advTm="35354"/>
    </mc:Choice>
    <mc:Fallback xmlns="">
      <p:transition spd="slow" advTm="3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Air Pollution </a:t>
            </a:r>
          </a:p>
        </p:txBody>
      </p:sp>
      <p:sp>
        <p:nvSpPr>
          <p:cNvPr id="3" name="Content Placeholder 2"/>
          <p:cNvSpPr>
            <a:spLocks noGrp="1"/>
          </p:cNvSpPr>
          <p:nvPr>
            <p:ph idx="1"/>
          </p:nvPr>
        </p:nvSpPr>
        <p:spPr>
          <a:xfrm>
            <a:off x="11207614" y="2091798"/>
            <a:ext cx="4680751" cy="1692875"/>
          </a:xfrm>
        </p:spPr>
        <p:txBody>
          <a:bodyPr/>
          <a:lstStyle/>
          <a:p>
            <a:pPr algn="ctr"/>
            <a:r>
              <a:rPr lang="en-IE" dirty="0">
                <a:hlinkClick r:id="rId4"/>
              </a:rPr>
              <a:t>Air Pollution Simulation click here</a:t>
            </a:r>
            <a:endParaRPr lang="en-IE"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0137" y="4364466"/>
            <a:ext cx="3815706" cy="381570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420" y="2183606"/>
            <a:ext cx="10058400" cy="5511452"/>
          </a:xfrm>
          <a:prstGeom prst="rect">
            <a:avLst/>
          </a:prstGeom>
        </p:spPr>
      </p:pic>
      <p:pic>
        <p:nvPicPr>
          <p:cNvPr id="7" name="Audio 6">
            <a:hlinkClick r:id="" action="ppaction://media"/>
            <a:extLst>
              <a:ext uri="{FF2B5EF4-FFF2-40B4-BE49-F238E27FC236}">
                <a16:creationId xmlns:a16="http://schemas.microsoft.com/office/drawing/2014/main" id="{D7C8E2A2-4ED9-1BA5-63DC-1BAF159AA2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6" name="Picture 7" descr="Text&#10;&#10;Description automatically generated">
            <a:extLst>
              <a:ext uri="{FF2B5EF4-FFF2-40B4-BE49-F238E27FC236}">
                <a16:creationId xmlns:a16="http://schemas.microsoft.com/office/drawing/2014/main" id="{68218547-4D85-46A3-AECC-B45BF0C88C75}"/>
              </a:ext>
            </a:extLst>
          </p:cNvPr>
          <p:cNvPicPr>
            <a:picLocks noChangeAspect="1"/>
          </p:cNvPicPr>
          <p:nvPr/>
        </p:nvPicPr>
        <p:blipFill>
          <a:blip r:embed="rId8"/>
          <a:stretch>
            <a:fillRect/>
          </a:stretch>
        </p:blipFill>
        <p:spPr>
          <a:xfrm>
            <a:off x="6756711" y="8853602"/>
            <a:ext cx="2744616" cy="1301620"/>
          </a:xfrm>
          <a:prstGeom prst="rect">
            <a:avLst/>
          </a:prstGeom>
        </p:spPr>
      </p:pic>
    </p:spTree>
    <p:extLst>
      <p:ext uri="{BB962C8B-B14F-4D97-AF65-F5344CB8AC3E}">
        <p14:creationId xmlns:p14="http://schemas.microsoft.com/office/powerpoint/2010/main" val="865250104"/>
      </p:ext>
    </p:extLst>
  </p:cSld>
  <p:clrMapOvr>
    <a:masterClrMapping/>
  </p:clrMapOvr>
  <mc:AlternateContent xmlns:mc="http://schemas.openxmlformats.org/markup-compatibility/2006" xmlns:p14="http://schemas.microsoft.com/office/powerpoint/2010/main">
    <mc:Choice Requires="p14">
      <p:transition spd="slow" p14:dur="2000" advTm="26261"/>
    </mc:Choice>
    <mc:Fallback xmlns="">
      <p:transition spd="slow" advTm="2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Student Inquiry activity.</a:t>
            </a:r>
          </a:p>
        </p:txBody>
      </p:sp>
      <p:sp>
        <p:nvSpPr>
          <p:cNvPr id="3" name="Content Placeholder 2"/>
          <p:cNvSpPr>
            <a:spLocks noGrp="1"/>
          </p:cNvSpPr>
          <p:nvPr>
            <p:ph idx="1"/>
          </p:nvPr>
        </p:nvSpPr>
        <p:spPr>
          <a:xfrm>
            <a:off x="549114" y="1706710"/>
            <a:ext cx="6778965" cy="6704082"/>
          </a:xfrm>
        </p:spPr>
        <p:txBody>
          <a:bodyPr/>
          <a:lstStyle/>
          <a:p>
            <a:r>
              <a:rPr lang="en-IE" sz="3200" dirty="0"/>
              <a:t>Give the Students an opportunity to complete their own research on Ozone Layer Depletion. </a:t>
            </a:r>
          </a:p>
          <a:p>
            <a:r>
              <a:rPr lang="en-IE" sz="3200" dirty="0"/>
              <a:t>Group students into teams of 3 or 4.</a:t>
            </a:r>
          </a:p>
          <a:p>
            <a:r>
              <a:rPr lang="en-IE" sz="3200" dirty="0"/>
              <a:t>Students research the depletion and find the:  </a:t>
            </a:r>
          </a:p>
          <a:p>
            <a:pPr lvl="1"/>
            <a:r>
              <a:rPr lang="en-IE" sz="2800" dirty="0"/>
              <a:t>Cause</a:t>
            </a:r>
          </a:p>
          <a:p>
            <a:pPr lvl="1"/>
            <a:r>
              <a:rPr lang="en-IE" sz="2800" dirty="0"/>
              <a:t>Effects</a:t>
            </a:r>
          </a:p>
          <a:p>
            <a:pPr lvl="1"/>
            <a:r>
              <a:rPr lang="en-IE" sz="2800" dirty="0"/>
              <a:t>Control </a:t>
            </a:r>
          </a:p>
          <a:p>
            <a:r>
              <a:rPr lang="en-IE" sz="3392" dirty="0"/>
              <a:t>Students make a presentation to the class using the information which they have found and suggesting ethical solutions.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657" y="2333209"/>
            <a:ext cx="8176626" cy="5451084"/>
          </a:xfrm>
          <a:prstGeom prst="rect">
            <a:avLst/>
          </a:prstGeom>
        </p:spPr>
      </p:pic>
      <p:pic>
        <p:nvPicPr>
          <p:cNvPr id="6" name="Audio 5">
            <a:hlinkClick r:id="" action="ppaction://media"/>
            <a:extLst>
              <a:ext uri="{FF2B5EF4-FFF2-40B4-BE49-F238E27FC236}">
                <a16:creationId xmlns:a16="http://schemas.microsoft.com/office/drawing/2014/main" id="{181FE4AE-8F26-982F-FF5F-1812CF482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5" name="Picture 6" descr="Text&#10;&#10;Description automatically generated">
            <a:extLst>
              <a:ext uri="{FF2B5EF4-FFF2-40B4-BE49-F238E27FC236}">
                <a16:creationId xmlns:a16="http://schemas.microsoft.com/office/drawing/2014/main" id="{748547F0-A499-9C46-D72C-170DDD5B2EE4}"/>
              </a:ext>
            </a:extLst>
          </p:cNvPr>
          <p:cNvPicPr>
            <a:picLocks noChangeAspect="1"/>
          </p:cNvPicPr>
          <p:nvPr/>
        </p:nvPicPr>
        <p:blipFill>
          <a:blip r:embed="rId7"/>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699238313"/>
      </p:ext>
    </p:extLst>
  </p:cSld>
  <p:clrMapOvr>
    <a:masterClrMapping/>
  </p:clrMapOvr>
  <mc:AlternateContent xmlns:mc="http://schemas.openxmlformats.org/markup-compatibility/2006" xmlns:p14="http://schemas.microsoft.com/office/powerpoint/2010/main">
    <mc:Choice Requires="p14">
      <p:transition spd="slow" p14:dur="2000" advTm="68321"/>
    </mc:Choice>
    <mc:Fallback xmlns="">
      <p:transition spd="slow" advTm="6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359" y="164833"/>
            <a:ext cx="10973872" cy="1173392"/>
          </a:xfrm>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4000" dirty="0">
                <a:solidFill>
                  <a:prstClr val="black"/>
                </a:solidFill>
                <a:ea typeface="+mn-ea"/>
                <a:cs typeface="+mn-cs"/>
              </a:rPr>
              <a:t>Ozone depletion </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a:xfrm>
            <a:off x="904486" y="6656212"/>
            <a:ext cx="5595876" cy="954097"/>
          </a:xfrm>
        </p:spPr>
        <p:txBody>
          <a:bodyPr/>
          <a:lstStyle/>
          <a:p>
            <a:pPr marL="0" lvl="0" indent="0">
              <a:buNone/>
            </a:pPr>
            <a:r>
              <a:rPr lang="en-IE" sz="4000" b="1" dirty="0">
                <a:hlinkClick r:id="rId5"/>
              </a:rPr>
              <a:t>NASA Ozone Watch </a:t>
            </a:r>
            <a:endParaRPr lang="en-IE" sz="40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0691" y="1975708"/>
            <a:ext cx="5279832" cy="5279832"/>
          </a:xfrm>
          <a:prstGeom prst="rect">
            <a:avLst/>
          </a:prstGeom>
        </p:spPr>
      </p:pic>
      <p:sp>
        <p:nvSpPr>
          <p:cNvPr id="6" name="TextBox 5"/>
          <p:cNvSpPr txBox="1"/>
          <p:nvPr/>
        </p:nvSpPr>
        <p:spPr>
          <a:xfrm>
            <a:off x="9749481" y="7624119"/>
            <a:ext cx="5424616" cy="523220"/>
          </a:xfrm>
          <a:prstGeom prst="rect">
            <a:avLst/>
          </a:prstGeom>
          <a:noFill/>
        </p:spPr>
        <p:txBody>
          <a:bodyPr wrap="square" rtlCol="0">
            <a:spAutoFit/>
          </a:bodyPr>
          <a:lstStyle/>
          <a:p>
            <a:pPr algn="ctr"/>
            <a:r>
              <a:rPr lang="en-IE" sz="2800" dirty="0">
                <a:latin typeface="+mn-lt"/>
              </a:rPr>
              <a:t>Ozone layer 24</a:t>
            </a:r>
            <a:r>
              <a:rPr lang="en-IE" sz="2800" baseline="30000" dirty="0">
                <a:latin typeface="+mn-lt"/>
              </a:rPr>
              <a:t>th</a:t>
            </a:r>
            <a:r>
              <a:rPr lang="en-IE" sz="2800" dirty="0">
                <a:latin typeface="+mn-lt"/>
              </a:rPr>
              <a:t> June 2022</a:t>
            </a:r>
          </a:p>
        </p:txBody>
      </p:sp>
      <p:sp>
        <p:nvSpPr>
          <p:cNvPr id="7" name="TextBox 6"/>
          <p:cNvSpPr txBox="1"/>
          <p:nvPr/>
        </p:nvSpPr>
        <p:spPr>
          <a:xfrm>
            <a:off x="860613" y="2384612"/>
            <a:ext cx="5683623" cy="3170099"/>
          </a:xfrm>
          <a:prstGeom prst="rect">
            <a:avLst/>
          </a:prstGeom>
          <a:noFill/>
        </p:spPr>
        <p:txBody>
          <a:bodyPr wrap="square" rtlCol="0">
            <a:spAutoFit/>
          </a:bodyPr>
          <a:lstStyle/>
          <a:p>
            <a:r>
              <a:rPr lang="en-IE" sz="4000" dirty="0">
                <a:latin typeface="+mn-lt"/>
              </a:rPr>
              <a:t>This link to the NASA website provides a real life image of the Ozone layer over the course of the year and previous years. </a:t>
            </a:r>
          </a:p>
        </p:txBody>
      </p:sp>
      <p:pic>
        <p:nvPicPr>
          <p:cNvPr id="8" name="Audio 7">
            <a:hlinkClick r:id="" action="ppaction://media"/>
            <a:extLst>
              <a:ext uri="{FF2B5EF4-FFF2-40B4-BE49-F238E27FC236}">
                <a16:creationId xmlns:a16="http://schemas.microsoft.com/office/drawing/2014/main" id="{8A166CEE-B409-9E78-1D62-5EDC5379CB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4325" y="9455150"/>
            <a:ext cx="487363" cy="487363"/>
          </a:xfrm>
          <a:prstGeom prst="rect">
            <a:avLst/>
          </a:prstGeom>
        </p:spPr>
      </p:pic>
      <p:pic>
        <p:nvPicPr>
          <p:cNvPr id="9" name="Picture 9" descr="Text&#10;&#10;Description automatically generated">
            <a:extLst>
              <a:ext uri="{FF2B5EF4-FFF2-40B4-BE49-F238E27FC236}">
                <a16:creationId xmlns:a16="http://schemas.microsoft.com/office/drawing/2014/main" id="{8242DA3B-96F9-E44B-3EF4-5C1FB093E829}"/>
              </a:ext>
            </a:extLst>
          </p:cNvPr>
          <p:cNvPicPr>
            <a:picLocks noChangeAspect="1"/>
          </p:cNvPicPr>
          <p:nvPr/>
        </p:nvPicPr>
        <p:blipFill>
          <a:blip r:embed="rId9"/>
          <a:stretch>
            <a:fillRect/>
          </a:stretch>
        </p:blipFill>
        <p:spPr>
          <a:xfrm>
            <a:off x="6628926" y="8853602"/>
            <a:ext cx="2744616" cy="1301620"/>
          </a:xfrm>
          <a:prstGeom prst="rect">
            <a:avLst/>
          </a:prstGeom>
        </p:spPr>
      </p:pic>
    </p:spTree>
    <p:extLst>
      <p:ext uri="{BB962C8B-B14F-4D97-AF65-F5344CB8AC3E}">
        <p14:creationId xmlns:p14="http://schemas.microsoft.com/office/powerpoint/2010/main" val="2555440394"/>
      </p:ext>
    </p:extLst>
  </p:cSld>
  <p:clrMapOvr>
    <a:masterClrMapping/>
  </p:clrMapOvr>
  <mc:AlternateContent xmlns:mc="http://schemas.openxmlformats.org/markup-compatibility/2006" xmlns:p14="http://schemas.microsoft.com/office/powerpoint/2010/main">
    <mc:Choice Requires="p14">
      <p:transition spd="slow" p14:dur="2000" advTm="23834"/>
    </mc:Choice>
    <mc:Fallback xmlns="">
      <p:transition spd="slow" advTm="2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Conservation </a:t>
            </a:r>
          </a:p>
        </p:txBody>
      </p:sp>
      <p:sp>
        <p:nvSpPr>
          <p:cNvPr id="3" name="Content Placeholder 2"/>
          <p:cNvSpPr>
            <a:spLocks noGrp="1"/>
          </p:cNvSpPr>
          <p:nvPr>
            <p:ph idx="1"/>
          </p:nvPr>
        </p:nvSpPr>
        <p:spPr/>
        <p:txBody>
          <a:bodyPr/>
          <a:lstStyle/>
          <a:p>
            <a:pPr algn="ctr"/>
            <a:r>
              <a:rPr lang="en-IE" dirty="0"/>
              <a:t>The wise management of existing natural resources in an ecosystem.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249" y="4080202"/>
            <a:ext cx="9521850" cy="3808740"/>
          </a:xfrm>
          <a:prstGeom prst="rect">
            <a:avLst/>
          </a:prstGeom>
        </p:spPr>
      </p:pic>
      <p:pic>
        <p:nvPicPr>
          <p:cNvPr id="5" name="Audio 4">
            <a:hlinkClick r:id="" action="ppaction://media"/>
            <a:extLst>
              <a:ext uri="{FF2B5EF4-FFF2-40B4-BE49-F238E27FC236}">
                <a16:creationId xmlns:a16="http://schemas.microsoft.com/office/drawing/2014/main" id="{FAF20DB3-9293-0850-B8C5-FC26F2CC4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6" name="Picture 6" descr="Text&#10;&#10;Description automatically generated">
            <a:extLst>
              <a:ext uri="{FF2B5EF4-FFF2-40B4-BE49-F238E27FC236}">
                <a16:creationId xmlns:a16="http://schemas.microsoft.com/office/drawing/2014/main" id="{DCC5DB68-6D20-9353-1FF6-78EB1BB63054}"/>
              </a:ext>
            </a:extLst>
          </p:cNvPr>
          <p:cNvPicPr>
            <a:picLocks noChangeAspect="1"/>
          </p:cNvPicPr>
          <p:nvPr/>
        </p:nvPicPr>
        <p:blipFill>
          <a:blip r:embed="rId7"/>
          <a:stretch>
            <a:fillRect/>
          </a:stretch>
        </p:blipFill>
        <p:spPr>
          <a:xfrm>
            <a:off x="6756711" y="8853602"/>
            <a:ext cx="2744616" cy="1301620"/>
          </a:xfrm>
          <a:prstGeom prst="rect">
            <a:avLst/>
          </a:prstGeom>
        </p:spPr>
      </p:pic>
    </p:spTree>
    <p:extLst>
      <p:ext uri="{BB962C8B-B14F-4D97-AF65-F5344CB8AC3E}">
        <p14:creationId xmlns:p14="http://schemas.microsoft.com/office/powerpoint/2010/main" val="2577657546"/>
      </p:ext>
    </p:extLst>
  </p:cSld>
  <p:clrMapOvr>
    <a:masterClrMapping/>
  </p:clrMapOvr>
  <mc:AlternateContent xmlns:mc="http://schemas.openxmlformats.org/markup-compatibility/2006" xmlns:p14="http://schemas.microsoft.com/office/powerpoint/2010/main">
    <mc:Choice Requires="p14">
      <p:transition spd="slow" p14:dur="2000" advTm="35074"/>
    </mc:Choice>
    <mc:Fallback xmlns="">
      <p:transition spd="slow" advTm="3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Ted Talk </a:t>
            </a:r>
          </a:p>
        </p:txBody>
      </p:sp>
      <p:sp>
        <p:nvSpPr>
          <p:cNvPr id="3" name="Content Placeholder 2"/>
          <p:cNvSpPr>
            <a:spLocks noGrp="1"/>
          </p:cNvSpPr>
          <p:nvPr>
            <p:ph idx="1"/>
          </p:nvPr>
        </p:nvSpPr>
        <p:spPr>
          <a:xfrm>
            <a:off x="822853" y="2878181"/>
            <a:ext cx="5828959" cy="6704082"/>
          </a:xfrm>
        </p:spPr>
        <p:txBody>
          <a:bodyPr/>
          <a:lstStyle/>
          <a:p>
            <a:r>
              <a:rPr lang="en-IE" dirty="0"/>
              <a:t>Video shows how fishing villages are tackling overfishing. </a:t>
            </a:r>
          </a:p>
          <a:p>
            <a:pPr marL="0" indent="0">
              <a:buNone/>
            </a:pPr>
            <a:endParaRPr lang="en-IE" dirty="0"/>
          </a:p>
          <a:p>
            <a:r>
              <a:rPr lang="en-IE" dirty="0">
                <a:hlinkClick r:id="rId5"/>
              </a:rPr>
              <a:t>Video Here</a:t>
            </a:r>
            <a:endParaRPr lang="en-IE"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754" y="2878181"/>
            <a:ext cx="7886892" cy="4416660"/>
          </a:xfrm>
          <a:prstGeom prst="rect">
            <a:avLst/>
          </a:prstGeom>
        </p:spPr>
      </p:pic>
      <p:pic>
        <p:nvPicPr>
          <p:cNvPr id="6" name="Audio 5">
            <a:hlinkClick r:id="" action="ppaction://media"/>
            <a:extLst>
              <a:ext uri="{FF2B5EF4-FFF2-40B4-BE49-F238E27FC236}">
                <a16:creationId xmlns:a16="http://schemas.microsoft.com/office/drawing/2014/main" id="{DFAE28C2-6772-C806-8975-031669DEA0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5" name="Picture 6" descr="Text&#10;&#10;Description automatically generated">
            <a:extLst>
              <a:ext uri="{FF2B5EF4-FFF2-40B4-BE49-F238E27FC236}">
                <a16:creationId xmlns:a16="http://schemas.microsoft.com/office/drawing/2014/main" id="{68C061C2-8F98-5506-785E-B058B58F4089}"/>
              </a:ext>
            </a:extLst>
          </p:cNvPr>
          <p:cNvPicPr>
            <a:picLocks noChangeAspect="1"/>
          </p:cNvPicPr>
          <p:nvPr/>
        </p:nvPicPr>
        <p:blipFill>
          <a:blip r:embed="rId8"/>
          <a:stretch>
            <a:fillRect/>
          </a:stretch>
        </p:blipFill>
        <p:spPr>
          <a:xfrm>
            <a:off x="6628926" y="8853602"/>
            <a:ext cx="2744616" cy="1301620"/>
          </a:xfrm>
          <a:prstGeom prst="rect">
            <a:avLst/>
          </a:prstGeom>
        </p:spPr>
      </p:pic>
    </p:spTree>
    <p:extLst>
      <p:ext uri="{BB962C8B-B14F-4D97-AF65-F5344CB8AC3E}">
        <p14:creationId xmlns:p14="http://schemas.microsoft.com/office/powerpoint/2010/main" val="2162650043"/>
      </p:ext>
    </p:extLst>
  </p:cSld>
  <p:clrMapOvr>
    <a:masterClrMapping/>
  </p:clrMapOvr>
  <mc:AlternateContent xmlns:mc="http://schemas.openxmlformats.org/markup-compatibility/2006" xmlns:p14="http://schemas.microsoft.com/office/powerpoint/2010/main">
    <mc:Choice Requires="p14">
      <p:transition spd="slow" p14:dur="2000" advTm="26760"/>
    </mc:Choice>
    <mc:Fallback xmlns="">
      <p:transition spd="slow" advTm="2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Conservation Practices.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7046494"/>
              </p:ext>
            </p:extLst>
          </p:nvPr>
        </p:nvGraphicFramePr>
        <p:xfrm>
          <a:off x="267041" y="2711748"/>
          <a:ext cx="7209524" cy="3882204"/>
        </p:xfrm>
        <a:graphic>
          <a:graphicData uri="http://schemas.openxmlformats.org/drawingml/2006/table">
            <a:tbl>
              <a:tblPr firstRow="1" bandRow="1">
                <a:tableStyleId>{5A111915-BE36-4E01-A7E5-04B1672EAD32}</a:tableStyleId>
              </a:tblPr>
              <a:tblGrid>
                <a:gridCol w="2217374">
                  <a:extLst>
                    <a:ext uri="{9D8B030D-6E8A-4147-A177-3AD203B41FA5}">
                      <a16:colId xmlns:a16="http://schemas.microsoft.com/office/drawing/2014/main" val="3585226882"/>
                    </a:ext>
                  </a:extLst>
                </a:gridCol>
                <a:gridCol w="4992150">
                  <a:extLst>
                    <a:ext uri="{9D8B030D-6E8A-4147-A177-3AD203B41FA5}">
                      <a16:colId xmlns:a16="http://schemas.microsoft.com/office/drawing/2014/main" val="2475822864"/>
                    </a:ext>
                  </a:extLst>
                </a:gridCol>
              </a:tblGrid>
              <a:tr h="715806">
                <a:tc>
                  <a:txBody>
                    <a:bodyPr/>
                    <a:lstStyle/>
                    <a:p>
                      <a:pPr algn="ctr">
                        <a:lnSpc>
                          <a:spcPct val="150000"/>
                        </a:lnSpc>
                      </a:pPr>
                      <a:r>
                        <a:rPr lang="en-IE" sz="2800" dirty="0"/>
                        <a:t>Area </a:t>
                      </a:r>
                    </a:p>
                  </a:txBody>
                  <a:tcPr/>
                </a:tc>
                <a:tc>
                  <a:txBody>
                    <a:bodyPr/>
                    <a:lstStyle/>
                    <a:p>
                      <a:pPr algn="ctr">
                        <a:lnSpc>
                          <a:spcPct val="150000"/>
                        </a:lnSpc>
                      </a:pPr>
                      <a:r>
                        <a:rPr lang="en-IE" sz="2800" dirty="0"/>
                        <a:t>Conservation Practices</a:t>
                      </a:r>
                    </a:p>
                  </a:txBody>
                  <a:tcPr/>
                </a:tc>
                <a:extLst>
                  <a:ext uri="{0D108BD9-81ED-4DB2-BD59-A6C34878D82A}">
                    <a16:rowId xmlns:a16="http://schemas.microsoft.com/office/drawing/2014/main" val="2628225137"/>
                  </a:ext>
                </a:extLst>
              </a:tr>
              <a:tr h="1144396">
                <a:tc>
                  <a:txBody>
                    <a:bodyPr/>
                    <a:lstStyle/>
                    <a:p>
                      <a:pPr algn="l">
                        <a:lnSpc>
                          <a:spcPct val="200000"/>
                        </a:lnSpc>
                      </a:pPr>
                      <a:r>
                        <a:rPr lang="en-IE" sz="2000" dirty="0"/>
                        <a:t>Agriculture</a:t>
                      </a:r>
                    </a:p>
                  </a:txBody>
                  <a:tcPr/>
                </a:tc>
                <a:tc>
                  <a:txBody>
                    <a:bodyPr/>
                    <a:lstStyle/>
                    <a:p>
                      <a:pPr algn="l">
                        <a:lnSpc>
                          <a:spcPct val="200000"/>
                        </a:lnSpc>
                      </a:pPr>
                      <a:r>
                        <a:rPr lang="en-IE" sz="2000" dirty="0"/>
                        <a:t>Mixed</a:t>
                      </a:r>
                      <a:r>
                        <a:rPr lang="en-IE" sz="2000" baseline="0" dirty="0"/>
                        <a:t> farming, crop rotation, Biological controls, Gene Banks.</a:t>
                      </a:r>
                      <a:endParaRPr lang="en-IE" sz="2000" dirty="0"/>
                    </a:p>
                  </a:txBody>
                  <a:tcPr/>
                </a:tc>
                <a:extLst>
                  <a:ext uri="{0D108BD9-81ED-4DB2-BD59-A6C34878D82A}">
                    <a16:rowId xmlns:a16="http://schemas.microsoft.com/office/drawing/2014/main" val="509173936"/>
                  </a:ext>
                </a:extLst>
              </a:tr>
              <a:tr h="1056616">
                <a:tc>
                  <a:txBody>
                    <a:bodyPr/>
                    <a:lstStyle/>
                    <a:p>
                      <a:pPr algn="l">
                        <a:lnSpc>
                          <a:spcPct val="200000"/>
                        </a:lnSpc>
                      </a:pPr>
                      <a:r>
                        <a:rPr lang="en-IE" sz="2000" dirty="0"/>
                        <a:t>Fisheries</a:t>
                      </a:r>
                    </a:p>
                  </a:txBody>
                  <a:tcPr/>
                </a:tc>
                <a:tc>
                  <a:txBody>
                    <a:bodyPr/>
                    <a:lstStyle/>
                    <a:p>
                      <a:pPr algn="l">
                        <a:lnSpc>
                          <a:spcPct val="200000"/>
                        </a:lnSpc>
                      </a:pPr>
                      <a:r>
                        <a:rPr lang="en-IE" sz="2000" dirty="0"/>
                        <a:t>Appropriate</a:t>
                      </a:r>
                      <a:r>
                        <a:rPr lang="en-IE" sz="2000" baseline="0" dirty="0"/>
                        <a:t> fishing net size, Quotas, Re-stocking. </a:t>
                      </a:r>
                      <a:endParaRPr lang="en-IE" sz="2000" dirty="0"/>
                    </a:p>
                  </a:txBody>
                  <a:tcPr/>
                </a:tc>
                <a:extLst>
                  <a:ext uri="{0D108BD9-81ED-4DB2-BD59-A6C34878D82A}">
                    <a16:rowId xmlns:a16="http://schemas.microsoft.com/office/drawing/2014/main" val="3719264535"/>
                  </a:ext>
                </a:extLst>
              </a:tr>
              <a:tr h="715806">
                <a:tc>
                  <a:txBody>
                    <a:bodyPr/>
                    <a:lstStyle/>
                    <a:p>
                      <a:pPr algn="l">
                        <a:lnSpc>
                          <a:spcPct val="200000"/>
                        </a:lnSpc>
                      </a:pPr>
                      <a:r>
                        <a:rPr lang="en-IE" sz="2000" dirty="0"/>
                        <a:t>Forestry </a:t>
                      </a:r>
                    </a:p>
                  </a:txBody>
                  <a:tcPr/>
                </a:tc>
                <a:tc>
                  <a:txBody>
                    <a:bodyPr/>
                    <a:lstStyle/>
                    <a:p>
                      <a:pPr algn="l">
                        <a:lnSpc>
                          <a:spcPct val="200000"/>
                        </a:lnSpc>
                      </a:pPr>
                      <a:r>
                        <a:rPr lang="en-IE" sz="2000" dirty="0"/>
                        <a:t>Re-planting,</a:t>
                      </a:r>
                      <a:r>
                        <a:rPr lang="en-IE" sz="2000" baseline="0" dirty="0"/>
                        <a:t> using a broadleaf/conifer mix. </a:t>
                      </a:r>
                      <a:endParaRPr lang="en-IE" sz="2000" dirty="0"/>
                    </a:p>
                  </a:txBody>
                  <a:tcPr/>
                </a:tc>
                <a:extLst>
                  <a:ext uri="{0D108BD9-81ED-4DB2-BD59-A6C34878D82A}">
                    <a16:rowId xmlns:a16="http://schemas.microsoft.com/office/drawing/2014/main" val="724760582"/>
                  </a:ext>
                </a:extLst>
              </a:tr>
            </a:tbl>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2519" y="3853638"/>
            <a:ext cx="3575550" cy="237997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7401" y="6233614"/>
            <a:ext cx="4340961" cy="243093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088" y="1512006"/>
            <a:ext cx="4546274" cy="2558313"/>
          </a:xfrm>
          <a:prstGeom prst="rect">
            <a:avLst/>
          </a:prstGeom>
        </p:spPr>
      </p:pic>
      <p:pic>
        <p:nvPicPr>
          <p:cNvPr id="3" name="Audio 2">
            <a:hlinkClick r:id="" action="ppaction://media"/>
            <a:extLst>
              <a:ext uri="{FF2B5EF4-FFF2-40B4-BE49-F238E27FC236}">
                <a16:creationId xmlns:a16="http://schemas.microsoft.com/office/drawing/2014/main" id="{869EA3BD-4B67-5044-E917-7B67F32CB1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4325" y="9455150"/>
            <a:ext cx="487363" cy="487363"/>
          </a:xfrm>
          <a:prstGeom prst="rect">
            <a:avLst/>
          </a:prstGeom>
        </p:spPr>
      </p:pic>
      <p:pic>
        <p:nvPicPr>
          <p:cNvPr id="8" name="Picture 8" descr="Text&#10;&#10;Description automatically generated">
            <a:extLst>
              <a:ext uri="{FF2B5EF4-FFF2-40B4-BE49-F238E27FC236}">
                <a16:creationId xmlns:a16="http://schemas.microsoft.com/office/drawing/2014/main" id="{0F480867-ECBF-1E29-DF06-4A6A20A44113}"/>
              </a:ext>
            </a:extLst>
          </p:cNvPr>
          <p:cNvPicPr>
            <a:picLocks noChangeAspect="1"/>
          </p:cNvPicPr>
          <p:nvPr/>
        </p:nvPicPr>
        <p:blipFill>
          <a:blip r:embed="rId9"/>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3748308846"/>
      </p:ext>
    </p:extLst>
  </p:cSld>
  <p:clrMapOvr>
    <a:masterClrMapping/>
  </p:clrMapOvr>
  <mc:AlternateContent xmlns:mc="http://schemas.openxmlformats.org/markup-compatibility/2006" xmlns:p14="http://schemas.microsoft.com/office/powerpoint/2010/main">
    <mc:Choice Requires="p14">
      <p:transition spd="slow" p14:dur="2000" advTm="39439"/>
    </mc:Choice>
    <mc:Fallback xmlns="">
      <p:transition spd="slow" advTm="3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2.xml><?xml version="1.0" encoding="utf-8"?>
<ds:datastoreItem xmlns:ds="http://schemas.openxmlformats.org/officeDocument/2006/customXml" ds:itemID="{9D981EED-738A-4A65-BFBE-885302DFF9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45968-4823-43e0-8c3f-65ff1018cd16"/>
    <ds:schemaRef ds:uri="9a78f28e-fad2-4cb4-855a-3f5b5cd507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8EA609-1291-4473-BFBC-F21AC1F4FF60}">
  <ds:schemaRefs>
    <ds:schemaRef ds:uri="http://purl.org/dc/terms/"/>
    <ds:schemaRef ds:uri="http://schemas.microsoft.com/office/2006/metadata/properties"/>
    <ds:schemaRef ds:uri="http://schemas.microsoft.com/office/2006/documentManagement/types"/>
    <ds:schemaRef ds:uri="53654a71-39f5-422b-bf6e-bb4d5e46afc3"/>
    <ds:schemaRef ds:uri="http://purl.org/dc/elements/1.1/"/>
    <ds:schemaRef ds:uri="http://purl.org/dc/dcmitype/"/>
    <ds:schemaRef ds:uri="http://schemas.microsoft.com/office/infopath/2007/PartnerControls"/>
    <ds:schemaRef ds:uri="http://schemas.openxmlformats.org/package/2006/metadata/core-properties"/>
    <ds:schemaRef ds:uri="60b8bcbf-d985-4ef9-9a7e-171ce5c890a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1059</Words>
  <Application>Microsoft Office PowerPoint</Application>
  <PresentationFormat>Custom</PresentationFormat>
  <Paragraphs>160</Paragraphs>
  <Slides>17</Slides>
  <Notes>12</Notes>
  <HiddenSlides>0</HiddenSlides>
  <MMClips>14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Theme2</vt:lpstr>
      <vt:lpstr>Ecology – Leaving Certificate Human Impact on Ecosystems. </vt:lpstr>
      <vt:lpstr>Learning outcomes </vt:lpstr>
      <vt:lpstr>Pollution </vt:lpstr>
      <vt:lpstr>Air Pollution </vt:lpstr>
      <vt:lpstr>Student Inquiry activity.</vt:lpstr>
      <vt:lpstr> Ozone depletion  </vt:lpstr>
      <vt:lpstr>Conservation </vt:lpstr>
      <vt:lpstr>Ted Talk </vt:lpstr>
      <vt:lpstr>Conservation Practices. </vt:lpstr>
      <vt:lpstr>Waste Management </vt:lpstr>
      <vt:lpstr>Does it have to be waste?? </vt:lpstr>
      <vt:lpstr>Waste disposal problems </vt:lpstr>
      <vt:lpstr>Role of micro-organisms – Organic matter. </vt:lpstr>
      <vt:lpstr>Role of microorganisms – Sewage </vt:lpstr>
      <vt:lpstr>Controlling Waste Production </vt:lpstr>
      <vt:lpstr> References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Geraldine.Mooney.Simmie</cp:lastModifiedBy>
  <cp:revision>447</cp:revision>
  <cp:lastPrinted>2022-01-21T15:42:44Z</cp:lastPrinted>
  <dcterms:created xsi:type="dcterms:W3CDTF">2020-01-09T08:50:42Z</dcterms:created>
  <dcterms:modified xsi:type="dcterms:W3CDTF">2022-11-07T11:40:11Z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