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6" r:id="rId4"/>
  </p:sldMasterIdLst>
  <p:notesMasterIdLst>
    <p:notesMasterId r:id="rId22"/>
  </p:notesMasterIdLst>
  <p:handoutMasterIdLst>
    <p:handoutMasterId r:id="rId23"/>
  </p:handoutMasterIdLst>
  <p:sldIdLst>
    <p:sldId id="332" r:id="rId5"/>
    <p:sldId id="352" r:id="rId6"/>
    <p:sldId id="342" r:id="rId7"/>
    <p:sldId id="343" r:id="rId8"/>
    <p:sldId id="345" r:id="rId9"/>
    <p:sldId id="346" r:id="rId10"/>
    <p:sldId id="347" r:id="rId11"/>
    <p:sldId id="348" r:id="rId12"/>
    <p:sldId id="349" r:id="rId13"/>
    <p:sldId id="350" r:id="rId14"/>
    <p:sldId id="354" r:id="rId15"/>
    <p:sldId id="351" r:id="rId16"/>
    <p:sldId id="357" r:id="rId17"/>
    <p:sldId id="356" r:id="rId18"/>
    <p:sldId id="355" r:id="rId19"/>
    <p:sldId id="344" r:id="rId20"/>
    <p:sldId id="330" r:id="rId21"/>
  </p:sldIdLst>
  <p:sldSz cx="16257588" cy="10158413"/>
  <p:notesSz cx="6858000" cy="9945688"/>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5pPr>
    <a:lvl6pPr marL="2286000" algn="l" defTabSz="914400" rtl="0" eaLnBrk="1" latinLnBrk="0" hangingPunct="1">
      <a:defRPr kern="1200">
        <a:solidFill>
          <a:schemeClr val="tx1"/>
        </a:solidFill>
        <a:latin typeface="Arial" panose="020B0604020202020204" pitchFamily="34" charset="0"/>
        <a:ea typeface="ヒラギノ角ゴ Pro W3" charset="-128"/>
        <a:cs typeface="+mn-cs"/>
      </a:defRPr>
    </a:lvl6pPr>
    <a:lvl7pPr marL="2743200" algn="l" defTabSz="914400" rtl="0" eaLnBrk="1" latinLnBrk="0" hangingPunct="1">
      <a:defRPr kern="1200">
        <a:solidFill>
          <a:schemeClr val="tx1"/>
        </a:solidFill>
        <a:latin typeface="Arial" panose="020B0604020202020204" pitchFamily="34" charset="0"/>
        <a:ea typeface="ヒラギノ角ゴ Pro W3" charset="-128"/>
        <a:cs typeface="+mn-cs"/>
      </a:defRPr>
    </a:lvl7pPr>
    <a:lvl8pPr marL="3200400" algn="l" defTabSz="914400" rtl="0" eaLnBrk="1" latinLnBrk="0" hangingPunct="1">
      <a:defRPr kern="1200">
        <a:solidFill>
          <a:schemeClr val="tx1"/>
        </a:solidFill>
        <a:latin typeface="Arial" panose="020B0604020202020204" pitchFamily="34" charset="0"/>
        <a:ea typeface="ヒラギノ角ゴ Pro W3" charset="-128"/>
        <a:cs typeface="+mn-cs"/>
      </a:defRPr>
    </a:lvl8pPr>
    <a:lvl9pPr marL="3657600" algn="l" defTabSz="914400" rtl="0" eaLnBrk="1" latinLnBrk="0" hangingPunct="1">
      <a:defRPr kern="1200">
        <a:solidFill>
          <a:schemeClr val="tx1"/>
        </a:solidFill>
        <a:latin typeface="Arial" panose="020B0604020202020204" pitchFamily="34" charset="0"/>
        <a:ea typeface="ヒラギノ角ゴ Pro W3" charset="-128"/>
        <a:cs typeface="+mn-cs"/>
      </a:defRPr>
    </a:lvl9pPr>
  </p:defaultTextStyle>
  <p:extLst>
    <p:ext uri="{EFAFB233-063F-42B5-8137-9DF3F51BA10A}">
      <p15:sldGuideLst xmlns:p15="http://schemas.microsoft.com/office/powerpoint/2012/main">
        <p15:guide id="1" orient="horz" pos="3199">
          <p15:clr>
            <a:srgbClr val="A4A3A4"/>
          </p15:clr>
        </p15:guide>
        <p15:guide id="2" pos="5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56"/>
    <a:srgbClr val="0053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EA6018-2B7E-17CF-D16E-4FAC6DF6362A}" v="48" dt="2022-11-07T11:36:41.534"/>
    <p1510:client id="{90347DF7-FB98-04D8-05CE-D079847E6ABF}" v="72" dt="2022-09-30T09:03:09.927"/>
    <p1510:client id="{DE7393A1-A2A8-4384-8740-E16B87C417AE}" v="145" dt="2022-07-27T13:01:01.3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5331" autoAdjust="0"/>
  </p:normalViewPr>
  <p:slideViewPr>
    <p:cSldViewPr snapToGrid="0" snapToObjects="1">
      <p:cViewPr varScale="1">
        <p:scale>
          <a:sx n="37" d="100"/>
          <a:sy n="37" d="100"/>
        </p:scale>
        <p:origin x="1554" y="72"/>
      </p:cViewPr>
      <p:guideLst>
        <p:guide orient="horz" pos="3199"/>
        <p:guide pos="512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Casey" userId="S::daniel.casey@ul.ie::40e7e092-7ccf-4864-9c97-62c9f9672037" providerId="AD" clId="Web-{42EA6018-2B7E-17CF-D16E-4FAC6DF6362A}"/>
    <pc:docChg chg="modSld">
      <pc:chgData name="Daniel.Casey" userId="S::daniel.casey@ul.ie::40e7e092-7ccf-4864-9c97-62c9f9672037" providerId="AD" clId="Web-{42EA6018-2B7E-17CF-D16E-4FAC6DF6362A}" dt="2022-11-07T11:36:41.534" v="32" actId="1076"/>
      <pc:docMkLst>
        <pc:docMk/>
      </pc:docMkLst>
      <pc:sldChg chg="addSp modSp">
        <pc:chgData name="Daniel.Casey" userId="S::daniel.casey@ul.ie::40e7e092-7ccf-4864-9c97-62c9f9672037" providerId="AD" clId="Web-{42EA6018-2B7E-17CF-D16E-4FAC6DF6362A}" dt="2022-11-07T11:35:10.703" v="4" actId="1076"/>
        <pc:sldMkLst>
          <pc:docMk/>
          <pc:sldMk cId="4231775580" sldId="342"/>
        </pc:sldMkLst>
        <pc:picChg chg="add mod">
          <ac:chgData name="Daniel.Casey" userId="S::daniel.casey@ul.ie::40e7e092-7ccf-4864-9c97-62c9f9672037" providerId="AD" clId="Web-{42EA6018-2B7E-17CF-D16E-4FAC6DF6362A}" dt="2022-11-07T11:35:10.703" v="4" actId="1076"/>
          <ac:picMkLst>
            <pc:docMk/>
            <pc:sldMk cId="4231775580" sldId="342"/>
            <ac:picMk id="3" creationId="{8405956B-BB8C-9BC3-41F0-21F99C6D99C1}"/>
          </ac:picMkLst>
        </pc:picChg>
      </pc:sldChg>
      <pc:sldChg chg="addSp modSp">
        <pc:chgData name="Daniel.Casey" userId="S::daniel.casey@ul.ie::40e7e092-7ccf-4864-9c97-62c9f9672037" providerId="AD" clId="Web-{42EA6018-2B7E-17CF-D16E-4FAC6DF6362A}" dt="2022-11-07T11:35:18.454" v="7" actId="1076"/>
        <pc:sldMkLst>
          <pc:docMk/>
          <pc:sldMk cId="2555440394" sldId="343"/>
        </pc:sldMkLst>
        <pc:picChg chg="add mod">
          <ac:chgData name="Daniel.Casey" userId="S::daniel.casey@ul.ie::40e7e092-7ccf-4864-9c97-62c9f9672037" providerId="AD" clId="Web-{42EA6018-2B7E-17CF-D16E-4FAC6DF6362A}" dt="2022-11-07T11:35:18.454" v="7" actId="1076"/>
          <ac:picMkLst>
            <pc:docMk/>
            <pc:sldMk cId="2555440394" sldId="343"/>
            <ac:picMk id="5" creationId="{F0A254B9-B08B-4783-027A-AAD288EDDA67}"/>
          </ac:picMkLst>
        </pc:picChg>
      </pc:sldChg>
      <pc:sldChg chg="addSp modSp">
        <pc:chgData name="Daniel.Casey" userId="S::daniel.casey@ul.ie::40e7e092-7ccf-4864-9c97-62c9f9672037" providerId="AD" clId="Web-{42EA6018-2B7E-17CF-D16E-4FAC6DF6362A}" dt="2022-11-07T11:36:41.534" v="32" actId="1076"/>
        <pc:sldMkLst>
          <pc:docMk/>
          <pc:sldMk cId="1238428951" sldId="344"/>
        </pc:sldMkLst>
        <pc:picChg chg="add mod">
          <ac:chgData name="Daniel.Casey" userId="S::daniel.casey@ul.ie::40e7e092-7ccf-4864-9c97-62c9f9672037" providerId="AD" clId="Web-{42EA6018-2B7E-17CF-D16E-4FAC6DF6362A}" dt="2022-11-07T11:36:41.534" v="32" actId="1076"/>
          <ac:picMkLst>
            <pc:docMk/>
            <pc:sldMk cId="1238428951" sldId="344"/>
            <ac:picMk id="5" creationId="{D486FDEE-AD40-FC90-6744-1AD8A5CE29DE}"/>
          </ac:picMkLst>
        </pc:picChg>
      </pc:sldChg>
      <pc:sldChg chg="addSp modSp">
        <pc:chgData name="Daniel.Casey" userId="S::daniel.casey@ul.ie::40e7e092-7ccf-4864-9c97-62c9f9672037" providerId="AD" clId="Web-{42EA6018-2B7E-17CF-D16E-4FAC6DF6362A}" dt="2022-11-07T11:35:24.391" v="9" actId="1076"/>
        <pc:sldMkLst>
          <pc:docMk/>
          <pc:sldMk cId="1986443097" sldId="345"/>
        </pc:sldMkLst>
        <pc:picChg chg="add mod">
          <ac:chgData name="Daniel.Casey" userId="S::daniel.casey@ul.ie::40e7e092-7ccf-4864-9c97-62c9f9672037" providerId="AD" clId="Web-{42EA6018-2B7E-17CF-D16E-4FAC6DF6362A}" dt="2022-11-07T11:35:24.391" v="9" actId="1076"/>
          <ac:picMkLst>
            <pc:docMk/>
            <pc:sldMk cId="1986443097" sldId="345"/>
            <ac:picMk id="3" creationId="{B336388A-A2BA-8DBD-1C7A-A44358DC25EC}"/>
          </ac:picMkLst>
        </pc:picChg>
      </pc:sldChg>
      <pc:sldChg chg="addSp modSp">
        <pc:chgData name="Daniel.Casey" userId="S::daniel.casey@ul.ie::40e7e092-7ccf-4864-9c97-62c9f9672037" providerId="AD" clId="Web-{42EA6018-2B7E-17CF-D16E-4FAC6DF6362A}" dt="2022-11-07T11:35:34.923" v="11" actId="1076"/>
        <pc:sldMkLst>
          <pc:docMk/>
          <pc:sldMk cId="4156085756" sldId="346"/>
        </pc:sldMkLst>
        <pc:picChg chg="add mod">
          <ac:chgData name="Daniel.Casey" userId="S::daniel.casey@ul.ie::40e7e092-7ccf-4864-9c97-62c9f9672037" providerId="AD" clId="Web-{42EA6018-2B7E-17CF-D16E-4FAC6DF6362A}" dt="2022-11-07T11:35:34.923" v="11" actId="1076"/>
          <ac:picMkLst>
            <pc:docMk/>
            <pc:sldMk cId="4156085756" sldId="346"/>
            <ac:picMk id="3" creationId="{B389BB2D-CFF0-F4F0-0E1D-477A87540F13}"/>
          </ac:picMkLst>
        </pc:picChg>
      </pc:sldChg>
      <pc:sldChg chg="addSp modSp">
        <pc:chgData name="Daniel.Casey" userId="S::daniel.casey@ul.ie::40e7e092-7ccf-4864-9c97-62c9f9672037" providerId="AD" clId="Web-{42EA6018-2B7E-17CF-D16E-4FAC6DF6362A}" dt="2022-11-07T11:35:41.814" v="13" actId="1076"/>
        <pc:sldMkLst>
          <pc:docMk/>
          <pc:sldMk cId="3657877909" sldId="347"/>
        </pc:sldMkLst>
        <pc:picChg chg="add mod">
          <ac:chgData name="Daniel.Casey" userId="S::daniel.casey@ul.ie::40e7e092-7ccf-4864-9c97-62c9f9672037" providerId="AD" clId="Web-{42EA6018-2B7E-17CF-D16E-4FAC6DF6362A}" dt="2022-11-07T11:35:41.814" v="13" actId="1076"/>
          <ac:picMkLst>
            <pc:docMk/>
            <pc:sldMk cId="3657877909" sldId="347"/>
            <ac:picMk id="4" creationId="{06CA804A-6E3C-7B10-5741-56F1E150F509}"/>
          </ac:picMkLst>
        </pc:picChg>
      </pc:sldChg>
      <pc:sldChg chg="addSp modSp">
        <pc:chgData name="Daniel.Casey" userId="S::daniel.casey@ul.ie::40e7e092-7ccf-4864-9c97-62c9f9672037" providerId="AD" clId="Web-{42EA6018-2B7E-17CF-D16E-4FAC6DF6362A}" dt="2022-11-07T11:35:48.330" v="15" actId="1076"/>
        <pc:sldMkLst>
          <pc:docMk/>
          <pc:sldMk cId="3845377338" sldId="348"/>
        </pc:sldMkLst>
        <pc:picChg chg="add mod">
          <ac:chgData name="Daniel.Casey" userId="S::daniel.casey@ul.ie::40e7e092-7ccf-4864-9c97-62c9f9672037" providerId="AD" clId="Web-{42EA6018-2B7E-17CF-D16E-4FAC6DF6362A}" dt="2022-11-07T11:35:48.330" v="15" actId="1076"/>
          <ac:picMkLst>
            <pc:docMk/>
            <pc:sldMk cId="3845377338" sldId="348"/>
            <ac:picMk id="6" creationId="{02FD537D-A26F-FAA1-E6BE-9A42D2BF3F8E}"/>
          </ac:picMkLst>
        </pc:picChg>
      </pc:sldChg>
      <pc:sldChg chg="addSp modSp">
        <pc:chgData name="Daniel.Casey" userId="S::daniel.casey@ul.ie::40e7e092-7ccf-4864-9c97-62c9f9672037" providerId="AD" clId="Web-{42EA6018-2B7E-17CF-D16E-4FAC6DF6362A}" dt="2022-11-07T11:35:56.002" v="17" actId="1076"/>
        <pc:sldMkLst>
          <pc:docMk/>
          <pc:sldMk cId="3983484230" sldId="349"/>
        </pc:sldMkLst>
        <pc:picChg chg="add mod">
          <ac:chgData name="Daniel.Casey" userId="S::daniel.casey@ul.ie::40e7e092-7ccf-4864-9c97-62c9f9672037" providerId="AD" clId="Web-{42EA6018-2B7E-17CF-D16E-4FAC6DF6362A}" dt="2022-11-07T11:35:56.002" v="17" actId="1076"/>
          <ac:picMkLst>
            <pc:docMk/>
            <pc:sldMk cId="3983484230" sldId="349"/>
            <ac:picMk id="3" creationId="{692A0564-CF46-5A0D-00F4-E994F68674A1}"/>
          </ac:picMkLst>
        </pc:picChg>
      </pc:sldChg>
      <pc:sldChg chg="addSp modSp">
        <pc:chgData name="Daniel.Casey" userId="S::daniel.casey@ul.ie::40e7e092-7ccf-4864-9c97-62c9f9672037" providerId="AD" clId="Web-{42EA6018-2B7E-17CF-D16E-4FAC6DF6362A}" dt="2022-11-07T11:36:01.517" v="19" actId="1076"/>
        <pc:sldMkLst>
          <pc:docMk/>
          <pc:sldMk cId="1098277268" sldId="350"/>
        </pc:sldMkLst>
        <pc:picChg chg="add mod">
          <ac:chgData name="Daniel.Casey" userId="S::daniel.casey@ul.ie::40e7e092-7ccf-4864-9c97-62c9f9672037" providerId="AD" clId="Web-{42EA6018-2B7E-17CF-D16E-4FAC6DF6362A}" dt="2022-11-07T11:36:01.517" v="19" actId="1076"/>
          <ac:picMkLst>
            <pc:docMk/>
            <pc:sldMk cId="1098277268" sldId="350"/>
            <ac:picMk id="4" creationId="{3AD1486C-6CD3-657B-0E56-4EB3811C45F6}"/>
          </ac:picMkLst>
        </pc:picChg>
      </pc:sldChg>
      <pc:sldChg chg="addSp modSp">
        <pc:chgData name="Daniel.Casey" userId="S::daniel.casey@ul.ie::40e7e092-7ccf-4864-9c97-62c9f9672037" providerId="AD" clId="Web-{42EA6018-2B7E-17CF-D16E-4FAC6DF6362A}" dt="2022-11-07T11:36:15.877" v="23" actId="1076"/>
        <pc:sldMkLst>
          <pc:docMk/>
          <pc:sldMk cId="1452303240" sldId="351"/>
        </pc:sldMkLst>
        <pc:picChg chg="add mod">
          <ac:chgData name="Daniel.Casey" userId="S::daniel.casey@ul.ie::40e7e092-7ccf-4864-9c97-62c9f9672037" providerId="AD" clId="Web-{42EA6018-2B7E-17CF-D16E-4FAC6DF6362A}" dt="2022-11-07T11:36:15.877" v="23" actId="1076"/>
          <ac:picMkLst>
            <pc:docMk/>
            <pc:sldMk cId="1452303240" sldId="351"/>
            <ac:picMk id="3" creationId="{ED37D6AA-9CDB-D315-F4E2-04148E679B3D}"/>
          </ac:picMkLst>
        </pc:picChg>
      </pc:sldChg>
      <pc:sldChg chg="addSp modSp">
        <pc:chgData name="Daniel.Casey" userId="S::daniel.casey@ul.ie::40e7e092-7ccf-4864-9c97-62c9f9672037" providerId="AD" clId="Web-{42EA6018-2B7E-17CF-D16E-4FAC6DF6362A}" dt="2022-11-07T11:35:00.719" v="1" actId="1076"/>
        <pc:sldMkLst>
          <pc:docMk/>
          <pc:sldMk cId="2802253282" sldId="352"/>
        </pc:sldMkLst>
        <pc:picChg chg="add mod">
          <ac:chgData name="Daniel.Casey" userId="S::daniel.casey@ul.ie::40e7e092-7ccf-4864-9c97-62c9f9672037" providerId="AD" clId="Web-{42EA6018-2B7E-17CF-D16E-4FAC6DF6362A}" dt="2022-11-07T11:35:00.719" v="1" actId="1076"/>
          <ac:picMkLst>
            <pc:docMk/>
            <pc:sldMk cId="2802253282" sldId="352"/>
            <ac:picMk id="3" creationId="{563AD24D-8F9A-14F4-B3DF-5017B63A61C0}"/>
          </ac:picMkLst>
        </pc:picChg>
      </pc:sldChg>
      <pc:sldChg chg="addSp modSp">
        <pc:chgData name="Daniel.Casey" userId="S::daniel.casey@ul.ie::40e7e092-7ccf-4864-9c97-62c9f9672037" providerId="AD" clId="Web-{42EA6018-2B7E-17CF-D16E-4FAC6DF6362A}" dt="2022-11-07T11:36:09.002" v="21" actId="1076"/>
        <pc:sldMkLst>
          <pc:docMk/>
          <pc:sldMk cId="3859863733" sldId="354"/>
        </pc:sldMkLst>
        <pc:picChg chg="add mod">
          <ac:chgData name="Daniel.Casey" userId="S::daniel.casey@ul.ie::40e7e092-7ccf-4864-9c97-62c9f9672037" providerId="AD" clId="Web-{42EA6018-2B7E-17CF-D16E-4FAC6DF6362A}" dt="2022-11-07T11:36:09.002" v="21" actId="1076"/>
          <ac:picMkLst>
            <pc:docMk/>
            <pc:sldMk cId="3859863733" sldId="354"/>
            <ac:picMk id="4" creationId="{30F0EEFB-2E1A-FFF8-493D-CF2268880E73}"/>
          </ac:picMkLst>
        </pc:picChg>
      </pc:sldChg>
      <pc:sldChg chg="addSp modSp">
        <pc:chgData name="Daniel.Casey" userId="S::daniel.casey@ul.ie::40e7e092-7ccf-4864-9c97-62c9f9672037" providerId="AD" clId="Web-{42EA6018-2B7E-17CF-D16E-4FAC6DF6362A}" dt="2022-11-07T11:36:34.753" v="30" actId="1076"/>
        <pc:sldMkLst>
          <pc:docMk/>
          <pc:sldMk cId="3287948007" sldId="355"/>
        </pc:sldMkLst>
        <pc:picChg chg="add mod">
          <ac:chgData name="Daniel.Casey" userId="S::daniel.casey@ul.ie::40e7e092-7ccf-4864-9c97-62c9f9672037" providerId="AD" clId="Web-{42EA6018-2B7E-17CF-D16E-4FAC6DF6362A}" dt="2022-11-07T11:36:34.753" v="30" actId="1076"/>
          <ac:picMkLst>
            <pc:docMk/>
            <pc:sldMk cId="3287948007" sldId="355"/>
            <ac:picMk id="4" creationId="{E393198C-65E0-D1DB-DB57-578FA20EF2FA}"/>
          </ac:picMkLst>
        </pc:picChg>
      </pc:sldChg>
      <pc:sldChg chg="addSp modSp">
        <pc:chgData name="Daniel.Casey" userId="S::daniel.casey@ul.ie::40e7e092-7ccf-4864-9c97-62c9f9672037" providerId="AD" clId="Web-{42EA6018-2B7E-17CF-D16E-4FAC6DF6362A}" dt="2022-11-07T11:36:28.987" v="28" actId="1076"/>
        <pc:sldMkLst>
          <pc:docMk/>
          <pc:sldMk cId="2941040212" sldId="356"/>
        </pc:sldMkLst>
        <pc:picChg chg="add mod">
          <ac:chgData name="Daniel.Casey" userId="S::daniel.casey@ul.ie::40e7e092-7ccf-4864-9c97-62c9f9672037" providerId="AD" clId="Web-{42EA6018-2B7E-17CF-D16E-4FAC6DF6362A}" dt="2022-11-07T11:36:28.987" v="28" actId="1076"/>
          <ac:picMkLst>
            <pc:docMk/>
            <pc:sldMk cId="2941040212" sldId="356"/>
            <ac:picMk id="4" creationId="{4E6E825C-0A7A-6F65-B8D9-E2DAF4BA0A81}"/>
          </ac:picMkLst>
        </pc:picChg>
      </pc:sldChg>
      <pc:sldChg chg="addSp modSp">
        <pc:chgData name="Daniel.Casey" userId="S::daniel.casey@ul.ie::40e7e092-7ccf-4864-9c97-62c9f9672037" providerId="AD" clId="Web-{42EA6018-2B7E-17CF-D16E-4FAC6DF6362A}" dt="2022-11-07T11:36:20.784" v="25" actId="1076"/>
        <pc:sldMkLst>
          <pc:docMk/>
          <pc:sldMk cId="1902183402" sldId="357"/>
        </pc:sldMkLst>
        <pc:picChg chg="add mod">
          <ac:chgData name="Daniel.Casey" userId="S::daniel.casey@ul.ie::40e7e092-7ccf-4864-9c97-62c9f9672037" providerId="AD" clId="Web-{42EA6018-2B7E-17CF-D16E-4FAC6DF6362A}" dt="2022-11-07T11:36:20.784" v="25" actId="1076"/>
          <ac:picMkLst>
            <pc:docMk/>
            <pc:sldMk cId="1902183402" sldId="357"/>
            <ac:picMk id="4" creationId="{ED5D35F7-4823-29C8-59BD-2A3CE2E4622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29" tIns="45715" rIns="91429" bIns="45715" rtlCol="0"/>
          <a:lstStyle>
            <a:lvl1pPr algn="l">
              <a:defRPr sz="1200"/>
            </a:lvl1pPr>
          </a:lstStyle>
          <a:p>
            <a:endParaRPr lang="en-IE"/>
          </a:p>
        </p:txBody>
      </p:sp>
      <p:sp>
        <p:nvSpPr>
          <p:cNvPr id="3" name="Date Placeholder 2"/>
          <p:cNvSpPr>
            <a:spLocks noGrp="1"/>
          </p:cNvSpPr>
          <p:nvPr>
            <p:ph type="dt" sz="quarter" idx="1"/>
          </p:nvPr>
        </p:nvSpPr>
        <p:spPr>
          <a:xfrm>
            <a:off x="3884614" y="0"/>
            <a:ext cx="2971800" cy="499012"/>
          </a:xfrm>
          <a:prstGeom prst="rect">
            <a:avLst/>
          </a:prstGeom>
        </p:spPr>
        <p:txBody>
          <a:bodyPr vert="horz" lIns="91429" tIns="45715" rIns="91429" bIns="45715" rtlCol="0"/>
          <a:lstStyle>
            <a:lvl1pPr algn="r">
              <a:defRPr sz="1200"/>
            </a:lvl1pPr>
          </a:lstStyle>
          <a:p>
            <a:fld id="{9F5897CF-28F2-48E4-B561-441AE4A9FD78}" type="datetimeFigureOut">
              <a:rPr lang="en-IE" smtClean="0"/>
              <a:t>07/11/2022</a:t>
            </a:fld>
            <a:endParaRPr lang="en-IE"/>
          </a:p>
        </p:txBody>
      </p:sp>
      <p:sp>
        <p:nvSpPr>
          <p:cNvPr id="4" name="Footer Placeholder 3"/>
          <p:cNvSpPr>
            <a:spLocks noGrp="1"/>
          </p:cNvSpPr>
          <p:nvPr>
            <p:ph type="ftr" sz="quarter" idx="2"/>
          </p:nvPr>
        </p:nvSpPr>
        <p:spPr>
          <a:xfrm>
            <a:off x="0" y="9446678"/>
            <a:ext cx="2971800" cy="499011"/>
          </a:xfrm>
          <a:prstGeom prst="rect">
            <a:avLst/>
          </a:prstGeom>
        </p:spPr>
        <p:txBody>
          <a:bodyPr vert="horz" lIns="91429" tIns="45715" rIns="91429" bIns="45715" rtlCol="0" anchor="b"/>
          <a:lstStyle>
            <a:lvl1pPr algn="l">
              <a:defRPr sz="1200"/>
            </a:lvl1pPr>
          </a:lstStyle>
          <a:p>
            <a:endParaRPr lang="en-IE"/>
          </a:p>
        </p:txBody>
      </p:sp>
      <p:sp>
        <p:nvSpPr>
          <p:cNvPr id="5" name="Slide Number Placeholder 4"/>
          <p:cNvSpPr>
            <a:spLocks noGrp="1"/>
          </p:cNvSpPr>
          <p:nvPr>
            <p:ph type="sldNum" sz="quarter" idx="3"/>
          </p:nvPr>
        </p:nvSpPr>
        <p:spPr>
          <a:xfrm>
            <a:off x="3884614" y="9446678"/>
            <a:ext cx="2971800" cy="499011"/>
          </a:xfrm>
          <a:prstGeom prst="rect">
            <a:avLst/>
          </a:prstGeom>
        </p:spPr>
        <p:txBody>
          <a:bodyPr vert="horz" lIns="91429" tIns="45715" rIns="91429" bIns="45715" rtlCol="0" anchor="b"/>
          <a:lstStyle>
            <a:lvl1pPr algn="r">
              <a:defRPr sz="1200"/>
            </a:lvl1pPr>
          </a:lstStyle>
          <a:p>
            <a:fld id="{11394819-0433-4627-AFCE-5E374061806E}" type="slidenum">
              <a:rPr lang="en-IE" smtClean="0"/>
              <a:t>‹#›</a:t>
            </a:fld>
            <a:endParaRPr lang="en-IE"/>
          </a:p>
        </p:txBody>
      </p:sp>
    </p:spTree>
    <p:extLst>
      <p:ext uri="{BB962C8B-B14F-4D97-AF65-F5344CB8AC3E}">
        <p14:creationId xmlns:p14="http://schemas.microsoft.com/office/powerpoint/2010/main" val="1796233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29" tIns="45715" rIns="91429" bIns="45715" rtlCol="0"/>
          <a:lstStyle>
            <a:lvl1pPr algn="l">
              <a:defRPr sz="1200"/>
            </a:lvl1pPr>
          </a:lstStyle>
          <a:p>
            <a:endParaRPr lang="en-US"/>
          </a:p>
        </p:txBody>
      </p:sp>
      <p:sp>
        <p:nvSpPr>
          <p:cNvPr id="3" name="Date Placeholder 2"/>
          <p:cNvSpPr>
            <a:spLocks noGrp="1"/>
          </p:cNvSpPr>
          <p:nvPr>
            <p:ph type="dt" idx="1"/>
          </p:nvPr>
        </p:nvSpPr>
        <p:spPr>
          <a:xfrm>
            <a:off x="3884614" y="0"/>
            <a:ext cx="2971800" cy="499012"/>
          </a:xfrm>
          <a:prstGeom prst="rect">
            <a:avLst/>
          </a:prstGeom>
        </p:spPr>
        <p:txBody>
          <a:bodyPr vert="horz" lIns="91429" tIns="45715" rIns="91429" bIns="45715" rtlCol="0"/>
          <a:lstStyle>
            <a:lvl1pPr algn="r">
              <a:defRPr sz="1200"/>
            </a:lvl1pPr>
          </a:lstStyle>
          <a:p>
            <a:fld id="{D758D53C-149F-6740-BCDE-ADDE24609432}" type="datetimeFigureOut">
              <a:rPr lang="en-US" smtClean="0"/>
              <a:t>11/7/2022</a:t>
            </a:fld>
            <a:endParaRPr lang="en-US"/>
          </a:p>
        </p:txBody>
      </p:sp>
      <p:sp>
        <p:nvSpPr>
          <p:cNvPr id="4" name="Slide Image Placeholder 3"/>
          <p:cNvSpPr>
            <a:spLocks noGrp="1" noRot="1" noChangeAspect="1"/>
          </p:cNvSpPr>
          <p:nvPr>
            <p:ph type="sldImg" idx="2"/>
          </p:nvPr>
        </p:nvSpPr>
        <p:spPr>
          <a:xfrm>
            <a:off x="742950" y="1243013"/>
            <a:ext cx="5372100" cy="3357562"/>
          </a:xfrm>
          <a:prstGeom prst="rect">
            <a:avLst/>
          </a:prstGeom>
          <a:noFill/>
          <a:ln w="12700">
            <a:solidFill>
              <a:prstClr val="black"/>
            </a:solidFill>
          </a:ln>
        </p:spPr>
        <p:txBody>
          <a:bodyPr vert="horz" lIns="91429" tIns="45715" rIns="91429" bIns="45715" rtlCol="0" anchor="ctr"/>
          <a:lstStyle/>
          <a:p>
            <a:endParaRPr lang="en-US"/>
          </a:p>
        </p:txBody>
      </p:sp>
      <p:sp>
        <p:nvSpPr>
          <p:cNvPr id="5" name="Notes Placeholder 4"/>
          <p:cNvSpPr>
            <a:spLocks noGrp="1"/>
          </p:cNvSpPr>
          <p:nvPr>
            <p:ph type="body" sz="quarter" idx="3"/>
          </p:nvPr>
        </p:nvSpPr>
        <p:spPr>
          <a:xfrm>
            <a:off x="685801" y="4786363"/>
            <a:ext cx="5486400" cy="3916115"/>
          </a:xfrm>
          <a:prstGeom prst="rect">
            <a:avLst/>
          </a:prstGeom>
        </p:spPr>
        <p:txBody>
          <a:bodyPr vert="horz" lIns="91429" tIns="45715" rIns="91429" bIns="45715"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6678"/>
            <a:ext cx="2971800" cy="499011"/>
          </a:xfrm>
          <a:prstGeom prst="rect">
            <a:avLst/>
          </a:prstGeom>
        </p:spPr>
        <p:txBody>
          <a:bodyPr vert="horz" lIns="91429" tIns="45715" rIns="91429"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9446678"/>
            <a:ext cx="2971800" cy="499011"/>
          </a:xfrm>
          <a:prstGeom prst="rect">
            <a:avLst/>
          </a:prstGeom>
        </p:spPr>
        <p:txBody>
          <a:bodyPr vert="horz" lIns="91429" tIns="45715" rIns="91429" bIns="45715" rtlCol="0" anchor="b"/>
          <a:lstStyle>
            <a:lvl1pPr algn="r">
              <a:defRPr sz="1200"/>
            </a:lvl1pPr>
          </a:lstStyle>
          <a:p>
            <a:fld id="{538137FE-F796-2E41-88C3-6EBCF174D120}" type="slidenum">
              <a:rPr lang="en-US" smtClean="0"/>
              <a:t>‹#›</a:t>
            </a:fld>
            <a:endParaRPr lang="en-US"/>
          </a:p>
        </p:txBody>
      </p:sp>
    </p:spTree>
    <p:extLst>
      <p:ext uri="{BB962C8B-B14F-4D97-AF65-F5344CB8AC3E}">
        <p14:creationId xmlns:p14="http://schemas.microsoft.com/office/powerpoint/2010/main" val="2786217908"/>
      </p:ext>
    </p:extLst>
  </p:cSld>
  <p:clrMap bg1="lt1" tx1="dk1" bg2="lt2" tx2="dk2" accent1="accent1" accent2="accent2" accent3="accent3" accent4="accent4" accent5="accent5" accent6="accent6" hlink="hlink" folHlink="folHlink"/>
  <p:notesStyle>
    <a:lvl1pPr marL="0" algn="l" defTabSz="1267752" rtl="0" eaLnBrk="1" latinLnBrk="0" hangingPunct="1">
      <a:defRPr sz="1664" kern="1200">
        <a:solidFill>
          <a:schemeClr val="tx1"/>
        </a:solidFill>
        <a:latin typeface="+mn-lt"/>
        <a:ea typeface="+mn-ea"/>
        <a:cs typeface="+mn-cs"/>
      </a:defRPr>
    </a:lvl1pPr>
    <a:lvl2pPr marL="633876" algn="l" defTabSz="1267752" rtl="0" eaLnBrk="1" latinLnBrk="0" hangingPunct="1">
      <a:defRPr sz="1664" kern="1200">
        <a:solidFill>
          <a:schemeClr val="tx1"/>
        </a:solidFill>
        <a:latin typeface="+mn-lt"/>
        <a:ea typeface="+mn-ea"/>
        <a:cs typeface="+mn-cs"/>
      </a:defRPr>
    </a:lvl2pPr>
    <a:lvl3pPr marL="1267752" algn="l" defTabSz="1267752" rtl="0" eaLnBrk="1" latinLnBrk="0" hangingPunct="1">
      <a:defRPr sz="1664" kern="1200">
        <a:solidFill>
          <a:schemeClr val="tx1"/>
        </a:solidFill>
        <a:latin typeface="+mn-lt"/>
        <a:ea typeface="+mn-ea"/>
        <a:cs typeface="+mn-cs"/>
      </a:defRPr>
    </a:lvl3pPr>
    <a:lvl4pPr marL="1901628" algn="l" defTabSz="1267752" rtl="0" eaLnBrk="1" latinLnBrk="0" hangingPunct="1">
      <a:defRPr sz="1664" kern="1200">
        <a:solidFill>
          <a:schemeClr val="tx1"/>
        </a:solidFill>
        <a:latin typeface="+mn-lt"/>
        <a:ea typeface="+mn-ea"/>
        <a:cs typeface="+mn-cs"/>
      </a:defRPr>
    </a:lvl4pPr>
    <a:lvl5pPr marL="2535502" algn="l" defTabSz="1267752" rtl="0" eaLnBrk="1" latinLnBrk="0" hangingPunct="1">
      <a:defRPr sz="1664" kern="1200">
        <a:solidFill>
          <a:schemeClr val="tx1"/>
        </a:solidFill>
        <a:latin typeface="+mn-lt"/>
        <a:ea typeface="+mn-ea"/>
        <a:cs typeface="+mn-cs"/>
      </a:defRPr>
    </a:lvl5pPr>
    <a:lvl6pPr marL="3169379" algn="l" defTabSz="1267752" rtl="0" eaLnBrk="1" latinLnBrk="0" hangingPunct="1">
      <a:defRPr sz="1664" kern="1200">
        <a:solidFill>
          <a:schemeClr val="tx1"/>
        </a:solidFill>
        <a:latin typeface="+mn-lt"/>
        <a:ea typeface="+mn-ea"/>
        <a:cs typeface="+mn-cs"/>
      </a:defRPr>
    </a:lvl6pPr>
    <a:lvl7pPr marL="3803254" algn="l" defTabSz="1267752" rtl="0" eaLnBrk="1" latinLnBrk="0" hangingPunct="1">
      <a:defRPr sz="1664" kern="1200">
        <a:solidFill>
          <a:schemeClr val="tx1"/>
        </a:solidFill>
        <a:latin typeface="+mn-lt"/>
        <a:ea typeface="+mn-ea"/>
        <a:cs typeface="+mn-cs"/>
      </a:defRPr>
    </a:lvl7pPr>
    <a:lvl8pPr marL="4437130" algn="l" defTabSz="1267752" rtl="0" eaLnBrk="1" latinLnBrk="0" hangingPunct="1">
      <a:defRPr sz="1664" kern="1200">
        <a:solidFill>
          <a:schemeClr val="tx1"/>
        </a:solidFill>
        <a:latin typeface="+mn-lt"/>
        <a:ea typeface="+mn-ea"/>
        <a:cs typeface="+mn-cs"/>
      </a:defRPr>
    </a:lvl8pPr>
    <a:lvl9pPr marL="5071006" algn="l" defTabSz="1267752" rtl="0" eaLnBrk="1" latinLnBrk="0" hangingPunct="1">
      <a:defRPr sz="166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From</a:t>
            </a:r>
            <a:r>
              <a:rPr lang="en-IE" baseline="0" dirty="0"/>
              <a:t> the junior cert curriculum students have an understanding of energy flow in an ecosystem.</a:t>
            </a:r>
          </a:p>
          <a:p>
            <a:r>
              <a:rPr lang="en-IE" baseline="0" dirty="0"/>
              <a:t>They have a basic understanding of food webs and food chains and how energy and matter differ. </a:t>
            </a:r>
          </a:p>
          <a:p>
            <a:endParaRPr lang="en-IE" baseline="0" dirty="0"/>
          </a:p>
          <a:p>
            <a:r>
              <a:rPr lang="en-IE" baseline="0" dirty="0"/>
              <a:t>Key Words: </a:t>
            </a:r>
          </a:p>
          <a:p>
            <a:r>
              <a:rPr lang="en-IE" baseline="0" dirty="0"/>
              <a:t>Producer </a:t>
            </a:r>
          </a:p>
          <a:p>
            <a:r>
              <a:rPr lang="en-IE" baseline="0" dirty="0"/>
              <a:t>Consumer </a:t>
            </a:r>
          </a:p>
          <a:p>
            <a:r>
              <a:rPr lang="en-IE" baseline="0" dirty="0"/>
              <a:t>Decomposer </a:t>
            </a:r>
          </a:p>
          <a:p>
            <a:r>
              <a:rPr lang="en-IE" dirty="0"/>
              <a:t>Primary,</a:t>
            </a:r>
            <a:r>
              <a:rPr lang="en-IE" baseline="0" dirty="0"/>
              <a:t> secondary and tertiary consumer. </a:t>
            </a:r>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3</a:t>
            </a:fld>
            <a:endParaRPr lang="en-US"/>
          </a:p>
        </p:txBody>
      </p:sp>
    </p:spTree>
    <p:extLst>
      <p:ext uri="{BB962C8B-B14F-4D97-AF65-F5344CB8AC3E}">
        <p14:creationId xmlns:p14="http://schemas.microsoft.com/office/powerpoint/2010/main" val="2559580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14</a:t>
            </a:fld>
            <a:endParaRPr lang="en-US"/>
          </a:p>
        </p:txBody>
      </p:sp>
    </p:spTree>
    <p:extLst>
      <p:ext uri="{BB962C8B-B14F-4D97-AF65-F5344CB8AC3E}">
        <p14:creationId xmlns:p14="http://schemas.microsoft.com/office/powerpoint/2010/main" val="1181558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An organisms niche includes what it eats, what it is eaten by, how it interacts with other organisms and its abiotic environment. </a:t>
            </a:r>
          </a:p>
          <a:p>
            <a:r>
              <a:rPr lang="en-IE" dirty="0"/>
              <a:t>Two species with identical niches cannot survive in the same habitat for long. </a:t>
            </a:r>
          </a:p>
          <a:p>
            <a:r>
              <a:rPr lang="en-IE" dirty="0"/>
              <a:t>This would lead to competition between the two species.  </a:t>
            </a:r>
          </a:p>
        </p:txBody>
      </p:sp>
      <p:sp>
        <p:nvSpPr>
          <p:cNvPr id="4" name="Slide Number Placeholder 3"/>
          <p:cNvSpPr>
            <a:spLocks noGrp="1"/>
          </p:cNvSpPr>
          <p:nvPr>
            <p:ph type="sldNum" sz="quarter" idx="5"/>
          </p:nvPr>
        </p:nvSpPr>
        <p:spPr/>
        <p:txBody>
          <a:bodyPr/>
          <a:lstStyle/>
          <a:p>
            <a:fld id="{538137FE-F796-2E41-88C3-6EBCF174D120}" type="slidenum">
              <a:rPr lang="en-US" smtClean="0"/>
              <a:t>15</a:t>
            </a:fld>
            <a:endParaRPr lang="en-US"/>
          </a:p>
        </p:txBody>
      </p:sp>
    </p:spTree>
    <p:extLst>
      <p:ext uri="{BB962C8B-B14F-4D97-AF65-F5344CB8AC3E}">
        <p14:creationId xmlns:p14="http://schemas.microsoft.com/office/powerpoint/2010/main" val="3097956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17</a:t>
            </a:fld>
            <a:endParaRPr lang="en-US"/>
          </a:p>
        </p:txBody>
      </p:sp>
    </p:spTree>
    <p:extLst>
      <p:ext uri="{BB962C8B-B14F-4D97-AF65-F5344CB8AC3E}">
        <p14:creationId xmlns:p14="http://schemas.microsoft.com/office/powerpoint/2010/main" val="557586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An ecosystem needs a constant input of energy from an external source. </a:t>
            </a:r>
          </a:p>
          <a:p>
            <a:r>
              <a:rPr lang="en-GB" dirty="0"/>
              <a:t>Our students must be comfortable with the understanding that the primary source of our energy for our planet is the sun. </a:t>
            </a:r>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4</a:t>
            </a:fld>
            <a:endParaRPr lang="en-US"/>
          </a:p>
        </p:txBody>
      </p:sp>
    </p:spTree>
    <p:extLst>
      <p:ext uri="{BB962C8B-B14F-4D97-AF65-F5344CB8AC3E}">
        <p14:creationId xmlns:p14="http://schemas.microsoft.com/office/powerpoint/2010/main" val="2709764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Trophic levels </a:t>
            </a:r>
          </a:p>
          <a:p>
            <a:r>
              <a:rPr lang="en-GB" dirty="0"/>
              <a:t>Sun provides energy in the form of food for the producer. </a:t>
            </a:r>
          </a:p>
          <a:p>
            <a:r>
              <a:rPr lang="en-GB" dirty="0"/>
              <a:t>The producer provide energy for the primary consumer. Etc.</a:t>
            </a:r>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5</a:t>
            </a:fld>
            <a:endParaRPr lang="en-US"/>
          </a:p>
        </p:txBody>
      </p:sp>
    </p:spTree>
    <p:extLst>
      <p:ext uri="{BB962C8B-B14F-4D97-AF65-F5344CB8AC3E}">
        <p14:creationId xmlns:p14="http://schemas.microsoft.com/office/powerpoint/2010/main" val="483196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dirty="0"/>
              <a:t>A food chain is a sequence of organisms in which one is eaten by the next member in the chain. </a:t>
            </a:r>
          </a:p>
          <a:p>
            <a:r>
              <a:rPr lang="en-IE" dirty="0"/>
              <a:t>In this food chain the sun is the producer. The plant uses energy of the sun to create food in the form of glucose. The grasshopper is the primary consumer as it eats the plant. The rat is the secondary consumer and the snake is the tertiary consumer. In this case the snake is the top consumer. </a:t>
            </a:r>
          </a:p>
          <a:p>
            <a:r>
              <a:rPr lang="en-IE" dirty="0"/>
              <a:t>As 90% of the energy is lost where</a:t>
            </a:r>
            <a:r>
              <a:rPr lang="en-IE" baseline="0" dirty="0"/>
              <a:t> does this energy go?</a:t>
            </a:r>
          </a:p>
          <a:p>
            <a:endParaRPr lang="en-IE" baseline="0" dirty="0"/>
          </a:p>
          <a:p>
            <a:r>
              <a:rPr lang="en-IE" baseline="0" dirty="0"/>
              <a:t>Why are food chains short? How do you think populations are affected as we move up through the pyramid? </a:t>
            </a:r>
          </a:p>
          <a:p>
            <a:endParaRPr lang="en-IE" dirty="0"/>
          </a:p>
        </p:txBody>
      </p:sp>
      <p:sp>
        <p:nvSpPr>
          <p:cNvPr id="4" name="Slide Number Placeholder 3"/>
          <p:cNvSpPr>
            <a:spLocks noGrp="1"/>
          </p:cNvSpPr>
          <p:nvPr>
            <p:ph type="sldNum" sz="quarter" idx="10"/>
          </p:nvPr>
        </p:nvSpPr>
        <p:spPr/>
        <p:txBody>
          <a:bodyPr/>
          <a:lstStyle/>
          <a:p>
            <a:fld id="{538137FE-F796-2E41-88C3-6EBCF174D120}" type="slidenum">
              <a:rPr lang="en-US" smtClean="0"/>
              <a:t>6</a:t>
            </a:fld>
            <a:endParaRPr lang="en-US"/>
          </a:p>
        </p:txBody>
      </p:sp>
    </p:spTree>
    <p:extLst>
      <p:ext uri="{BB962C8B-B14F-4D97-AF65-F5344CB8AC3E}">
        <p14:creationId xmlns:p14="http://schemas.microsoft.com/office/powerpoint/2010/main" val="2649222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already know only approximately 10% of the energy is passed from one trophic level to the next. The other 90% of the energy is used by the organism or is lost as heat or waste. </a:t>
            </a:r>
          </a:p>
          <a:p>
            <a:r>
              <a:rPr lang="en-GB" dirty="0"/>
              <a:t>Therefore the amount of energy passed along the chain decreases. This is why the length of the chain is short. The fox has to use lots of energy to get its prey (blackbird). So if something was to hunt the fox it would use too much energy hunting. This is why the chain ends with the fox.   </a:t>
            </a:r>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7</a:t>
            </a:fld>
            <a:endParaRPr lang="en-US"/>
          </a:p>
        </p:txBody>
      </p:sp>
    </p:spTree>
    <p:extLst>
      <p:ext uri="{BB962C8B-B14F-4D97-AF65-F5344CB8AC3E}">
        <p14:creationId xmlns:p14="http://schemas.microsoft.com/office/powerpoint/2010/main" val="314158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may see like a simple exercise however, giving students time in the classroom to interact with food chains can be very useful for students as they are engaging directly with the content. </a:t>
            </a:r>
          </a:p>
          <a:p>
            <a:r>
              <a:rPr lang="en-IE" dirty="0"/>
              <a:t>These activities can prove very useful as the students are building their own food chain and in turn are learning by doing. </a:t>
            </a:r>
          </a:p>
        </p:txBody>
      </p:sp>
      <p:sp>
        <p:nvSpPr>
          <p:cNvPr id="4" name="Slide Number Placeholder 3"/>
          <p:cNvSpPr>
            <a:spLocks noGrp="1"/>
          </p:cNvSpPr>
          <p:nvPr>
            <p:ph type="sldNum" sz="quarter" idx="5"/>
          </p:nvPr>
        </p:nvSpPr>
        <p:spPr/>
        <p:txBody>
          <a:bodyPr/>
          <a:lstStyle/>
          <a:p>
            <a:fld id="{538137FE-F796-2E41-88C3-6EBCF174D120}" type="slidenum">
              <a:rPr lang="en-US" smtClean="0"/>
              <a:t>8</a:t>
            </a:fld>
            <a:endParaRPr lang="en-US"/>
          </a:p>
        </p:txBody>
      </p:sp>
    </p:spTree>
    <p:extLst>
      <p:ext uri="{BB962C8B-B14F-4D97-AF65-F5344CB8AC3E}">
        <p14:creationId xmlns:p14="http://schemas.microsoft.com/office/powerpoint/2010/main" val="3670550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food web consists of two or more interlinked food chains. These webs show the feeding inter-relationships in an ecosystem. They model flow of energy through an ecosystem. </a:t>
            </a:r>
          </a:p>
          <a:p>
            <a:r>
              <a:rPr lang="en-IE" dirty="0"/>
              <a:t>This shows an example of a food web found in a grassland habitat. Visual aids are extremely important for students and practicing drawing and labelling food webs can help students to gain confidence constructing these webs.</a:t>
            </a:r>
          </a:p>
          <a:p>
            <a:endParaRPr lang="en-IE" dirty="0"/>
          </a:p>
          <a:p>
            <a:r>
              <a:rPr lang="en-IE" dirty="0"/>
              <a:t>Speaking to students about the importance of links in the food web is important. </a:t>
            </a:r>
            <a:r>
              <a:rPr lang="en-GB" b="0" i="0" dirty="0">
                <a:solidFill>
                  <a:srgbClr val="000000"/>
                </a:solidFill>
                <a:effectLst/>
                <a:latin typeface="Arial" panose="020B0604020202020204" pitchFamily="34" charset="0"/>
              </a:rPr>
              <a:t>Links higher up in the food web rely on the lower links. Even though Badgers don't eat dock leaves, they wouldn't last long if there wasn't any dock leaves because then the slugs wouldn't have anything to eat. </a:t>
            </a:r>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9</a:t>
            </a:fld>
            <a:endParaRPr lang="en-US"/>
          </a:p>
        </p:txBody>
      </p:sp>
    </p:spTree>
    <p:extLst>
      <p:ext uri="{BB962C8B-B14F-4D97-AF65-F5344CB8AC3E}">
        <p14:creationId xmlns:p14="http://schemas.microsoft.com/office/powerpoint/2010/main" val="3094881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Food web tag. Activities that takes place outside the classroom and encourages active learning. </a:t>
            </a:r>
          </a:p>
          <a:p>
            <a:endParaRPr lang="en-IE" dirty="0"/>
          </a:p>
          <a:p>
            <a:r>
              <a:rPr lang="en-IE" dirty="0"/>
              <a:t>Worksheet has extension  opportunity for students to make their own food web.</a:t>
            </a:r>
          </a:p>
          <a:p>
            <a:endParaRPr lang="en-IE" dirty="0"/>
          </a:p>
          <a:p>
            <a:r>
              <a:rPr lang="en-IE" dirty="0"/>
              <a:t>Energy flow though the eco system is important for students to understand and has previously been covered in the junior cert curriculum. Therefore this should just be reinforced for students.</a:t>
            </a:r>
          </a:p>
        </p:txBody>
      </p:sp>
      <p:sp>
        <p:nvSpPr>
          <p:cNvPr id="4" name="Slide Number Placeholder 3"/>
          <p:cNvSpPr>
            <a:spLocks noGrp="1"/>
          </p:cNvSpPr>
          <p:nvPr>
            <p:ph type="sldNum" sz="quarter" idx="5"/>
          </p:nvPr>
        </p:nvSpPr>
        <p:spPr/>
        <p:txBody>
          <a:bodyPr/>
          <a:lstStyle/>
          <a:p>
            <a:fld id="{538137FE-F796-2E41-88C3-6EBCF174D120}" type="slidenum">
              <a:rPr lang="en-US" smtClean="0"/>
              <a:t>10</a:t>
            </a:fld>
            <a:endParaRPr lang="en-US"/>
          </a:p>
        </p:txBody>
      </p:sp>
    </p:spTree>
    <p:extLst>
      <p:ext uri="{BB962C8B-B14F-4D97-AF65-F5344CB8AC3E}">
        <p14:creationId xmlns:p14="http://schemas.microsoft.com/office/powerpoint/2010/main" val="3475628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pyramid of numbers represents the numbers of organisms at each trophic level in the food chain. The number of organisms usually decreases as we move up through the food chain. </a:t>
            </a:r>
          </a:p>
          <a:p>
            <a:r>
              <a:rPr lang="en-IE" dirty="0"/>
              <a:t>This is due to the high energy loss at each trophic level. This means there is less energy available for the organisms as we move up along the chain. </a:t>
            </a:r>
          </a:p>
          <a:p>
            <a:r>
              <a:rPr lang="en-IE" dirty="0"/>
              <a:t>The organism size also increases as we move along the chain. </a:t>
            </a:r>
          </a:p>
          <a:p>
            <a:endParaRPr lang="en-IE" dirty="0"/>
          </a:p>
          <a:p>
            <a:r>
              <a:rPr lang="en-IE" dirty="0"/>
              <a:t>The example given on this slide is the food chain Grass </a:t>
            </a:r>
            <a:r>
              <a:rPr lang="en-IE" dirty="0">
                <a:latin typeface="DengXian" panose="02010600030101010101" pitchFamily="2" charset="-122"/>
                <a:ea typeface="DengXian" panose="02010600030101010101" pitchFamily="2" charset="-122"/>
              </a:rPr>
              <a:t>→ Field Mouse → Badger. There is an abundance of grass to feed the mouse. There are fewer mice than grass, there are fewer badgers. </a:t>
            </a:r>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12</a:t>
            </a:fld>
            <a:endParaRPr lang="en-US"/>
          </a:p>
        </p:txBody>
      </p:sp>
    </p:spTree>
    <p:extLst>
      <p:ext uri="{BB962C8B-B14F-4D97-AF65-F5344CB8AC3E}">
        <p14:creationId xmlns:p14="http://schemas.microsoft.com/office/powerpoint/2010/main" val="1633027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54799" y="5192079"/>
            <a:ext cx="11922231" cy="1500247"/>
          </a:xfrm>
        </p:spPr>
        <p:txBody>
          <a:bodyPr tIns="0">
            <a:normAutofit/>
          </a:bodyPr>
          <a:lstStyle>
            <a:lvl1pPr algn="l">
              <a:defRPr sz="3555" b="1">
                <a:solidFill>
                  <a:schemeClr val="bg1"/>
                </a:solidFill>
              </a:defRPr>
            </a:lvl1pPr>
          </a:lstStyle>
          <a:p>
            <a:r>
              <a:rPr lang="en-GB"/>
              <a:t>Click to edit Master title style</a:t>
            </a:r>
            <a:endParaRPr lang="en-US" dirty="0"/>
          </a:p>
        </p:txBody>
      </p:sp>
      <p:sp>
        <p:nvSpPr>
          <p:cNvPr id="3" name="Subtitle 2"/>
          <p:cNvSpPr>
            <a:spLocks noGrp="1"/>
          </p:cNvSpPr>
          <p:nvPr>
            <p:ph type="subTitle" idx="1"/>
          </p:nvPr>
        </p:nvSpPr>
        <p:spPr>
          <a:xfrm>
            <a:off x="1354799" y="7110889"/>
            <a:ext cx="11380312" cy="1015841"/>
          </a:xfrm>
        </p:spPr>
        <p:txBody>
          <a:bodyPr tIns="0" rIns="0">
            <a:normAutofit/>
          </a:bodyPr>
          <a:lstStyle>
            <a:lvl1pPr marL="0" indent="0" algn="l">
              <a:buNone/>
              <a:defRPr sz="2963">
                <a:solidFill>
                  <a:schemeClr val="bg1"/>
                </a:solidFill>
              </a:defRPr>
            </a:lvl1pPr>
            <a:lvl2pPr marL="677250" indent="0" algn="ctr">
              <a:buNone/>
              <a:defRPr>
                <a:solidFill>
                  <a:schemeClr val="tx1">
                    <a:tint val="75000"/>
                  </a:schemeClr>
                </a:solidFill>
              </a:defRPr>
            </a:lvl2pPr>
            <a:lvl3pPr marL="1354501" indent="0" algn="ctr">
              <a:buNone/>
              <a:defRPr>
                <a:solidFill>
                  <a:schemeClr val="tx1">
                    <a:tint val="75000"/>
                  </a:schemeClr>
                </a:solidFill>
              </a:defRPr>
            </a:lvl3pPr>
            <a:lvl4pPr marL="2031751" indent="0" algn="ctr">
              <a:buNone/>
              <a:defRPr>
                <a:solidFill>
                  <a:schemeClr val="tx1">
                    <a:tint val="75000"/>
                  </a:schemeClr>
                </a:solidFill>
              </a:defRPr>
            </a:lvl4pPr>
            <a:lvl5pPr marL="2709001" indent="0" algn="ctr">
              <a:buNone/>
              <a:defRPr>
                <a:solidFill>
                  <a:schemeClr val="tx1">
                    <a:tint val="75000"/>
                  </a:schemeClr>
                </a:solidFill>
              </a:defRPr>
            </a:lvl5pPr>
            <a:lvl6pPr marL="3386252" indent="0" algn="ctr">
              <a:buNone/>
              <a:defRPr>
                <a:solidFill>
                  <a:schemeClr val="tx1">
                    <a:tint val="75000"/>
                  </a:schemeClr>
                </a:solidFill>
              </a:defRPr>
            </a:lvl6pPr>
            <a:lvl7pPr marL="4063502" indent="0" algn="ctr">
              <a:buNone/>
              <a:defRPr>
                <a:solidFill>
                  <a:schemeClr val="tx1">
                    <a:tint val="75000"/>
                  </a:schemeClr>
                </a:solidFill>
              </a:defRPr>
            </a:lvl7pPr>
            <a:lvl8pPr marL="4740753" indent="0" algn="ctr">
              <a:buNone/>
              <a:defRPr>
                <a:solidFill>
                  <a:schemeClr val="tx1">
                    <a:tint val="75000"/>
                  </a:schemeClr>
                </a:solidFill>
              </a:defRPr>
            </a:lvl8pPr>
            <a:lvl9pPr marL="5418003" indent="0" algn="ctr">
              <a:buNone/>
              <a:defRPr>
                <a:solidFill>
                  <a:schemeClr val="tx1">
                    <a:tint val="75000"/>
                  </a:schemeClr>
                </a:solidFill>
              </a:defRPr>
            </a:lvl9pPr>
          </a:lstStyle>
          <a:p>
            <a:r>
              <a:rPr lang="en-GB"/>
              <a:t>Click to edit Master subtitle style</a:t>
            </a:r>
            <a:endParaRPr lang="en-US" dirty="0"/>
          </a:p>
        </p:txBody>
      </p:sp>
    </p:spTree>
    <p:extLst>
      <p:ext uri="{BB962C8B-B14F-4D97-AF65-F5344CB8AC3E}">
        <p14:creationId xmlns:p14="http://schemas.microsoft.com/office/powerpoint/2010/main" val="3749871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81" y="404455"/>
            <a:ext cx="5348634" cy="1721287"/>
          </a:xfrm>
        </p:spPr>
        <p:txBody>
          <a:bodyPr anchor="b"/>
          <a:lstStyle>
            <a:lvl1pPr algn="l">
              <a:defRPr sz="2963" b="1"/>
            </a:lvl1pPr>
          </a:lstStyle>
          <a:p>
            <a:r>
              <a:rPr lang="en-GB"/>
              <a:t>Click to edit Master title style</a:t>
            </a:r>
            <a:endParaRPr lang="en-US"/>
          </a:p>
        </p:txBody>
      </p:sp>
      <p:sp>
        <p:nvSpPr>
          <p:cNvPr id="3" name="Content Placeholder 2"/>
          <p:cNvSpPr>
            <a:spLocks noGrp="1"/>
          </p:cNvSpPr>
          <p:nvPr>
            <p:ph idx="1"/>
          </p:nvPr>
        </p:nvSpPr>
        <p:spPr>
          <a:xfrm>
            <a:off x="6356265" y="404456"/>
            <a:ext cx="9088443" cy="8669924"/>
          </a:xfrm>
        </p:spPr>
        <p:txBody>
          <a:bodyPr/>
          <a:lstStyle>
            <a:lvl1pPr>
              <a:defRPr sz="4740"/>
            </a:lvl1pPr>
            <a:lvl2pPr>
              <a:defRPr sz="4148"/>
            </a:lvl2pPr>
            <a:lvl3pPr>
              <a:defRPr sz="3555"/>
            </a:lvl3pPr>
            <a:lvl4pPr>
              <a:defRPr sz="2963"/>
            </a:lvl4pPr>
            <a:lvl5pPr>
              <a:defRPr sz="2963"/>
            </a:lvl5pPr>
            <a:lvl6pPr>
              <a:defRPr sz="2963"/>
            </a:lvl6pPr>
            <a:lvl7pPr>
              <a:defRPr sz="2963"/>
            </a:lvl7pPr>
            <a:lvl8pPr>
              <a:defRPr sz="2963"/>
            </a:lvl8pPr>
            <a:lvl9pPr>
              <a:defRPr sz="296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12881" y="2125743"/>
            <a:ext cx="5348634" cy="6948637"/>
          </a:xfrm>
        </p:spPr>
        <p:txBody>
          <a:bodyPr/>
          <a:lstStyle>
            <a:lvl1pPr marL="0" indent="0">
              <a:buNone/>
              <a:defRPr sz="2074"/>
            </a:lvl1pPr>
            <a:lvl2pPr marL="677250" indent="0">
              <a:buNone/>
              <a:defRPr sz="1778"/>
            </a:lvl2pPr>
            <a:lvl3pPr marL="1354501" indent="0">
              <a:buNone/>
              <a:defRPr sz="1481"/>
            </a:lvl3pPr>
            <a:lvl4pPr marL="2031751" indent="0">
              <a:buNone/>
              <a:defRPr sz="1333"/>
            </a:lvl4pPr>
            <a:lvl5pPr marL="2709001" indent="0">
              <a:buNone/>
              <a:defRPr sz="1333"/>
            </a:lvl5pPr>
            <a:lvl6pPr marL="3386252" indent="0">
              <a:buNone/>
              <a:defRPr sz="1333"/>
            </a:lvl6pPr>
            <a:lvl7pPr marL="4063502" indent="0">
              <a:buNone/>
              <a:defRPr sz="1333"/>
            </a:lvl7pPr>
            <a:lvl8pPr marL="4740753" indent="0">
              <a:buNone/>
              <a:defRPr sz="1333"/>
            </a:lvl8pPr>
            <a:lvl9pPr marL="5418003" indent="0">
              <a:buNone/>
              <a:defRPr sz="1333"/>
            </a:lvl9pPr>
          </a:lstStyle>
          <a:p>
            <a:pPr lvl="0"/>
            <a:r>
              <a:rPr lang="en-GB"/>
              <a:t>Click to edit Master text styles</a:t>
            </a:r>
          </a:p>
        </p:txBody>
      </p:sp>
      <p:sp>
        <p:nvSpPr>
          <p:cNvPr id="5" name="Date Placeholder 4"/>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6" name="Footer Placeholder 5"/>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7" name="Slide Number Placeholder 6"/>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CD034D87-3029-5540-9068-F3AC53879904}" type="slidenum">
              <a:rPr lang="en-US" altLang="en-US" smtClean="0"/>
              <a:pPr>
                <a:defRPr/>
              </a:pPr>
              <a:t>‹#›</a:t>
            </a:fld>
            <a:endParaRPr lang="en-US" altLang="en-US"/>
          </a:p>
        </p:txBody>
      </p:sp>
    </p:spTree>
    <p:extLst>
      <p:ext uri="{BB962C8B-B14F-4D97-AF65-F5344CB8AC3E}">
        <p14:creationId xmlns:p14="http://schemas.microsoft.com/office/powerpoint/2010/main" val="2334453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601" y="7110889"/>
            <a:ext cx="9754553" cy="839481"/>
          </a:xfrm>
        </p:spPr>
        <p:txBody>
          <a:bodyPr anchor="b"/>
          <a:lstStyle>
            <a:lvl1pPr algn="l">
              <a:defRPr sz="2963" b="1"/>
            </a:lvl1pPr>
          </a:lstStyle>
          <a:p>
            <a:r>
              <a:rPr lang="en-GB"/>
              <a:t>Click to edit Master title style</a:t>
            </a:r>
            <a:endParaRPr lang="en-US"/>
          </a:p>
        </p:txBody>
      </p:sp>
      <p:sp>
        <p:nvSpPr>
          <p:cNvPr id="3" name="Picture Placeholder 2"/>
          <p:cNvSpPr>
            <a:spLocks noGrp="1"/>
          </p:cNvSpPr>
          <p:nvPr>
            <p:ph type="pic" idx="1"/>
          </p:nvPr>
        </p:nvSpPr>
        <p:spPr>
          <a:xfrm>
            <a:off x="3186601" y="907673"/>
            <a:ext cx="9754553" cy="6095048"/>
          </a:xfrm>
        </p:spPr>
        <p:txBody>
          <a:bodyPr rtlCol="0">
            <a:normAutofit/>
          </a:bodyPr>
          <a:lstStyle>
            <a:lvl1pPr marL="0" indent="0">
              <a:buNone/>
              <a:defRPr sz="4740"/>
            </a:lvl1pPr>
            <a:lvl2pPr marL="677250" indent="0">
              <a:buNone/>
              <a:defRPr sz="4148"/>
            </a:lvl2pPr>
            <a:lvl3pPr marL="1354501" indent="0">
              <a:buNone/>
              <a:defRPr sz="3555"/>
            </a:lvl3pPr>
            <a:lvl4pPr marL="2031751" indent="0">
              <a:buNone/>
              <a:defRPr sz="2963"/>
            </a:lvl4pPr>
            <a:lvl5pPr marL="2709001" indent="0">
              <a:buNone/>
              <a:defRPr sz="2963"/>
            </a:lvl5pPr>
            <a:lvl6pPr marL="3386252" indent="0">
              <a:buNone/>
              <a:defRPr sz="2963"/>
            </a:lvl6pPr>
            <a:lvl7pPr marL="4063502" indent="0">
              <a:buNone/>
              <a:defRPr sz="2963"/>
            </a:lvl7pPr>
            <a:lvl8pPr marL="4740753" indent="0">
              <a:buNone/>
              <a:defRPr sz="2963"/>
            </a:lvl8pPr>
            <a:lvl9pPr marL="5418003" indent="0">
              <a:buNone/>
              <a:defRPr sz="2963"/>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3186601" y="7950370"/>
            <a:ext cx="9754553" cy="1192202"/>
          </a:xfrm>
        </p:spPr>
        <p:txBody>
          <a:bodyPr/>
          <a:lstStyle>
            <a:lvl1pPr marL="0" indent="0">
              <a:buNone/>
              <a:defRPr sz="2074"/>
            </a:lvl1pPr>
            <a:lvl2pPr marL="677250" indent="0">
              <a:buNone/>
              <a:defRPr sz="1778"/>
            </a:lvl2pPr>
            <a:lvl3pPr marL="1354501" indent="0">
              <a:buNone/>
              <a:defRPr sz="1481"/>
            </a:lvl3pPr>
            <a:lvl4pPr marL="2031751" indent="0">
              <a:buNone/>
              <a:defRPr sz="1333"/>
            </a:lvl4pPr>
            <a:lvl5pPr marL="2709001" indent="0">
              <a:buNone/>
              <a:defRPr sz="1333"/>
            </a:lvl5pPr>
            <a:lvl6pPr marL="3386252" indent="0">
              <a:buNone/>
              <a:defRPr sz="1333"/>
            </a:lvl6pPr>
            <a:lvl7pPr marL="4063502" indent="0">
              <a:buNone/>
              <a:defRPr sz="1333"/>
            </a:lvl7pPr>
            <a:lvl8pPr marL="4740753" indent="0">
              <a:buNone/>
              <a:defRPr sz="1333"/>
            </a:lvl8pPr>
            <a:lvl9pPr marL="5418003" indent="0">
              <a:buNone/>
              <a:defRPr sz="1333"/>
            </a:lvl9pPr>
          </a:lstStyle>
          <a:p>
            <a:pPr lvl="0"/>
            <a:r>
              <a:rPr lang="en-GB"/>
              <a:t>Click to edit Master text styles</a:t>
            </a:r>
          </a:p>
        </p:txBody>
      </p:sp>
      <p:sp>
        <p:nvSpPr>
          <p:cNvPr id="5" name="Date Placeholder 4"/>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6" name="Footer Placeholder 5"/>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7" name="Slide Number Placeholder 6"/>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EFB44B0C-B168-1641-9398-D1CA9BB85720}" type="slidenum">
              <a:rPr lang="en-US" altLang="en-US" smtClean="0"/>
              <a:pPr>
                <a:defRPr/>
              </a:pPr>
              <a:t>‹#›</a:t>
            </a:fld>
            <a:endParaRPr lang="en-US" altLang="en-US"/>
          </a:p>
        </p:txBody>
      </p:sp>
    </p:spTree>
    <p:extLst>
      <p:ext uri="{BB962C8B-B14F-4D97-AF65-F5344CB8AC3E}">
        <p14:creationId xmlns:p14="http://schemas.microsoft.com/office/powerpoint/2010/main" val="3417930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5" name="Footer Placeholder 4"/>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6" name="Slide Number Placeholder 5"/>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63A3DC4C-A117-C147-BFDC-56BBDCFA7751}" type="slidenum">
              <a:rPr lang="en-US" altLang="en-US" smtClean="0"/>
              <a:pPr>
                <a:defRPr/>
              </a:pPr>
              <a:t>‹#›</a:t>
            </a:fld>
            <a:endParaRPr lang="en-US" altLang="en-US"/>
          </a:p>
        </p:txBody>
      </p:sp>
    </p:spTree>
    <p:extLst>
      <p:ext uri="{BB962C8B-B14F-4D97-AF65-F5344CB8AC3E}">
        <p14:creationId xmlns:p14="http://schemas.microsoft.com/office/powerpoint/2010/main" val="2206521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6751" y="406808"/>
            <a:ext cx="3657957" cy="8667572"/>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12879" y="406808"/>
            <a:ext cx="10702912" cy="8667572"/>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5" name="Footer Placeholder 4"/>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6" name="Slide Number Placeholder 5"/>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BD340D0F-3E01-4C43-B7A1-2E9BC815CE5F}" type="slidenum">
              <a:rPr lang="en-US" altLang="en-US" smtClean="0"/>
              <a:pPr>
                <a:defRPr/>
              </a:pPr>
              <a:t>‹#›</a:t>
            </a:fld>
            <a:endParaRPr lang="en-US" altLang="en-US"/>
          </a:p>
        </p:txBody>
      </p:sp>
    </p:spTree>
    <p:extLst>
      <p:ext uri="{BB962C8B-B14F-4D97-AF65-F5344CB8AC3E}">
        <p14:creationId xmlns:p14="http://schemas.microsoft.com/office/powerpoint/2010/main" val="1200001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40000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311332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Tagl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240" y="5643563"/>
            <a:ext cx="9774311" cy="60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193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Tagline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240" y="5643563"/>
            <a:ext cx="9692458" cy="59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5436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Tagline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239" y="5643563"/>
            <a:ext cx="9754553" cy="59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923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12879" y="2370297"/>
            <a:ext cx="7180435" cy="6704083"/>
          </a:xfrm>
        </p:spPr>
        <p:txBody>
          <a:bodyPr/>
          <a:lstStyle>
            <a:lvl1pPr>
              <a:defRPr sz="4148"/>
            </a:lvl1pPr>
            <a:lvl2pPr>
              <a:defRPr sz="3555"/>
            </a:lvl2pPr>
            <a:lvl3pPr>
              <a:defRPr sz="2963"/>
            </a:lvl3pPr>
            <a:lvl4pPr>
              <a:defRPr sz="2666"/>
            </a:lvl4pPr>
            <a:lvl5pPr>
              <a:defRPr sz="2666"/>
            </a:lvl5pPr>
            <a:lvl6pPr>
              <a:defRPr sz="2666"/>
            </a:lvl6pPr>
            <a:lvl7pPr>
              <a:defRPr sz="2666"/>
            </a:lvl7pPr>
            <a:lvl8pPr>
              <a:defRPr sz="2666"/>
            </a:lvl8pPr>
            <a:lvl9pPr>
              <a:defRPr sz="266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8264274" y="2370297"/>
            <a:ext cx="7180435" cy="6704083"/>
          </a:xfrm>
        </p:spPr>
        <p:txBody>
          <a:bodyPr/>
          <a:lstStyle>
            <a:lvl1pPr>
              <a:defRPr sz="4148"/>
            </a:lvl1pPr>
            <a:lvl2pPr>
              <a:defRPr sz="3555"/>
            </a:lvl2pPr>
            <a:lvl3pPr>
              <a:defRPr sz="2963"/>
            </a:lvl3pPr>
            <a:lvl4pPr>
              <a:defRPr sz="2666"/>
            </a:lvl4pPr>
            <a:lvl5pPr>
              <a:defRPr sz="2666"/>
            </a:lvl5pPr>
            <a:lvl6pPr>
              <a:defRPr sz="2666"/>
            </a:lvl6pPr>
            <a:lvl7pPr>
              <a:defRPr sz="2666"/>
            </a:lvl7pPr>
            <a:lvl8pPr>
              <a:defRPr sz="2666"/>
            </a:lvl8pPr>
            <a:lvl9pPr>
              <a:defRPr sz="266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72600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812879" y="2273886"/>
            <a:ext cx="7183258" cy="947648"/>
          </a:xfrm>
        </p:spPr>
        <p:txBody>
          <a:bodyPr anchor="b"/>
          <a:lstStyle>
            <a:lvl1pPr marL="0" indent="0">
              <a:buNone/>
              <a:defRPr sz="3555" b="1"/>
            </a:lvl1pPr>
            <a:lvl2pPr marL="677250" indent="0">
              <a:buNone/>
              <a:defRPr sz="2963" b="1"/>
            </a:lvl2pPr>
            <a:lvl3pPr marL="1354501" indent="0">
              <a:buNone/>
              <a:defRPr sz="2666" b="1"/>
            </a:lvl3pPr>
            <a:lvl4pPr marL="2031751" indent="0">
              <a:buNone/>
              <a:defRPr sz="2370" b="1"/>
            </a:lvl4pPr>
            <a:lvl5pPr marL="2709001" indent="0">
              <a:buNone/>
              <a:defRPr sz="2370" b="1"/>
            </a:lvl5pPr>
            <a:lvl6pPr marL="3386252" indent="0">
              <a:buNone/>
              <a:defRPr sz="2370" b="1"/>
            </a:lvl6pPr>
            <a:lvl7pPr marL="4063502" indent="0">
              <a:buNone/>
              <a:defRPr sz="2370" b="1"/>
            </a:lvl7pPr>
            <a:lvl8pPr marL="4740753" indent="0">
              <a:buNone/>
              <a:defRPr sz="2370" b="1"/>
            </a:lvl8pPr>
            <a:lvl9pPr marL="5418003" indent="0">
              <a:buNone/>
              <a:defRPr sz="2370" b="1"/>
            </a:lvl9pPr>
          </a:lstStyle>
          <a:p>
            <a:pPr lvl="0"/>
            <a:r>
              <a:rPr lang="en-GB"/>
              <a:t>Click to edit Master text styles</a:t>
            </a:r>
          </a:p>
        </p:txBody>
      </p:sp>
      <p:sp>
        <p:nvSpPr>
          <p:cNvPr id="4" name="Content Placeholder 3"/>
          <p:cNvSpPr>
            <a:spLocks noGrp="1"/>
          </p:cNvSpPr>
          <p:nvPr>
            <p:ph sz="half" idx="2"/>
          </p:nvPr>
        </p:nvSpPr>
        <p:spPr>
          <a:xfrm>
            <a:off x="812879" y="3221534"/>
            <a:ext cx="7183258" cy="5852846"/>
          </a:xfrm>
        </p:spPr>
        <p:txBody>
          <a:bodyPr/>
          <a:lstStyle>
            <a:lvl1pPr>
              <a:defRPr sz="3555"/>
            </a:lvl1pPr>
            <a:lvl2pPr>
              <a:defRPr sz="2963"/>
            </a:lvl2pPr>
            <a:lvl3pPr>
              <a:defRPr sz="2666"/>
            </a:lvl3pPr>
            <a:lvl4pPr>
              <a:defRPr sz="2370"/>
            </a:lvl4pPr>
            <a:lvl5pPr>
              <a:defRPr sz="2370"/>
            </a:lvl5pPr>
            <a:lvl6pPr>
              <a:defRPr sz="2370"/>
            </a:lvl6pPr>
            <a:lvl7pPr>
              <a:defRPr sz="2370"/>
            </a:lvl7pPr>
            <a:lvl8pPr>
              <a:defRPr sz="2370"/>
            </a:lvl8pPr>
            <a:lvl9pPr>
              <a:defRPr sz="237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258630" y="2273886"/>
            <a:ext cx="7186080" cy="947648"/>
          </a:xfrm>
        </p:spPr>
        <p:txBody>
          <a:bodyPr anchor="b"/>
          <a:lstStyle>
            <a:lvl1pPr marL="0" indent="0">
              <a:buNone/>
              <a:defRPr sz="3555" b="1"/>
            </a:lvl1pPr>
            <a:lvl2pPr marL="677250" indent="0">
              <a:buNone/>
              <a:defRPr sz="2963" b="1"/>
            </a:lvl2pPr>
            <a:lvl3pPr marL="1354501" indent="0">
              <a:buNone/>
              <a:defRPr sz="2666" b="1"/>
            </a:lvl3pPr>
            <a:lvl4pPr marL="2031751" indent="0">
              <a:buNone/>
              <a:defRPr sz="2370" b="1"/>
            </a:lvl4pPr>
            <a:lvl5pPr marL="2709001" indent="0">
              <a:buNone/>
              <a:defRPr sz="2370" b="1"/>
            </a:lvl5pPr>
            <a:lvl6pPr marL="3386252" indent="0">
              <a:buNone/>
              <a:defRPr sz="2370" b="1"/>
            </a:lvl6pPr>
            <a:lvl7pPr marL="4063502" indent="0">
              <a:buNone/>
              <a:defRPr sz="2370" b="1"/>
            </a:lvl7pPr>
            <a:lvl8pPr marL="4740753" indent="0">
              <a:buNone/>
              <a:defRPr sz="2370" b="1"/>
            </a:lvl8pPr>
            <a:lvl9pPr marL="5418003" indent="0">
              <a:buNone/>
              <a:defRPr sz="2370" b="1"/>
            </a:lvl9pPr>
          </a:lstStyle>
          <a:p>
            <a:pPr lvl="0"/>
            <a:r>
              <a:rPr lang="en-GB"/>
              <a:t>Click to edit Master text styles</a:t>
            </a:r>
          </a:p>
        </p:txBody>
      </p:sp>
      <p:sp>
        <p:nvSpPr>
          <p:cNvPr id="6" name="Content Placeholder 5"/>
          <p:cNvSpPr>
            <a:spLocks noGrp="1"/>
          </p:cNvSpPr>
          <p:nvPr>
            <p:ph sz="quarter" idx="4"/>
          </p:nvPr>
        </p:nvSpPr>
        <p:spPr>
          <a:xfrm>
            <a:off x="8258630" y="3221534"/>
            <a:ext cx="7186080" cy="5852846"/>
          </a:xfrm>
        </p:spPr>
        <p:txBody>
          <a:bodyPr/>
          <a:lstStyle>
            <a:lvl1pPr>
              <a:defRPr sz="3555"/>
            </a:lvl1pPr>
            <a:lvl2pPr>
              <a:defRPr sz="2963"/>
            </a:lvl2pPr>
            <a:lvl3pPr>
              <a:defRPr sz="2666"/>
            </a:lvl3pPr>
            <a:lvl4pPr>
              <a:defRPr sz="2370"/>
            </a:lvl4pPr>
            <a:lvl5pPr>
              <a:defRPr sz="2370"/>
            </a:lvl5pPr>
            <a:lvl6pPr>
              <a:defRPr sz="2370"/>
            </a:lvl6pPr>
            <a:lvl7pPr>
              <a:defRPr sz="2370"/>
            </a:lvl7pPr>
            <a:lvl8pPr>
              <a:defRPr sz="2370"/>
            </a:lvl8pPr>
            <a:lvl9pPr>
              <a:defRPr sz="237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8" name="Footer Placeholder 7"/>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9" name="Slide Number Placeholder 8"/>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6D29565A-6126-224B-BC58-6AD2063AD354}" type="slidenum">
              <a:rPr lang="en-US" altLang="en-US" smtClean="0"/>
              <a:pPr>
                <a:defRPr/>
              </a:pPr>
              <a:t>‹#›</a:t>
            </a:fld>
            <a:endParaRPr lang="en-US" altLang="en-US"/>
          </a:p>
        </p:txBody>
      </p:sp>
    </p:spTree>
    <p:extLst>
      <p:ext uri="{BB962C8B-B14F-4D97-AF65-F5344CB8AC3E}">
        <p14:creationId xmlns:p14="http://schemas.microsoft.com/office/powerpoint/2010/main" val="3823928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3" name="Footer Placeholder 2"/>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4" name="Slide Number Placeholder 3"/>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70E51E15-F399-FD4A-ABA1-9CAE2B238C95}" type="slidenum">
              <a:rPr lang="en-US" altLang="en-US" smtClean="0"/>
              <a:pPr>
                <a:defRPr/>
              </a:pPr>
              <a:t>‹#›</a:t>
            </a:fld>
            <a:endParaRPr lang="en-US" altLang="en-US"/>
          </a:p>
        </p:txBody>
      </p:sp>
    </p:spTree>
    <p:extLst>
      <p:ext uri="{BB962C8B-B14F-4D97-AF65-F5344CB8AC3E}">
        <p14:creationId xmlns:p14="http://schemas.microsoft.com/office/powerpoint/2010/main" val="379398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48359" y="338614"/>
            <a:ext cx="10973872" cy="117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t"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948359" y="1874134"/>
            <a:ext cx="12599631" cy="6704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Tree>
    <p:extLst>
      <p:ext uri="{BB962C8B-B14F-4D97-AF65-F5344CB8AC3E}">
        <p14:creationId xmlns:p14="http://schemas.microsoft.com/office/powerpoint/2010/main" val="11735097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677250" rtl="0" eaLnBrk="1" fontAlgn="base" hangingPunct="1">
        <a:spcBef>
          <a:spcPct val="0"/>
        </a:spcBef>
        <a:spcAft>
          <a:spcPct val="0"/>
        </a:spcAft>
        <a:defRPr sz="4444" b="1" kern="1200">
          <a:solidFill>
            <a:srgbClr val="00153B"/>
          </a:solidFill>
          <a:latin typeface="+mj-lt"/>
          <a:ea typeface="ヒラギノ角ゴ Pro W3" pitchFamily="-111" charset="-128"/>
          <a:cs typeface="ヒラギノ角ゴ Pro W3" pitchFamily="-111" charset="-128"/>
        </a:defRPr>
      </a:lvl1pPr>
      <a:lvl2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2pPr>
      <a:lvl3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3pPr>
      <a:lvl4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4pPr>
      <a:lvl5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5pPr>
      <a:lvl6pPr marL="677250"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6pPr>
      <a:lvl7pPr marL="13545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7pPr>
      <a:lvl8pPr marL="203175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8pPr>
      <a:lvl9pPr marL="27090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9pPr>
    </p:titleStyle>
    <p:bodyStyle>
      <a:lvl1pPr marL="507938" indent="-507938" algn="l" defTabSz="677250" rtl="0" eaLnBrk="1" fontAlgn="base" hangingPunct="1">
        <a:spcBef>
          <a:spcPct val="20000"/>
        </a:spcBef>
        <a:spcAft>
          <a:spcPct val="0"/>
        </a:spcAft>
        <a:buClr>
          <a:srgbClr val="0C60A3"/>
        </a:buClr>
        <a:buFont typeface="Arial" panose="020B0604020202020204" pitchFamily="34" charset="0"/>
        <a:buChar char="•"/>
        <a:defRPr sz="4740" kern="1200">
          <a:solidFill>
            <a:srgbClr val="00153B"/>
          </a:solidFill>
          <a:latin typeface="+mn-lt"/>
          <a:ea typeface="ヒラギノ角ゴ Pro W3" pitchFamily="-111" charset="-128"/>
          <a:cs typeface="ヒラギノ角ゴ Pro W3" pitchFamily="-111" charset="-128"/>
        </a:defRPr>
      </a:lvl1pPr>
      <a:lvl2pPr marL="1100532" indent="-423281" algn="l" defTabSz="677250" rtl="0" eaLnBrk="1" fontAlgn="base" hangingPunct="1">
        <a:spcBef>
          <a:spcPct val="20000"/>
        </a:spcBef>
        <a:spcAft>
          <a:spcPct val="0"/>
        </a:spcAft>
        <a:buClr>
          <a:srgbClr val="0C60A3"/>
        </a:buClr>
        <a:buFont typeface="Arial" panose="020B0604020202020204" pitchFamily="34" charset="0"/>
        <a:buChar char="–"/>
        <a:defRPr sz="4148" kern="1200">
          <a:solidFill>
            <a:srgbClr val="00153B"/>
          </a:solidFill>
          <a:latin typeface="+mn-lt"/>
          <a:ea typeface="ヒラギノ角ゴ Pro W3" pitchFamily="-111" charset="-128"/>
          <a:cs typeface="ヒラギノ角ゴ Pro W3" charset="0"/>
        </a:defRPr>
      </a:lvl2pPr>
      <a:lvl3pPr marL="1693126" indent="-338625" algn="l" defTabSz="677250" rtl="0" eaLnBrk="1" fontAlgn="base" hangingPunct="1">
        <a:spcBef>
          <a:spcPct val="20000"/>
        </a:spcBef>
        <a:spcAft>
          <a:spcPct val="0"/>
        </a:spcAft>
        <a:buClr>
          <a:srgbClr val="0C60A3"/>
        </a:buClr>
        <a:buFont typeface="Arial" panose="020B0604020202020204" pitchFamily="34" charset="0"/>
        <a:buChar char="•"/>
        <a:defRPr sz="3555" kern="1200">
          <a:solidFill>
            <a:srgbClr val="00153B"/>
          </a:solidFill>
          <a:latin typeface="+mn-lt"/>
          <a:ea typeface="ヒラギノ角ゴ Pro W3" pitchFamily="-111" charset="-128"/>
          <a:cs typeface="ヒラギノ角ゴ Pro W3" charset="0"/>
        </a:defRPr>
      </a:lvl3pPr>
      <a:lvl4pPr marL="2370376" indent="-338625" algn="l" defTabSz="677250" rtl="0" eaLnBrk="1" fontAlgn="base" hangingPunct="1">
        <a:spcBef>
          <a:spcPct val="20000"/>
        </a:spcBef>
        <a:spcAft>
          <a:spcPct val="0"/>
        </a:spcAft>
        <a:buClr>
          <a:srgbClr val="0C60A3"/>
        </a:buClr>
        <a:buFont typeface="Arial" panose="020B0604020202020204" pitchFamily="34" charset="0"/>
        <a:buChar char="–"/>
        <a:defRPr sz="2963" kern="1200">
          <a:solidFill>
            <a:srgbClr val="00153B"/>
          </a:solidFill>
          <a:latin typeface="+mn-lt"/>
          <a:ea typeface="ヒラギノ角ゴ Pro W3" pitchFamily="-111" charset="-128"/>
          <a:cs typeface="ヒラギノ角ゴ Pro W3" charset="0"/>
        </a:defRPr>
      </a:lvl4pPr>
      <a:lvl5pPr marL="3047627" indent="-338625" algn="l" defTabSz="677250" rtl="0" eaLnBrk="1" fontAlgn="base" hangingPunct="1">
        <a:spcBef>
          <a:spcPct val="20000"/>
        </a:spcBef>
        <a:spcAft>
          <a:spcPct val="0"/>
        </a:spcAft>
        <a:buClr>
          <a:srgbClr val="0C60A3"/>
        </a:buClr>
        <a:buFont typeface="Arial" panose="020B0604020202020204" pitchFamily="34" charset="0"/>
        <a:buChar char="»"/>
        <a:defRPr sz="2963" kern="1200">
          <a:solidFill>
            <a:srgbClr val="00153B"/>
          </a:solidFill>
          <a:latin typeface="+mn-lt"/>
          <a:ea typeface="ヒラギノ角ゴ Pro W3" pitchFamily="-111" charset="-128"/>
          <a:cs typeface="ヒラギノ角ゴ Pro W3" charset="0"/>
        </a:defRPr>
      </a:lvl5pPr>
      <a:lvl6pPr marL="3724877" indent="-338625" algn="l" defTabSz="677250" rtl="0" eaLnBrk="1" latinLnBrk="0" hangingPunct="1">
        <a:spcBef>
          <a:spcPct val="20000"/>
        </a:spcBef>
        <a:buFont typeface="Arial"/>
        <a:buChar char="•"/>
        <a:defRPr sz="2963" kern="1200">
          <a:solidFill>
            <a:schemeClr val="tx1"/>
          </a:solidFill>
          <a:latin typeface="+mn-lt"/>
          <a:ea typeface="+mn-ea"/>
          <a:cs typeface="+mn-cs"/>
        </a:defRPr>
      </a:lvl6pPr>
      <a:lvl7pPr marL="4402127" indent="-338625" algn="l" defTabSz="677250" rtl="0" eaLnBrk="1" latinLnBrk="0" hangingPunct="1">
        <a:spcBef>
          <a:spcPct val="20000"/>
        </a:spcBef>
        <a:buFont typeface="Arial"/>
        <a:buChar char="•"/>
        <a:defRPr sz="2963" kern="1200">
          <a:solidFill>
            <a:schemeClr val="tx1"/>
          </a:solidFill>
          <a:latin typeface="+mn-lt"/>
          <a:ea typeface="+mn-ea"/>
          <a:cs typeface="+mn-cs"/>
        </a:defRPr>
      </a:lvl7pPr>
      <a:lvl8pPr marL="5079378" indent="-338625" algn="l" defTabSz="677250" rtl="0" eaLnBrk="1" latinLnBrk="0" hangingPunct="1">
        <a:spcBef>
          <a:spcPct val="20000"/>
        </a:spcBef>
        <a:buFont typeface="Arial"/>
        <a:buChar char="•"/>
        <a:defRPr sz="2963" kern="1200">
          <a:solidFill>
            <a:schemeClr val="tx1"/>
          </a:solidFill>
          <a:latin typeface="+mn-lt"/>
          <a:ea typeface="+mn-ea"/>
          <a:cs typeface="+mn-cs"/>
        </a:defRPr>
      </a:lvl8pPr>
      <a:lvl9pPr marL="5756628" indent="-338625" algn="l" defTabSz="677250" rtl="0" eaLnBrk="1" latinLnBrk="0" hangingPunct="1">
        <a:spcBef>
          <a:spcPct val="20000"/>
        </a:spcBef>
        <a:buFont typeface="Arial"/>
        <a:buChar char="•"/>
        <a:defRPr sz="2963" kern="1200">
          <a:solidFill>
            <a:schemeClr val="tx1"/>
          </a:solidFill>
          <a:latin typeface="+mn-lt"/>
          <a:ea typeface="+mn-ea"/>
          <a:cs typeface="+mn-cs"/>
        </a:defRPr>
      </a:lvl9pPr>
    </p:bodyStyle>
    <p:otherStyle>
      <a:defPPr>
        <a:defRPr lang="en-US"/>
      </a:defPPr>
      <a:lvl1pPr marL="0" algn="l" defTabSz="677250" rtl="0" eaLnBrk="1" latinLnBrk="0" hangingPunct="1">
        <a:defRPr sz="2666" kern="1200">
          <a:solidFill>
            <a:schemeClr val="tx1"/>
          </a:solidFill>
          <a:latin typeface="+mn-lt"/>
          <a:ea typeface="+mn-ea"/>
          <a:cs typeface="+mn-cs"/>
        </a:defRPr>
      </a:lvl1pPr>
      <a:lvl2pPr marL="677250" algn="l" defTabSz="677250" rtl="0" eaLnBrk="1" latinLnBrk="0" hangingPunct="1">
        <a:defRPr sz="2666" kern="1200">
          <a:solidFill>
            <a:schemeClr val="tx1"/>
          </a:solidFill>
          <a:latin typeface="+mn-lt"/>
          <a:ea typeface="+mn-ea"/>
          <a:cs typeface="+mn-cs"/>
        </a:defRPr>
      </a:lvl2pPr>
      <a:lvl3pPr marL="1354501" algn="l" defTabSz="677250" rtl="0" eaLnBrk="1" latinLnBrk="0" hangingPunct="1">
        <a:defRPr sz="2666" kern="1200">
          <a:solidFill>
            <a:schemeClr val="tx1"/>
          </a:solidFill>
          <a:latin typeface="+mn-lt"/>
          <a:ea typeface="+mn-ea"/>
          <a:cs typeface="+mn-cs"/>
        </a:defRPr>
      </a:lvl3pPr>
      <a:lvl4pPr marL="2031751" algn="l" defTabSz="677250" rtl="0" eaLnBrk="1" latinLnBrk="0" hangingPunct="1">
        <a:defRPr sz="2666" kern="1200">
          <a:solidFill>
            <a:schemeClr val="tx1"/>
          </a:solidFill>
          <a:latin typeface="+mn-lt"/>
          <a:ea typeface="+mn-ea"/>
          <a:cs typeface="+mn-cs"/>
        </a:defRPr>
      </a:lvl4pPr>
      <a:lvl5pPr marL="2709001" algn="l" defTabSz="677250" rtl="0" eaLnBrk="1" latinLnBrk="0" hangingPunct="1">
        <a:defRPr sz="2666" kern="1200">
          <a:solidFill>
            <a:schemeClr val="tx1"/>
          </a:solidFill>
          <a:latin typeface="+mn-lt"/>
          <a:ea typeface="+mn-ea"/>
          <a:cs typeface="+mn-cs"/>
        </a:defRPr>
      </a:lvl5pPr>
      <a:lvl6pPr marL="3386252" algn="l" defTabSz="677250" rtl="0" eaLnBrk="1" latinLnBrk="0" hangingPunct="1">
        <a:defRPr sz="2666" kern="1200">
          <a:solidFill>
            <a:schemeClr val="tx1"/>
          </a:solidFill>
          <a:latin typeface="+mn-lt"/>
          <a:ea typeface="+mn-ea"/>
          <a:cs typeface="+mn-cs"/>
        </a:defRPr>
      </a:lvl6pPr>
      <a:lvl7pPr marL="4063502" algn="l" defTabSz="677250" rtl="0" eaLnBrk="1" latinLnBrk="0" hangingPunct="1">
        <a:defRPr sz="2666" kern="1200">
          <a:solidFill>
            <a:schemeClr val="tx1"/>
          </a:solidFill>
          <a:latin typeface="+mn-lt"/>
          <a:ea typeface="+mn-ea"/>
          <a:cs typeface="+mn-cs"/>
        </a:defRPr>
      </a:lvl7pPr>
      <a:lvl8pPr marL="4740753" algn="l" defTabSz="677250" rtl="0" eaLnBrk="1" latinLnBrk="0" hangingPunct="1">
        <a:defRPr sz="2666" kern="1200">
          <a:solidFill>
            <a:schemeClr val="tx1"/>
          </a:solidFill>
          <a:latin typeface="+mn-lt"/>
          <a:ea typeface="+mn-ea"/>
          <a:cs typeface="+mn-cs"/>
        </a:defRPr>
      </a:lvl8pPr>
      <a:lvl9pPr marL="5418003" algn="l" defTabSz="677250" rtl="0" eaLnBrk="1" latinLnBrk="0" hangingPunct="1">
        <a:defRPr sz="26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hyperlink" Target="https://www.dentonisd.org/cms/lib/TX21000245/Centricity/Domain/9049/Energy%20Flow%20STEMscopedia_English.pdf"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teacherspayteachers.com/FreeDownload/Who-Eats-Who-in-a-Food-Web-584391" TargetMode="External"/><Relationship Id="rId5" Type="http://schemas.openxmlformats.org/officeDocument/2006/relationships/hyperlink" Target="https://www.scienceworld.ca/resource/food-web-tag/?gclid=CjwKCAjwi6WSBhA-EiwA6NiokzOzH_e_vA-M7AxOKK7haNlvVKRPEi9o8BLlm6uG9gu50tOsIw_lshoCm8AQAvD_BwE" TargetMode="External"/><Relationship Id="rId4" Type="http://schemas.openxmlformats.org/officeDocument/2006/relationships/notesSlide" Target="../notesSlides/notesSlide8.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1.png"/><Relationship Id="rId5" Type="http://schemas.openxmlformats.org/officeDocument/2006/relationships/image" Target="../media/image25.jpe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www.thunderboltkids.co.za/Grade4/03-energy-and-change/chapter1.html" TargetMode="External"/><Relationship Id="rId7" Type="http://schemas.openxmlformats.org/officeDocument/2006/relationships/image" Target="../media/image8.png"/><Relationship Id="rId2" Type="http://schemas.openxmlformats.org/officeDocument/2006/relationships/hyperlink" Target="https://www.earthreminder.com/how-does-energy-flow-through-an-ecosystem/" TargetMode="External"/><Relationship Id="rId1" Type="http://schemas.openxmlformats.org/officeDocument/2006/relationships/slideLayout" Target="../slideLayouts/slideLayout2.xml"/><Relationship Id="rId6" Type="http://schemas.openxmlformats.org/officeDocument/2006/relationships/hyperlink" Target="https://eco-intelligent.com/2016/09/28/habitat-and-niche/" TargetMode="External"/><Relationship Id="rId5" Type="http://schemas.openxmlformats.org/officeDocument/2006/relationships/hyperlink" Target="https://www.dreamstime.com/stock-illustration-sly-cartoon-fox-pondering-his-next-move-image70447328" TargetMode="External"/><Relationship Id="rId4" Type="http://schemas.openxmlformats.org/officeDocument/2006/relationships/hyperlink" Target="https://keystagewiki.com/index.php/Pyramid_of_Number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epistem.ie/" TargetMode="External"/><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mailto:helen.fitzgerald@ul.ie" TargetMode="External"/><Relationship Id="rId4" Type="http://schemas.openxmlformats.org/officeDocument/2006/relationships/hyperlink" Target="https://epistem.ie/hea-resource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13.jp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jp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5.jp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hyperlink" Target="https://sciencetrek.org/sciencetrek/topics/food_chain/games.cfm"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www.cserc.org/sierra-fun/games/build-food-chain/?gclid=CMfd1ImK5MoCFRSPfgodyBEAzg" TargetMode="External"/><Relationship Id="rId5" Type="http://schemas.openxmlformats.org/officeDocument/2006/relationships/hyperlink" Target="https://www.sheppardsoftware.com/science/animals/games/food-chain/" TargetMode="External"/><Relationship Id="rId10" Type="http://schemas.openxmlformats.org/officeDocument/2006/relationships/image" Target="../media/image12.png"/><Relationship Id="rId4" Type="http://schemas.openxmlformats.org/officeDocument/2006/relationships/notesSlide" Target="../notesSlides/notesSlide6.xm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1099" y="4774233"/>
            <a:ext cx="10044721" cy="1500247"/>
          </a:xfrm>
        </p:spPr>
        <p:txBody>
          <a:bodyPr vert="horz" wrap="square" lIns="91440" tIns="0" rIns="91440" bIns="0" numCol="1" anchor="t" anchorCtr="0" compatLnSpc="1">
            <a:prstTxWarp prst="textNoShape">
              <a:avLst/>
            </a:prstTxWarp>
            <a:noAutofit/>
          </a:bodyPr>
          <a:lstStyle/>
          <a:p>
            <a:r>
              <a:rPr lang="en-IE" sz="4000" dirty="0">
                <a:ea typeface="ヒラギノ角ゴ Pro W3"/>
              </a:rPr>
              <a:t>Ecology – Leaving Certificate</a:t>
            </a:r>
            <a:br>
              <a:rPr lang="en-IE" sz="4000" dirty="0"/>
            </a:br>
            <a:r>
              <a:rPr lang="en-IE" sz="4000" dirty="0">
                <a:ea typeface="ヒラギノ角ゴ Pro W3"/>
              </a:rPr>
              <a:t>Energy flow through the ecosystem. </a:t>
            </a:r>
            <a:br>
              <a:rPr lang="en-IE" sz="4000" dirty="0"/>
            </a:br>
            <a:endParaRPr lang="en-IE" sz="4000" b="1"/>
          </a:p>
        </p:txBody>
      </p:sp>
      <p:sp>
        <p:nvSpPr>
          <p:cNvPr id="3" name="Subtitle 2"/>
          <p:cNvSpPr>
            <a:spLocks noGrp="1"/>
          </p:cNvSpPr>
          <p:nvPr>
            <p:ph type="subTitle" idx="1"/>
          </p:nvPr>
        </p:nvSpPr>
        <p:spPr>
          <a:xfrm>
            <a:off x="568960" y="7000240"/>
            <a:ext cx="12252960" cy="1117600"/>
          </a:xfrm>
        </p:spPr>
        <p:txBody>
          <a:bodyPr>
            <a:normAutofit fontScale="25000" lnSpcReduction="20000"/>
          </a:bodyPr>
          <a:lstStyle/>
          <a:p>
            <a:endParaRPr lang="en-IE" sz="3200" b="1" dirty="0"/>
          </a:p>
          <a:p>
            <a:r>
              <a:rPr lang="en-IE" sz="11200" b="1" dirty="0">
                <a:ea typeface="ヒラギノ角ゴ Pro W3"/>
              </a:rPr>
              <a:t>Narrator – Martha Cosgrave </a:t>
            </a:r>
            <a:endParaRPr lang="en-IE" sz="19200" b="1" dirty="0"/>
          </a:p>
          <a:p>
            <a:r>
              <a:rPr lang="en-IE" sz="11200" b="1" dirty="0">
                <a:ea typeface="ヒラギノ角ゴ Pro W3"/>
              </a:rPr>
              <a:t>THIS IS A HEA FUNDED PROJECT WITH EPI-STEM</a:t>
            </a:r>
            <a:endParaRPr lang="en-IE" sz="11200" b="1" dirty="0"/>
          </a:p>
          <a:p>
            <a:endParaRPr lang="en-IE" sz="3200" b="1" dirty="0"/>
          </a:p>
          <a:p>
            <a:endParaRPr lang="en-IE" sz="3200"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2"/>
          <a:stretch>
            <a:fillRect/>
          </a:stretch>
        </p:blipFill>
        <p:spPr>
          <a:xfrm>
            <a:off x="0" y="0"/>
            <a:ext cx="4330824" cy="2145715"/>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D0AF33E2-2E28-2069-416C-FC8DFB5F655C}"/>
              </a:ext>
            </a:extLst>
          </p:cNvPr>
          <p:cNvPicPr>
            <a:picLocks noChangeAspect="1"/>
          </p:cNvPicPr>
          <p:nvPr/>
        </p:nvPicPr>
        <p:blipFill rotWithShape="1">
          <a:blip r:embed="rId3"/>
          <a:srcRect t="34737" r="523" b="38421"/>
          <a:stretch/>
        </p:blipFill>
        <p:spPr>
          <a:xfrm>
            <a:off x="10249431" y="8117840"/>
            <a:ext cx="5144977" cy="1638563"/>
          </a:xfrm>
          <a:prstGeom prst="rect">
            <a:avLst/>
          </a:prstGeom>
        </p:spPr>
      </p:pic>
    </p:spTree>
    <p:extLst>
      <p:ext uri="{BB962C8B-B14F-4D97-AF65-F5344CB8AC3E}">
        <p14:creationId xmlns:p14="http://schemas.microsoft.com/office/powerpoint/2010/main" val="1687097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6BF3E-38C7-963A-517A-76A99C07C13F}"/>
              </a:ext>
            </a:extLst>
          </p:cNvPr>
          <p:cNvSpPr>
            <a:spLocks noGrp="1"/>
          </p:cNvSpPr>
          <p:nvPr>
            <p:ph type="title"/>
          </p:nvPr>
        </p:nvSpPr>
        <p:spPr/>
        <p:txBody>
          <a:bodyPr/>
          <a:lstStyle/>
          <a:p>
            <a:r>
              <a:rPr lang="en-IE" dirty="0"/>
              <a:t>Food Web activities. </a:t>
            </a:r>
          </a:p>
        </p:txBody>
      </p:sp>
      <p:sp>
        <p:nvSpPr>
          <p:cNvPr id="3" name="Content Placeholder 2">
            <a:extLst>
              <a:ext uri="{FF2B5EF4-FFF2-40B4-BE49-F238E27FC236}">
                <a16:creationId xmlns:a16="http://schemas.microsoft.com/office/drawing/2014/main" id="{42F30DE0-E804-ED01-CE5E-DF245B483A79}"/>
              </a:ext>
            </a:extLst>
          </p:cNvPr>
          <p:cNvSpPr>
            <a:spLocks noGrp="1"/>
          </p:cNvSpPr>
          <p:nvPr>
            <p:ph idx="1"/>
          </p:nvPr>
        </p:nvSpPr>
        <p:spPr/>
        <p:txBody>
          <a:bodyPr/>
          <a:lstStyle/>
          <a:p>
            <a:r>
              <a:rPr lang="en-IE" dirty="0">
                <a:hlinkClick r:id="rId5"/>
              </a:rPr>
              <a:t>Food web activity</a:t>
            </a:r>
            <a:endParaRPr lang="en-IE" dirty="0"/>
          </a:p>
          <a:p>
            <a:endParaRPr lang="en-IE" dirty="0"/>
          </a:p>
          <a:p>
            <a:r>
              <a:rPr lang="en-IE" dirty="0">
                <a:hlinkClick r:id="rId6"/>
              </a:rPr>
              <a:t>Simple Worksheet</a:t>
            </a:r>
            <a:endParaRPr lang="en-IE" dirty="0"/>
          </a:p>
          <a:p>
            <a:endParaRPr lang="en-IE" dirty="0"/>
          </a:p>
          <a:p>
            <a:r>
              <a:rPr lang="en-GB" dirty="0">
                <a:hlinkClick r:id="rId7"/>
              </a:rPr>
              <a:t>Using Dominoes to highlight energy flow.</a:t>
            </a:r>
            <a:endParaRPr lang="en-IE" dirty="0"/>
          </a:p>
        </p:txBody>
      </p:sp>
      <p:pic>
        <p:nvPicPr>
          <p:cNvPr id="8" name="Audio 7">
            <a:hlinkClick r:id="" action="ppaction://media"/>
            <a:extLst>
              <a:ext uri="{FF2B5EF4-FFF2-40B4-BE49-F238E27FC236}">
                <a16:creationId xmlns:a16="http://schemas.microsoft.com/office/drawing/2014/main" id="{569FC77F-B296-9BFB-32F1-09FB17B202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554325" y="9455150"/>
            <a:ext cx="487363" cy="487363"/>
          </a:xfrm>
          <a:prstGeom prst="rect">
            <a:avLst/>
          </a:prstGeom>
        </p:spPr>
      </p:pic>
      <p:pic>
        <p:nvPicPr>
          <p:cNvPr id="4" name="Picture 4" descr="Text&#10;&#10;Description automatically generated">
            <a:extLst>
              <a:ext uri="{FF2B5EF4-FFF2-40B4-BE49-F238E27FC236}">
                <a16:creationId xmlns:a16="http://schemas.microsoft.com/office/drawing/2014/main" id="{3AD1486C-6CD3-657B-0E56-4EB3811C45F6}"/>
              </a:ext>
            </a:extLst>
          </p:cNvPr>
          <p:cNvPicPr>
            <a:picLocks noChangeAspect="1"/>
          </p:cNvPicPr>
          <p:nvPr/>
        </p:nvPicPr>
        <p:blipFill>
          <a:blip r:embed="rId9"/>
          <a:stretch>
            <a:fillRect/>
          </a:stretch>
        </p:blipFill>
        <p:spPr>
          <a:xfrm>
            <a:off x="6437249" y="8853602"/>
            <a:ext cx="2744616" cy="1301620"/>
          </a:xfrm>
          <a:prstGeom prst="rect">
            <a:avLst/>
          </a:prstGeom>
        </p:spPr>
      </p:pic>
    </p:spTree>
    <p:extLst>
      <p:ext uri="{BB962C8B-B14F-4D97-AF65-F5344CB8AC3E}">
        <p14:creationId xmlns:p14="http://schemas.microsoft.com/office/powerpoint/2010/main" val="1098277268"/>
      </p:ext>
    </p:extLst>
  </p:cSld>
  <p:clrMapOvr>
    <a:masterClrMapping/>
  </p:clrMapOvr>
  <mc:AlternateContent xmlns:mc="http://schemas.openxmlformats.org/markup-compatibility/2006" xmlns:p14="http://schemas.microsoft.com/office/powerpoint/2010/main">
    <mc:Choice Requires="p14">
      <p:transition spd="slow" p14:dur="2000" advTm="49514"/>
    </mc:Choice>
    <mc:Fallback xmlns="">
      <p:transition spd="slow" advTm="49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C10D8-E8E0-79A2-5F64-F66BB75EB4E3}"/>
              </a:ext>
            </a:extLst>
          </p:cNvPr>
          <p:cNvSpPr>
            <a:spLocks noGrp="1"/>
          </p:cNvSpPr>
          <p:nvPr>
            <p:ph type="title"/>
          </p:nvPr>
        </p:nvSpPr>
        <p:spPr/>
        <p:txBody>
          <a:bodyPr/>
          <a:lstStyle/>
          <a:p>
            <a:r>
              <a:rPr lang="en-IE" dirty="0"/>
              <a:t>Trophic level pyramid</a:t>
            </a:r>
          </a:p>
        </p:txBody>
      </p:sp>
      <p:pic>
        <p:nvPicPr>
          <p:cNvPr id="5" name="Content Placeholder 4" descr="Diagram&#10;&#10;Description automatically generated">
            <a:extLst>
              <a:ext uri="{FF2B5EF4-FFF2-40B4-BE49-F238E27FC236}">
                <a16:creationId xmlns:a16="http://schemas.microsoft.com/office/drawing/2014/main" id="{A78DDAE7-4FBE-9671-1477-595DF0DECADB}"/>
              </a:ext>
            </a:extLst>
          </p:cNvPr>
          <p:cNvPicPr>
            <a:picLocks noGrp="1" noChangeAspect="1"/>
          </p:cNvPicPr>
          <p:nvPr>
            <p:ph idx="1"/>
          </p:nvPr>
        </p:nvPicPr>
        <p:blipFill rotWithShape="1">
          <a:blip r:embed="rId4"/>
          <a:srcRect t="22045" r="9215" b="4764"/>
          <a:stretch/>
        </p:blipFill>
        <p:spPr>
          <a:xfrm>
            <a:off x="948359" y="1772030"/>
            <a:ext cx="11806237" cy="6614351"/>
          </a:xfrm>
        </p:spPr>
      </p:pic>
      <p:pic>
        <p:nvPicPr>
          <p:cNvPr id="3" name="Audio 2">
            <a:hlinkClick r:id="" action="ppaction://media"/>
            <a:extLst>
              <a:ext uri="{FF2B5EF4-FFF2-40B4-BE49-F238E27FC236}">
                <a16:creationId xmlns:a16="http://schemas.microsoft.com/office/drawing/2014/main" id="{DEB28B3B-5302-69AA-8544-D5437F318A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554325" y="9455150"/>
            <a:ext cx="487363" cy="487363"/>
          </a:xfrm>
          <a:prstGeom prst="rect">
            <a:avLst/>
          </a:prstGeom>
        </p:spPr>
      </p:pic>
      <p:pic>
        <p:nvPicPr>
          <p:cNvPr id="4" name="Picture 5" descr="Text&#10;&#10;Description automatically generated">
            <a:extLst>
              <a:ext uri="{FF2B5EF4-FFF2-40B4-BE49-F238E27FC236}">
                <a16:creationId xmlns:a16="http://schemas.microsoft.com/office/drawing/2014/main" id="{30F0EEFB-2E1A-FFF8-493D-CF2268880E73}"/>
              </a:ext>
            </a:extLst>
          </p:cNvPr>
          <p:cNvPicPr>
            <a:picLocks noChangeAspect="1"/>
          </p:cNvPicPr>
          <p:nvPr/>
        </p:nvPicPr>
        <p:blipFill>
          <a:blip r:embed="rId6"/>
          <a:stretch>
            <a:fillRect/>
          </a:stretch>
        </p:blipFill>
        <p:spPr>
          <a:xfrm>
            <a:off x="6224274" y="8853602"/>
            <a:ext cx="2744616" cy="1301620"/>
          </a:xfrm>
          <a:prstGeom prst="rect">
            <a:avLst/>
          </a:prstGeom>
        </p:spPr>
      </p:pic>
    </p:spTree>
    <p:extLst>
      <p:ext uri="{BB962C8B-B14F-4D97-AF65-F5344CB8AC3E}">
        <p14:creationId xmlns:p14="http://schemas.microsoft.com/office/powerpoint/2010/main" val="3859863733"/>
      </p:ext>
    </p:extLst>
  </p:cSld>
  <p:clrMapOvr>
    <a:masterClrMapping/>
  </p:clrMapOvr>
  <mc:AlternateContent xmlns:mc="http://schemas.openxmlformats.org/markup-compatibility/2006" xmlns:p14="http://schemas.microsoft.com/office/powerpoint/2010/main">
    <mc:Choice Requires="p14">
      <p:transition spd="slow" p14:dur="2000" advTm="34863"/>
    </mc:Choice>
    <mc:Fallback xmlns="">
      <p:transition spd="slow" advTm="34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ACEA6-2433-8820-E062-EFDBACE4E6A2}"/>
              </a:ext>
            </a:extLst>
          </p:cNvPr>
          <p:cNvSpPr>
            <a:spLocks noGrp="1"/>
          </p:cNvSpPr>
          <p:nvPr>
            <p:ph type="title"/>
          </p:nvPr>
        </p:nvSpPr>
        <p:spPr/>
        <p:txBody>
          <a:bodyPr/>
          <a:lstStyle/>
          <a:p>
            <a:r>
              <a:rPr lang="en-IE" dirty="0"/>
              <a:t>Pyramid of numbers </a:t>
            </a:r>
          </a:p>
        </p:txBody>
      </p:sp>
      <p:pic>
        <p:nvPicPr>
          <p:cNvPr id="5" name="Content Placeholder 4" descr="Diagram&#10;&#10;Description automatically generated">
            <a:extLst>
              <a:ext uri="{FF2B5EF4-FFF2-40B4-BE49-F238E27FC236}">
                <a16:creationId xmlns:a16="http://schemas.microsoft.com/office/drawing/2014/main" id="{7F29090D-34D6-2973-7E43-2ED090A3C035}"/>
              </a:ext>
            </a:extLst>
          </p:cNvPr>
          <p:cNvPicPr>
            <a:picLocks noGrp="1" noChangeAspect="1"/>
          </p:cNvPicPr>
          <p:nvPr>
            <p:ph idx="1"/>
          </p:nvPr>
        </p:nvPicPr>
        <p:blipFill rotWithShape="1">
          <a:blip r:embed="rId5"/>
          <a:srcRect l="18117" t="21194" r="14941" b="6915"/>
          <a:stretch/>
        </p:blipFill>
        <p:spPr>
          <a:xfrm>
            <a:off x="1162050" y="2669381"/>
            <a:ext cx="6457950" cy="4819650"/>
          </a:xfrm>
        </p:spPr>
      </p:pic>
      <p:pic>
        <p:nvPicPr>
          <p:cNvPr id="7" name="Picture 6">
            <a:extLst>
              <a:ext uri="{FF2B5EF4-FFF2-40B4-BE49-F238E27FC236}">
                <a16:creationId xmlns:a16="http://schemas.microsoft.com/office/drawing/2014/main" id="{BBCED145-5ACE-E24F-8C00-0288CA1841D8}"/>
              </a:ext>
            </a:extLst>
          </p:cNvPr>
          <p:cNvPicPr>
            <a:picLocks noChangeAspect="1"/>
          </p:cNvPicPr>
          <p:nvPr/>
        </p:nvPicPr>
        <p:blipFill rotWithShape="1">
          <a:blip r:embed="rId6"/>
          <a:srcRect l="23844" t="24004" r="18686" b="13549"/>
          <a:stretch/>
        </p:blipFill>
        <p:spPr>
          <a:xfrm>
            <a:off x="8387943" y="2546746"/>
            <a:ext cx="6707595" cy="5064919"/>
          </a:xfrm>
          <a:prstGeom prst="rect">
            <a:avLst/>
          </a:prstGeom>
        </p:spPr>
      </p:pic>
      <p:pic>
        <p:nvPicPr>
          <p:cNvPr id="4" name="Audio 3">
            <a:hlinkClick r:id="" action="ppaction://media"/>
            <a:extLst>
              <a:ext uri="{FF2B5EF4-FFF2-40B4-BE49-F238E27FC236}">
                <a16:creationId xmlns:a16="http://schemas.microsoft.com/office/drawing/2014/main" id="{77BF19B3-4644-C0DF-3C72-FBEC4D8DC8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554325" y="9455150"/>
            <a:ext cx="487363" cy="487363"/>
          </a:xfrm>
          <a:prstGeom prst="rect">
            <a:avLst/>
          </a:prstGeom>
        </p:spPr>
      </p:pic>
      <p:pic>
        <p:nvPicPr>
          <p:cNvPr id="3" name="Picture 5" descr="Text&#10;&#10;Description automatically generated">
            <a:extLst>
              <a:ext uri="{FF2B5EF4-FFF2-40B4-BE49-F238E27FC236}">
                <a16:creationId xmlns:a16="http://schemas.microsoft.com/office/drawing/2014/main" id="{ED37D6AA-9CDB-D315-F4E2-04148E679B3D}"/>
              </a:ext>
            </a:extLst>
          </p:cNvPr>
          <p:cNvPicPr>
            <a:picLocks noChangeAspect="1"/>
          </p:cNvPicPr>
          <p:nvPr/>
        </p:nvPicPr>
        <p:blipFill>
          <a:blip r:embed="rId8"/>
          <a:stretch>
            <a:fillRect/>
          </a:stretch>
        </p:blipFill>
        <p:spPr>
          <a:xfrm>
            <a:off x="6628926" y="8853602"/>
            <a:ext cx="2744616" cy="1301620"/>
          </a:xfrm>
          <a:prstGeom prst="rect">
            <a:avLst/>
          </a:prstGeom>
        </p:spPr>
      </p:pic>
    </p:spTree>
    <p:extLst>
      <p:ext uri="{BB962C8B-B14F-4D97-AF65-F5344CB8AC3E}">
        <p14:creationId xmlns:p14="http://schemas.microsoft.com/office/powerpoint/2010/main" val="1452303240"/>
      </p:ext>
    </p:extLst>
  </p:cSld>
  <p:clrMapOvr>
    <a:masterClrMapping/>
  </p:clrMapOvr>
  <mc:AlternateContent xmlns:mc="http://schemas.openxmlformats.org/markup-compatibility/2006" xmlns:p14="http://schemas.microsoft.com/office/powerpoint/2010/main">
    <mc:Choice Requires="p14">
      <p:transition spd="slow" p14:dur="2000" advTm="59502"/>
    </mc:Choice>
    <mc:Fallback xmlns="">
      <p:transition spd="slow" advTm="59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62B57-AB62-A0C7-A6EE-EF92D3FAF3D7}"/>
              </a:ext>
            </a:extLst>
          </p:cNvPr>
          <p:cNvSpPr>
            <a:spLocks noGrp="1"/>
          </p:cNvSpPr>
          <p:nvPr>
            <p:ph type="title"/>
          </p:nvPr>
        </p:nvSpPr>
        <p:spPr/>
        <p:txBody>
          <a:bodyPr/>
          <a:lstStyle/>
          <a:p>
            <a:r>
              <a:rPr lang="en-GB" dirty="0"/>
              <a:t>Steps to creating a pyramid of numbers</a:t>
            </a:r>
            <a:endParaRPr lang="en-IE" dirty="0"/>
          </a:p>
        </p:txBody>
      </p:sp>
      <p:sp>
        <p:nvSpPr>
          <p:cNvPr id="3" name="Content Placeholder 2">
            <a:extLst>
              <a:ext uri="{FF2B5EF4-FFF2-40B4-BE49-F238E27FC236}">
                <a16:creationId xmlns:a16="http://schemas.microsoft.com/office/drawing/2014/main" id="{578ACDA2-ACC3-9981-6412-8B18E9B21297}"/>
              </a:ext>
            </a:extLst>
          </p:cNvPr>
          <p:cNvSpPr>
            <a:spLocks noGrp="1"/>
          </p:cNvSpPr>
          <p:nvPr>
            <p:ph idx="1"/>
          </p:nvPr>
        </p:nvSpPr>
        <p:spPr>
          <a:xfrm>
            <a:off x="948359" y="1874134"/>
            <a:ext cx="7471741" cy="7098416"/>
          </a:xfrm>
        </p:spPr>
        <p:txBody>
          <a:bodyPr/>
          <a:lstStyle/>
          <a:p>
            <a:pPr marL="742950" indent="-742950">
              <a:buFont typeface="+mj-lt"/>
              <a:buAutoNum type="arabicPeriod"/>
            </a:pPr>
            <a:r>
              <a:rPr lang="en-GB" sz="3200" dirty="0"/>
              <a:t>Identify and count the primary producer and place them on the base of the pyramid.</a:t>
            </a:r>
          </a:p>
          <a:p>
            <a:pPr marL="742950" indent="-742950">
              <a:buFont typeface="+mj-lt"/>
              <a:buAutoNum type="arabicPeriod"/>
            </a:pPr>
            <a:r>
              <a:rPr lang="en-GB" sz="3200" dirty="0"/>
              <a:t>Count the different consumers and include them based in their status. Identify the primary and secondary consumer.</a:t>
            </a:r>
          </a:p>
          <a:p>
            <a:pPr marL="742950" indent="-742950">
              <a:buFont typeface="+mj-lt"/>
              <a:buAutoNum type="arabicPeriod"/>
            </a:pPr>
            <a:r>
              <a:rPr lang="en-GB" sz="3200" dirty="0"/>
              <a:t>Place the top consumer (tertiary consumer) on the top of the pyramid</a:t>
            </a:r>
          </a:p>
          <a:p>
            <a:pPr marL="742950" indent="-742950">
              <a:buFont typeface="+mj-lt"/>
              <a:buAutoNum type="arabicPeriod"/>
            </a:pPr>
            <a:r>
              <a:rPr lang="en-GB" sz="3200" dirty="0"/>
              <a:t>Construct the pyramid so that the area/volume of each level is proportional to the number of organisms found</a:t>
            </a:r>
            <a:r>
              <a:rPr lang="en-GB" sz="3600" dirty="0"/>
              <a:t>.</a:t>
            </a:r>
          </a:p>
          <a:p>
            <a:pPr marL="0" indent="0">
              <a:buNone/>
            </a:pPr>
            <a:endParaRPr lang="en-GB" dirty="0"/>
          </a:p>
        </p:txBody>
      </p:sp>
      <p:pic>
        <p:nvPicPr>
          <p:cNvPr id="5" name="Picture 4" descr="Chart&#10;&#10;Description automatically generated">
            <a:extLst>
              <a:ext uri="{FF2B5EF4-FFF2-40B4-BE49-F238E27FC236}">
                <a16:creationId xmlns:a16="http://schemas.microsoft.com/office/drawing/2014/main" id="{331209E6-1D6F-1EE9-E3B1-4DACCF0EFCC3}"/>
              </a:ext>
            </a:extLst>
          </p:cNvPr>
          <p:cNvPicPr>
            <a:picLocks noChangeAspect="1"/>
          </p:cNvPicPr>
          <p:nvPr/>
        </p:nvPicPr>
        <p:blipFill>
          <a:blip r:embed="rId4"/>
          <a:stretch>
            <a:fillRect/>
          </a:stretch>
        </p:blipFill>
        <p:spPr>
          <a:xfrm>
            <a:off x="8952655" y="3577828"/>
            <a:ext cx="7206614" cy="3002756"/>
          </a:xfrm>
          <a:prstGeom prst="rect">
            <a:avLst/>
          </a:prstGeom>
        </p:spPr>
      </p:pic>
      <p:pic>
        <p:nvPicPr>
          <p:cNvPr id="10" name="Audio 9">
            <a:hlinkClick r:id="" action="ppaction://media"/>
            <a:extLst>
              <a:ext uri="{FF2B5EF4-FFF2-40B4-BE49-F238E27FC236}">
                <a16:creationId xmlns:a16="http://schemas.microsoft.com/office/drawing/2014/main" id="{CBA72E2F-54C8-3A7D-848A-508C178C7E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554325" y="9455150"/>
            <a:ext cx="487363" cy="487363"/>
          </a:xfrm>
          <a:prstGeom prst="rect">
            <a:avLst/>
          </a:prstGeom>
        </p:spPr>
      </p:pic>
      <p:pic>
        <p:nvPicPr>
          <p:cNvPr id="4" name="Picture 5" descr="Text&#10;&#10;Description automatically generated">
            <a:extLst>
              <a:ext uri="{FF2B5EF4-FFF2-40B4-BE49-F238E27FC236}">
                <a16:creationId xmlns:a16="http://schemas.microsoft.com/office/drawing/2014/main" id="{ED5D35F7-4823-29C8-59BD-2A3CE2E46229}"/>
              </a:ext>
            </a:extLst>
          </p:cNvPr>
          <p:cNvPicPr>
            <a:picLocks noChangeAspect="1"/>
          </p:cNvPicPr>
          <p:nvPr/>
        </p:nvPicPr>
        <p:blipFill>
          <a:blip r:embed="rId6"/>
          <a:stretch>
            <a:fillRect/>
          </a:stretch>
        </p:blipFill>
        <p:spPr>
          <a:xfrm>
            <a:off x="6756711" y="8853602"/>
            <a:ext cx="2744616" cy="1301620"/>
          </a:xfrm>
          <a:prstGeom prst="rect">
            <a:avLst/>
          </a:prstGeom>
        </p:spPr>
      </p:pic>
    </p:spTree>
    <p:extLst>
      <p:ext uri="{BB962C8B-B14F-4D97-AF65-F5344CB8AC3E}">
        <p14:creationId xmlns:p14="http://schemas.microsoft.com/office/powerpoint/2010/main" val="1902183402"/>
      </p:ext>
    </p:extLst>
  </p:cSld>
  <p:clrMapOvr>
    <a:masterClrMapping/>
  </p:clrMapOvr>
  <mc:AlternateContent xmlns:mc="http://schemas.openxmlformats.org/markup-compatibility/2006" xmlns:p14="http://schemas.microsoft.com/office/powerpoint/2010/main">
    <mc:Choice Requires="p14">
      <p:transition spd="slow" p14:dur="2000" advTm="42279"/>
    </mc:Choice>
    <mc:Fallback xmlns="">
      <p:transition spd="slow" advTm="42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9652A-EA83-4F7D-8136-F752A54F8EB1}"/>
              </a:ext>
            </a:extLst>
          </p:cNvPr>
          <p:cNvSpPr>
            <a:spLocks noGrp="1"/>
          </p:cNvSpPr>
          <p:nvPr>
            <p:ph type="title"/>
          </p:nvPr>
        </p:nvSpPr>
        <p:spPr/>
        <p:txBody>
          <a:bodyPr/>
          <a:lstStyle/>
          <a:p>
            <a:r>
              <a:rPr lang="en-GB" dirty="0"/>
              <a:t>Sample Question </a:t>
            </a:r>
            <a:endParaRPr lang="en-IE" dirty="0"/>
          </a:p>
        </p:txBody>
      </p:sp>
      <p:sp>
        <p:nvSpPr>
          <p:cNvPr id="3" name="Content Placeholder 2">
            <a:extLst>
              <a:ext uri="{FF2B5EF4-FFF2-40B4-BE49-F238E27FC236}">
                <a16:creationId xmlns:a16="http://schemas.microsoft.com/office/drawing/2014/main" id="{7950C2A5-AD47-9DAF-FA08-F4C15BBD0030}"/>
              </a:ext>
            </a:extLst>
          </p:cNvPr>
          <p:cNvSpPr>
            <a:spLocks noGrp="1"/>
          </p:cNvSpPr>
          <p:nvPr>
            <p:ph idx="1"/>
          </p:nvPr>
        </p:nvSpPr>
        <p:spPr>
          <a:xfrm>
            <a:off x="948359" y="1874134"/>
            <a:ext cx="8576641" cy="6279266"/>
          </a:xfrm>
        </p:spPr>
        <p:txBody>
          <a:bodyPr/>
          <a:lstStyle/>
          <a:p>
            <a:r>
              <a:rPr lang="en-GB" dirty="0"/>
              <a:t>Sample question for students</a:t>
            </a:r>
          </a:p>
          <a:p>
            <a:r>
              <a:rPr lang="en-IE" dirty="0"/>
              <a:t>Draw the following food chain </a:t>
            </a:r>
          </a:p>
          <a:p>
            <a:pPr lvl="1"/>
            <a:r>
              <a:rPr lang="en-IE" dirty="0"/>
              <a:t>Rabbits(3) Dandelions (15) Fox (1) </a:t>
            </a:r>
          </a:p>
          <a:p>
            <a:pPr lvl="1"/>
            <a:endParaRPr lang="en-IE" dirty="0"/>
          </a:p>
          <a:p>
            <a:pPr marL="677251" lvl="1" indent="0">
              <a:buNone/>
            </a:pPr>
            <a:endParaRPr lang="en-IE" dirty="0"/>
          </a:p>
          <a:p>
            <a:r>
              <a:rPr lang="en-IE" dirty="0"/>
              <a:t>Construct the pyramid of numbers for the chain.</a:t>
            </a:r>
          </a:p>
        </p:txBody>
      </p:sp>
      <p:pic>
        <p:nvPicPr>
          <p:cNvPr id="8" name="Audio 7">
            <a:hlinkClick r:id="" action="ppaction://media"/>
            <a:extLst>
              <a:ext uri="{FF2B5EF4-FFF2-40B4-BE49-F238E27FC236}">
                <a16:creationId xmlns:a16="http://schemas.microsoft.com/office/drawing/2014/main" id="{5CA619C2-C973-EE93-4B41-314809BA01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554325" y="9455150"/>
            <a:ext cx="487363" cy="487363"/>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5D28C672-9416-9EB6-9F91-6D7C8DC20AA3}"/>
              </a:ext>
            </a:extLst>
          </p:cNvPr>
          <p:cNvPicPr>
            <a:picLocks noChangeAspect="1"/>
          </p:cNvPicPr>
          <p:nvPr/>
        </p:nvPicPr>
        <p:blipFill>
          <a:blip r:embed="rId6"/>
          <a:stretch>
            <a:fillRect/>
          </a:stretch>
        </p:blipFill>
        <p:spPr>
          <a:xfrm>
            <a:off x="10629106" y="1783975"/>
            <a:ext cx="3925094" cy="6459583"/>
          </a:xfrm>
          <a:prstGeom prst="rect">
            <a:avLst/>
          </a:prstGeom>
        </p:spPr>
      </p:pic>
      <p:pic>
        <p:nvPicPr>
          <p:cNvPr id="4" name="Picture 4" descr="Text&#10;&#10;Description automatically generated">
            <a:extLst>
              <a:ext uri="{FF2B5EF4-FFF2-40B4-BE49-F238E27FC236}">
                <a16:creationId xmlns:a16="http://schemas.microsoft.com/office/drawing/2014/main" id="{4E6E825C-0A7A-6F65-B8D9-E2DAF4BA0A81}"/>
              </a:ext>
            </a:extLst>
          </p:cNvPr>
          <p:cNvPicPr>
            <a:picLocks noChangeAspect="1"/>
          </p:cNvPicPr>
          <p:nvPr/>
        </p:nvPicPr>
        <p:blipFill>
          <a:blip r:embed="rId7"/>
          <a:stretch>
            <a:fillRect/>
          </a:stretch>
        </p:blipFill>
        <p:spPr>
          <a:xfrm>
            <a:off x="6437249" y="8853602"/>
            <a:ext cx="2744616" cy="1301620"/>
          </a:xfrm>
          <a:prstGeom prst="rect">
            <a:avLst/>
          </a:prstGeom>
        </p:spPr>
      </p:pic>
    </p:spTree>
    <p:extLst>
      <p:ext uri="{BB962C8B-B14F-4D97-AF65-F5344CB8AC3E}">
        <p14:creationId xmlns:p14="http://schemas.microsoft.com/office/powerpoint/2010/main" val="2941040212"/>
      </p:ext>
    </p:extLst>
  </p:cSld>
  <p:clrMapOvr>
    <a:masterClrMapping/>
  </p:clrMapOvr>
  <mc:AlternateContent xmlns:mc="http://schemas.openxmlformats.org/markup-compatibility/2006" xmlns:p14="http://schemas.microsoft.com/office/powerpoint/2010/main">
    <mc:Choice Requires="p14">
      <p:transition spd="slow" p14:dur="2000" advTm="21732"/>
    </mc:Choice>
    <mc:Fallback xmlns="">
      <p:transition spd="slow" advTm="21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650F0-F570-311C-4CDD-D575E65A94B5}"/>
              </a:ext>
            </a:extLst>
          </p:cNvPr>
          <p:cNvSpPr>
            <a:spLocks noGrp="1"/>
          </p:cNvSpPr>
          <p:nvPr>
            <p:ph type="title"/>
          </p:nvPr>
        </p:nvSpPr>
        <p:spPr/>
        <p:txBody>
          <a:bodyPr/>
          <a:lstStyle/>
          <a:p>
            <a:r>
              <a:rPr lang="en-IE" dirty="0"/>
              <a:t>Niche </a:t>
            </a:r>
          </a:p>
        </p:txBody>
      </p:sp>
      <p:pic>
        <p:nvPicPr>
          <p:cNvPr id="5" name="Content Placeholder 4" descr="Diagram&#10;&#10;Description automatically generated">
            <a:extLst>
              <a:ext uri="{FF2B5EF4-FFF2-40B4-BE49-F238E27FC236}">
                <a16:creationId xmlns:a16="http://schemas.microsoft.com/office/drawing/2014/main" id="{AC5FBEA2-5A47-AB8A-B073-002DB01C485D}"/>
              </a:ext>
            </a:extLst>
          </p:cNvPr>
          <p:cNvPicPr>
            <a:picLocks noGrp="1" noChangeAspect="1"/>
          </p:cNvPicPr>
          <p:nvPr>
            <p:ph idx="1"/>
          </p:nvPr>
        </p:nvPicPr>
        <p:blipFill>
          <a:blip r:embed="rId5"/>
          <a:stretch>
            <a:fillRect/>
          </a:stretch>
        </p:blipFill>
        <p:spPr>
          <a:xfrm>
            <a:off x="1581595" y="3165307"/>
            <a:ext cx="13094397" cy="5783109"/>
          </a:xfrm>
        </p:spPr>
      </p:pic>
      <p:sp>
        <p:nvSpPr>
          <p:cNvPr id="6" name="TextBox 5">
            <a:extLst>
              <a:ext uri="{FF2B5EF4-FFF2-40B4-BE49-F238E27FC236}">
                <a16:creationId xmlns:a16="http://schemas.microsoft.com/office/drawing/2014/main" id="{2AFDA1ED-730C-120E-A3AD-3EA6C8DD4F6B}"/>
              </a:ext>
            </a:extLst>
          </p:cNvPr>
          <p:cNvSpPr txBox="1"/>
          <p:nvPr/>
        </p:nvSpPr>
        <p:spPr>
          <a:xfrm>
            <a:off x="948359" y="1776592"/>
            <a:ext cx="12744005" cy="1200329"/>
          </a:xfrm>
          <a:prstGeom prst="rect">
            <a:avLst/>
          </a:prstGeom>
          <a:noFill/>
        </p:spPr>
        <p:txBody>
          <a:bodyPr wrap="square" rtlCol="0">
            <a:spAutoFit/>
          </a:bodyPr>
          <a:lstStyle/>
          <a:p>
            <a:r>
              <a:rPr lang="en-IE" sz="3600" dirty="0">
                <a:latin typeface="+mn-lt"/>
              </a:rPr>
              <a:t>The ecological niche of an organism is the functional role that it plays in the community. </a:t>
            </a:r>
          </a:p>
        </p:txBody>
      </p:sp>
      <p:pic>
        <p:nvPicPr>
          <p:cNvPr id="3" name="Audio 2">
            <a:hlinkClick r:id="" action="ppaction://media"/>
            <a:extLst>
              <a:ext uri="{FF2B5EF4-FFF2-40B4-BE49-F238E27FC236}">
                <a16:creationId xmlns:a16="http://schemas.microsoft.com/office/drawing/2014/main" id="{4B8C8B3E-9733-0329-A40D-C6A8B1A082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554325" y="9455150"/>
            <a:ext cx="487363" cy="487363"/>
          </a:xfrm>
          <a:prstGeom prst="rect">
            <a:avLst/>
          </a:prstGeom>
        </p:spPr>
      </p:pic>
      <p:pic>
        <p:nvPicPr>
          <p:cNvPr id="4" name="Picture 6" descr="Text&#10;&#10;Description automatically generated">
            <a:extLst>
              <a:ext uri="{FF2B5EF4-FFF2-40B4-BE49-F238E27FC236}">
                <a16:creationId xmlns:a16="http://schemas.microsoft.com/office/drawing/2014/main" id="{E393198C-65E0-D1DB-DB57-578FA20EF2FA}"/>
              </a:ext>
            </a:extLst>
          </p:cNvPr>
          <p:cNvPicPr>
            <a:picLocks noChangeAspect="1"/>
          </p:cNvPicPr>
          <p:nvPr/>
        </p:nvPicPr>
        <p:blipFill>
          <a:blip r:embed="rId7"/>
          <a:stretch>
            <a:fillRect/>
          </a:stretch>
        </p:blipFill>
        <p:spPr>
          <a:xfrm>
            <a:off x="6607629" y="8853602"/>
            <a:ext cx="2744616" cy="1301620"/>
          </a:xfrm>
          <a:prstGeom prst="rect">
            <a:avLst/>
          </a:prstGeom>
        </p:spPr>
      </p:pic>
    </p:spTree>
    <p:extLst>
      <p:ext uri="{BB962C8B-B14F-4D97-AF65-F5344CB8AC3E}">
        <p14:creationId xmlns:p14="http://schemas.microsoft.com/office/powerpoint/2010/main" val="3287948007"/>
      </p:ext>
    </p:extLst>
  </p:cSld>
  <p:clrMapOvr>
    <a:masterClrMapping/>
  </p:clrMapOvr>
  <mc:AlternateContent xmlns:mc="http://schemas.openxmlformats.org/markup-compatibility/2006" xmlns:p14="http://schemas.microsoft.com/office/powerpoint/2010/main">
    <mc:Choice Requires="p14">
      <p:transition spd="slow" p14:dur="2000" advTm="28663"/>
    </mc:Choice>
    <mc:Fallback xmlns="">
      <p:transition spd="slow" advTm="28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defTabSz="1267752" eaLnBrk="1" fontAlgn="auto" hangingPunct="1">
              <a:spcBef>
                <a:spcPts val="0"/>
              </a:spcBef>
              <a:spcAft>
                <a:spcPts val="0"/>
              </a:spcAft>
            </a:pPr>
            <a:br>
              <a:rPr lang="en-US" sz="3200" dirty="0">
                <a:solidFill>
                  <a:prstClr val="black"/>
                </a:solidFill>
                <a:ea typeface="+mn-ea"/>
                <a:cs typeface="+mn-cs"/>
              </a:rPr>
            </a:br>
            <a:r>
              <a:rPr lang="en-US" sz="3200" dirty="0">
                <a:solidFill>
                  <a:prstClr val="black"/>
                </a:solidFill>
                <a:ea typeface="+mn-ea"/>
                <a:cs typeface="+mn-cs"/>
              </a:rPr>
              <a:t>References</a:t>
            </a:r>
            <a:br>
              <a:rPr lang="en-US" sz="3200" dirty="0">
                <a:solidFill>
                  <a:prstClr val="black"/>
                </a:solidFill>
                <a:ea typeface="+mn-ea"/>
                <a:cs typeface="+mn-cs"/>
              </a:rPr>
            </a:br>
            <a:endParaRPr lang="en-IE" sz="3200" dirty="0"/>
          </a:p>
        </p:txBody>
      </p:sp>
      <p:sp>
        <p:nvSpPr>
          <p:cNvPr id="3" name="Content Placeholder 2"/>
          <p:cNvSpPr>
            <a:spLocks noGrp="1"/>
          </p:cNvSpPr>
          <p:nvPr>
            <p:ph idx="1"/>
          </p:nvPr>
        </p:nvSpPr>
        <p:spPr/>
        <p:txBody>
          <a:bodyPr/>
          <a:lstStyle/>
          <a:p>
            <a:pPr marL="0" lvl="0" indent="0">
              <a:buNone/>
            </a:pPr>
            <a:r>
              <a:rPr lang="en-IE" sz="2400" b="1" dirty="0"/>
              <a:t>Useful links:</a:t>
            </a:r>
          </a:p>
          <a:p>
            <a:pPr marL="0" lvl="0" indent="0">
              <a:buNone/>
            </a:pPr>
            <a:r>
              <a:rPr lang="en-IE" sz="2400" b="1" dirty="0">
                <a:hlinkClick r:id="rId2"/>
              </a:rPr>
              <a:t>https://www.earthreminder.com/how-does-energy-flow-through-an-ecosystem/</a:t>
            </a:r>
            <a:r>
              <a:rPr lang="en-IE" sz="2400" b="1" dirty="0"/>
              <a:t> </a:t>
            </a:r>
          </a:p>
          <a:p>
            <a:pPr marL="0" lvl="0" indent="0">
              <a:buNone/>
            </a:pPr>
            <a:endParaRPr lang="en-IE" sz="2400" b="1" dirty="0"/>
          </a:p>
          <a:p>
            <a:pPr marL="0" lvl="0" indent="0">
              <a:buNone/>
            </a:pPr>
            <a:endParaRPr lang="en-IE" sz="2400" b="1" dirty="0"/>
          </a:p>
          <a:p>
            <a:pPr marL="0" lvl="0" indent="0">
              <a:buNone/>
            </a:pPr>
            <a:endParaRPr lang="en-IE" sz="2400" b="1" dirty="0"/>
          </a:p>
          <a:p>
            <a:pPr marL="0" lvl="0" indent="0">
              <a:buNone/>
            </a:pPr>
            <a:r>
              <a:rPr lang="en-IE" sz="2400" b="1" dirty="0"/>
              <a:t>Image links:</a:t>
            </a:r>
          </a:p>
          <a:p>
            <a:pPr marL="0" lvl="0" indent="0">
              <a:buNone/>
            </a:pPr>
            <a:r>
              <a:rPr lang="en-IE" sz="2400" b="1" dirty="0"/>
              <a:t>Energy flow and food chain </a:t>
            </a:r>
            <a:r>
              <a:rPr lang="en-IE" sz="2400" b="1" dirty="0">
                <a:hlinkClick r:id="rId2"/>
              </a:rPr>
              <a:t>https://www.earthreminder.com/how-does-energy-flow-through-an-ecosystem/</a:t>
            </a:r>
            <a:r>
              <a:rPr lang="en-IE" sz="2400" b="1" dirty="0"/>
              <a:t> </a:t>
            </a:r>
          </a:p>
          <a:p>
            <a:pPr marL="0" lvl="0" indent="0">
              <a:buNone/>
            </a:pPr>
            <a:r>
              <a:rPr lang="en-IE" sz="2400" b="1" dirty="0"/>
              <a:t>Solar energy: </a:t>
            </a:r>
            <a:r>
              <a:rPr lang="en-IE" sz="2400" b="1" dirty="0">
                <a:hlinkClick r:id="rId3"/>
              </a:rPr>
              <a:t>http://www.thunderboltkids.co.za/Grade4/03-energy-and-change/chapter1.html</a:t>
            </a:r>
            <a:r>
              <a:rPr lang="en-IE" sz="2400" b="1" dirty="0"/>
              <a:t> </a:t>
            </a:r>
          </a:p>
          <a:p>
            <a:pPr marL="0" lvl="0" indent="0">
              <a:buNone/>
            </a:pPr>
            <a:r>
              <a:rPr lang="en-IE" sz="2400" b="1" dirty="0"/>
              <a:t>Pyramid of numbers </a:t>
            </a:r>
            <a:r>
              <a:rPr lang="en-IE" sz="2400" b="1" dirty="0">
                <a:hlinkClick r:id="rId4"/>
              </a:rPr>
              <a:t>https://keystagewiki.com/index.php/Pyramid_of_Numbers</a:t>
            </a:r>
            <a:r>
              <a:rPr lang="en-IE" sz="2400" b="1" dirty="0"/>
              <a:t> </a:t>
            </a:r>
          </a:p>
          <a:p>
            <a:pPr marL="0" lvl="0" indent="0">
              <a:buNone/>
            </a:pPr>
            <a:r>
              <a:rPr lang="en-IE" sz="2400" b="1" dirty="0"/>
              <a:t>Fox </a:t>
            </a:r>
            <a:r>
              <a:rPr lang="en-IE" sz="2400" b="1" dirty="0">
                <a:hlinkClick r:id="rId5"/>
              </a:rPr>
              <a:t>https://www.dreamstime.com/stock-illustration-sly-cartoon-fox-pondering-his-next-move-image70447328</a:t>
            </a:r>
            <a:r>
              <a:rPr lang="en-IE" sz="2400" b="1" dirty="0"/>
              <a:t> </a:t>
            </a:r>
          </a:p>
          <a:p>
            <a:pPr marL="0" lvl="0" indent="0">
              <a:buNone/>
            </a:pPr>
            <a:r>
              <a:rPr lang="en-IE" sz="2400" b="1" dirty="0"/>
              <a:t>Niche </a:t>
            </a:r>
            <a:r>
              <a:rPr lang="en-IE" sz="2400" b="1" dirty="0">
                <a:hlinkClick r:id="rId6"/>
              </a:rPr>
              <a:t>https://eco-intelligent.com/2016/09/28/habitat-and-niche/</a:t>
            </a:r>
            <a:r>
              <a:rPr lang="en-IE" sz="2400" b="1" dirty="0"/>
              <a:t> </a:t>
            </a: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7"/>
          <a:stretch>
            <a:fillRect/>
          </a:stretch>
        </p:blipFill>
        <p:spPr>
          <a:xfrm>
            <a:off x="11922231" y="8578216"/>
            <a:ext cx="4330824" cy="1580197"/>
          </a:xfrm>
          <a:prstGeom prst="rect">
            <a:avLst/>
          </a:prstGeom>
        </p:spPr>
      </p:pic>
      <p:pic>
        <p:nvPicPr>
          <p:cNvPr id="5" name="Picture 5" descr="Text&#10;&#10;Description automatically generated">
            <a:extLst>
              <a:ext uri="{FF2B5EF4-FFF2-40B4-BE49-F238E27FC236}">
                <a16:creationId xmlns:a16="http://schemas.microsoft.com/office/drawing/2014/main" id="{D486FDEE-AD40-FC90-6744-1AD8A5CE29DE}"/>
              </a:ext>
            </a:extLst>
          </p:cNvPr>
          <p:cNvPicPr>
            <a:picLocks noChangeAspect="1"/>
          </p:cNvPicPr>
          <p:nvPr/>
        </p:nvPicPr>
        <p:blipFill>
          <a:blip r:embed="rId8"/>
          <a:stretch>
            <a:fillRect/>
          </a:stretch>
        </p:blipFill>
        <p:spPr>
          <a:xfrm>
            <a:off x="6756711" y="8853602"/>
            <a:ext cx="2744616" cy="1301620"/>
          </a:xfrm>
          <a:prstGeom prst="rect">
            <a:avLst/>
          </a:prstGeom>
        </p:spPr>
      </p:pic>
    </p:spTree>
    <p:extLst>
      <p:ext uri="{BB962C8B-B14F-4D97-AF65-F5344CB8AC3E}">
        <p14:creationId xmlns:p14="http://schemas.microsoft.com/office/powerpoint/2010/main" val="1238428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Contact details</a:t>
            </a:r>
          </a:p>
        </p:txBody>
      </p:sp>
      <p:sp>
        <p:nvSpPr>
          <p:cNvPr id="3" name="Content Placeholder 2"/>
          <p:cNvSpPr>
            <a:spLocks noGrp="1"/>
          </p:cNvSpPr>
          <p:nvPr>
            <p:ph idx="1"/>
          </p:nvPr>
        </p:nvSpPr>
        <p:spPr/>
        <p:txBody>
          <a:bodyPr/>
          <a:lstStyle/>
          <a:p>
            <a:pPr marL="0" indent="0" algn="ctr">
              <a:buNone/>
            </a:pPr>
            <a:endParaRPr lang="en-IE" sz="4800" b="1" dirty="0"/>
          </a:p>
          <a:p>
            <a:pPr marL="507365" indent="-507365" algn="ctr">
              <a:buNone/>
            </a:pPr>
            <a:r>
              <a:rPr lang="en-IE" sz="2800" b="1" dirty="0">
                <a:ea typeface="ヒラギノ角ゴ Pro W3"/>
                <a:cs typeface="Calibri"/>
              </a:rPr>
              <a:t>Register for on-line CPD resources: </a:t>
            </a:r>
            <a:r>
              <a:rPr lang="en-IE" sz="2800" b="1" dirty="0">
                <a:ea typeface="ヒラギノ角ゴ Pro W3"/>
                <a:cs typeface="Calibri"/>
                <a:hlinkClick r:id="rId3"/>
              </a:rPr>
              <a:t>https://epistem.ie</a:t>
            </a:r>
            <a:endParaRPr lang="en-IE" sz="2800" dirty="0">
              <a:ea typeface="ヒラギノ角ゴ Pro W3"/>
              <a:cs typeface="+mn-lt"/>
            </a:endParaRPr>
          </a:p>
          <a:p>
            <a:pPr marL="507365" indent="-507365" algn="ctr">
              <a:buNone/>
            </a:pPr>
            <a:r>
              <a:rPr lang="en-IE" sz="2800" b="1" dirty="0">
                <a:ea typeface="ヒラギノ角ゴ Pro W3"/>
                <a:cs typeface="Calibri"/>
              </a:rPr>
              <a:t>EPI•STEM project: </a:t>
            </a:r>
            <a:r>
              <a:rPr lang="en-IE" sz="2800" b="1" dirty="0">
                <a:ea typeface="ヒラギノ角ゴ Pro W3"/>
                <a:cs typeface="Calibri"/>
                <a:hlinkClick r:id="rId4"/>
              </a:rPr>
              <a:t>Resources</a:t>
            </a:r>
            <a:endParaRPr lang="en-IE" sz="2800" dirty="0">
              <a:ea typeface="ヒラギノ角ゴ Pro W3"/>
              <a:cs typeface="+mn-lt"/>
            </a:endParaRPr>
          </a:p>
          <a:p>
            <a:pPr marL="507365" indent="-507365" algn="ctr">
              <a:buNone/>
            </a:pPr>
            <a:r>
              <a:rPr lang="en-IE" sz="2800" b="1" dirty="0">
                <a:ea typeface="ヒラギノ角ゴ Pro W3"/>
                <a:cs typeface="Calibri"/>
              </a:rPr>
              <a:t>Contact: </a:t>
            </a:r>
            <a:r>
              <a:rPr lang="en-IE" sz="2800" dirty="0">
                <a:ea typeface="ヒラギノ角ゴ Pro W3"/>
                <a:cs typeface="Calibri"/>
              </a:rPr>
              <a:t>Helen Fitzgerald, Senior Executive Administrator</a:t>
            </a:r>
            <a:endParaRPr lang="en-IE" sz="2800" dirty="0">
              <a:ea typeface="ヒラギノ角ゴ Pro W3"/>
              <a:cs typeface="+mn-lt"/>
            </a:endParaRPr>
          </a:p>
          <a:p>
            <a:pPr marL="507365" indent="-507365" algn="ctr">
              <a:buNone/>
            </a:pPr>
            <a:r>
              <a:rPr lang="en-IE" sz="2800" b="1" dirty="0">
                <a:ea typeface="ヒラギノ角ゴ Pro W3"/>
                <a:cs typeface="Calibri"/>
              </a:rPr>
              <a:t>Email: </a:t>
            </a:r>
            <a:r>
              <a:rPr lang="en-IE" sz="2800" b="1" dirty="0">
                <a:ea typeface="ヒラギノ角ゴ Pro W3"/>
                <a:cs typeface="Calibri"/>
                <a:hlinkClick r:id="rId5"/>
              </a:rPr>
              <a:t>helen.fitzgerald@ul.ie</a:t>
            </a:r>
            <a:endParaRPr lang="en-IE" sz="2800" dirty="0">
              <a:ea typeface="ヒラギノ角ゴ Pro W3"/>
              <a:cs typeface="+mn-lt"/>
            </a:endParaRPr>
          </a:p>
          <a:p>
            <a:pPr marL="507365" indent="-507365" algn="ctr">
              <a:buNone/>
            </a:pPr>
            <a:r>
              <a:rPr lang="en-IE" sz="2800" b="1" dirty="0">
                <a:ea typeface="ヒラギノ角ゴ Pro W3"/>
                <a:cs typeface="Calibri"/>
              </a:rPr>
              <a:t>This on-line CPD project [HEA funded] is an initiative with EPI•STEM for science and mathematics secondary teachers in Ireland. The research-led development team include:</a:t>
            </a:r>
            <a:endParaRPr lang="en-IE" sz="2800" dirty="0">
              <a:ea typeface="ヒラギノ角ゴ Pro W3"/>
              <a:cs typeface="+mn-lt"/>
            </a:endParaRPr>
          </a:p>
          <a:p>
            <a:pPr marL="507365" indent="-507365" algn="ctr">
              <a:buNone/>
            </a:pPr>
            <a:r>
              <a:rPr lang="en-IE" sz="2800" b="1" dirty="0">
                <a:ea typeface="ヒラギノ角ゴ Pro W3"/>
                <a:cs typeface="Calibri"/>
              </a:rPr>
              <a:t>Geraldine Mooney Simmie, Niamh O’Meara, Merrilyn Goos, Stephen Comiskey, Ciara Lane, Tracey O’Connell, Vo Van De, Tara E. Ryan, Martina Scully, Jack Nealon, Daniel Casey, Keith Kennedy, Martina Ryan, Annette Forster, </a:t>
            </a:r>
            <a:r>
              <a:rPr lang="en-IE" sz="2800" b="1" dirty="0" err="1">
                <a:ea typeface="ヒラギノ角ゴ Pro W3"/>
                <a:cs typeface="Calibri"/>
              </a:rPr>
              <a:t>Céren</a:t>
            </a:r>
            <a:r>
              <a:rPr lang="en-IE" sz="2800" b="1" dirty="0">
                <a:ea typeface="ヒラギノ角ゴ Pro W3"/>
                <a:cs typeface="Calibri"/>
              </a:rPr>
              <a:t> O’Connell, Martha Cosgrave, Veronica Ryan, Gemma </a:t>
            </a:r>
            <a:r>
              <a:rPr lang="en-IE" sz="2800" b="1" dirty="0" err="1">
                <a:ea typeface="ヒラギノ角ゴ Pro W3"/>
                <a:cs typeface="Calibri"/>
              </a:rPr>
              <a:t>Henstock</a:t>
            </a:r>
            <a:endParaRPr lang="en-IE" sz="2800" dirty="0">
              <a:ea typeface="ヒラギノ角ゴ Pro W3"/>
              <a:cs typeface="+mn-lt"/>
            </a:endParaRPr>
          </a:p>
          <a:p>
            <a:pPr marL="0" indent="0" algn="ctr">
              <a:buNone/>
            </a:pPr>
            <a:endParaRPr lang="en-IE" sz="4800" b="1" dirty="0"/>
          </a:p>
          <a:p>
            <a:pPr marL="0" indent="0" algn="ctr">
              <a:buNone/>
            </a:pPr>
            <a:endParaRPr lang="en-IE" sz="4800" b="1" dirty="0"/>
          </a:p>
          <a:p>
            <a:pPr marL="0" indent="0" algn="ctr">
              <a:buNone/>
            </a:pPr>
            <a:endParaRPr lang="en-IE" sz="4800" b="1" dirty="0"/>
          </a:p>
          <a:p>
            <a:pPr marL="507365" indent="-507365"/>
            <a:endParaRPr lang="en-IE" sz="4000" b="1" dirty="0"/>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261496" y="7782560"/>
            <a:ext cx="4330824" cy="2145715"/>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D0AF33E2-2E28-2069-416C-FC8DFB5F655C}"/>
              </a:ext>
            </a:extLst>
          </p:cNvPr>
          <p:cNvPicPr>
            <a:picLocks noChangeAspect="1"/>
          </p:cNvPicPr>
          <p:nvPr/>
        </p:nvPicPr>
        <p:blipFill rotWithShape="1">
          <a:blip r:embed="rId7"/>
          <a:srcRect t="34737" r="523" b="38421"/>
          <a:stretch/>
        </p:blipFill>
        <p:spPr>
          <a:xfrm>
            <a:off x="10701283" y="8036135"/>
            <a:ext cx="5144977" cy="1638563"/>
          </a:xfrm>
          <a:prstGeom prst="rect">
            <a:avLst/>
          </a:prstGeom>
        </p:spPr>
      </p:pic>
    </p:spTree>
    <p:extLst>
      <p:ext uri="{BB962C8B-B14F-4D97-AF65-F5344CB8AC3E}">
        <p14:creationId xmlns:p14="http://schemas.microsoft.com/office/powerpoint/2010/main" val="2775976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434F-5E0A-4D8E-A519-C0C702720654}"/>
              </a:ext>
            </a:extLst>
          </p:cNvPr>
          <p:cNvSpPr>
            <a:spLocks noGrp="1"/>
          </p:cNvSpPr>
          <p:nvPr>
            <p:ph type="title"/>
          </p:nvPr>
        </p:nvSpPr>
        <p:spPr/>
        <p:txBody>
          <a:bodyPr/>
          <a:lstStyle/>
          <a:p>
            <a:r>
              <a:rPr lang="en-IE" dirty="0"/>
              <a:t>Learning Outcomes </a:t>
            </a:r>
          </a:p>
        </p:txBody>
      </p:sp>
      <p:pic>
        <p:nvPicPr>
          <p:cNvPr id="5" name="Content Placeholder 4" descr="Text&#10;&#10;Description automatically generated">
            <a:extLst>
              <a:ext uri="{FF2B5EF4-FFF2-40B4-BE49-F238E27FC236}">
                <a16:creationId xmlns:a16="http://schemas.microsoft.com/office/drawing/2014/main" id="{02311AA1-1BE5-228B-696B-5627F9749CF5}"/>
              </a:ext>
            </a:extLst>
          </p:cNvPr>
          <p:cNvPicPr>
            <a:picLocks noGrp="1" noChangeAspect="1"/>
          </p:cNvPicPr>
          <p:nvPr>
            <p:ph idx="1"/>
          </p:nvPr>
        </p:nvPicPr>
        <p:blipFill rotWithShape="1">
          <a:blip r:embed="rId4"/>
          <a:srcRect l="13324" t="30571" r="15867" b="41297"/>
          <a:stretch/>
        </p:blipFill>
        <p:spPr>
          <a:xfrm>
            <a:off x="226483" y="3313227"/>
            <a:ext cx="15804622" cy="3531958"/>
          </a:xfrm>
        </p:spPr>
      </p:pic>
      <p:pic>
        <p:nvPicPr>
          <p:cNvPr id="10" name="Audio 9">
            <a:hlinkClick r:id="" action="ppaction://media"/>
            <a:extLst>
              <a:ext uri="{FF2B5EF4-FFF2-40B4-BE49-F238E27FC236}">
                <a16:creationId xmlns:a16="http://schemas.microsoft.com/office/drawing/2014/main" id="{C92755F8-EED1-4CD2-9D30-437E5D6B7E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554325" y="9455150"/>
            <a:ext cx="487363" cy="487363"/>
          </a:xfrm>
          <a:prstGeom prst="rect">
            <a:avLst/>
          </a:prstGeom>
        </p:spPr>
      </p:pic>
      <p:pic>
        <p:nvPicPr>
          <p:cNvPr id="3" name="Picture 3" descr="Text&#10;&#10;Description automatically generated">
            <a:extLst>
              <a:ext uri="{FF2B5EF4-FFF2-40B4-BE49-F238E27FC236}">
                <a16:creationId xmlns:a16="http://schemas.microsoft.com/office/drawing/2014/main" id="{563AD24D-8F9A-14F4-B3DF-5017B63A61C0}"/>
              </a:ext>
            </a:extLst>
          </p:cNvPr>
          <p:cNvPicPr>
            <a:picLocks noChangeAspect="1"/>
          </p:cNvPicPr>
          <p:nvPr/>
        </p:nvPicPr>
        <p:blipFill>
          <a:blip r:embed="rId6"/>
          <a:stretch>
            <a:fillRect/>
          </a:stretch>
        </p:blipFill>
        <p:spPr>
          <a:xfrm>
            <a:off x="6501141" y="8853602"/>
            <a:ext cx="2744616" cy="1301620"/>
          </a:xfrm>
          <a:prstGeom prst="rect">
            <a:avLst/>
          </a:prstGeom>
        </p:spPr>
      </p:pic>
    </p:spTree>
    <p:extLst>
      <p:ext uri="{BB962C8B-B14F-4D97-AF65-F5344CB8AC3E}">
        <p14:creationId xmlns:p14="http://schemas.microsoft.com/office/powerpoint/2010/main" val="2802253282"/>
      </p:ext>
    </p:extLst>
  </p:cSld>
  <p:clrMapOvr>
    <a:masterClrMapping/>
  </p:clrMapOvr>
  <mc:AlternateContent xmlns:mc="http://schemas.openxmlformats.org/markup-compatibility/2006" xmlns:p14="http://schemas.microsoft.com/office/powerpoint/2010/main">
    <mc:Choice Requires="p14">
      <p:transition spd="slow" p14:dur="2000" advTm="39073"/>
    </mc:Choice>
    <mc:Fallback xmlns="">
      <p:transition spd="slow" advTm="39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defTabSz="1267752" eaLnBrk="1" fontAlgn="auto" hangingPunct="1">
              <a:spcBef>
                <a:spcPts val="0"/>
              </a:spcBef>
              <a:spcAft>
                <a:spcPts val="0"/>
              </a:spcAft>
            </a:pPr>
            <a:br>
              <a:rPr lang="en-US" sz="3200" dirty="0">
                <a:solidFill>
                  <a:prstClr val="black"/>
                </a:solidFill>
                <a:ea typeface="+mn-ea"/>
                <a:cs typeface="+mn-cs"/>
              </a:rPr>
            </a:br>
            <a:r>
              <a:rPr lang="en-US" sz="3200" dirty="0">
                <a:solidFill>
                  <a:prstClr val="black"/>
                </a:solidFill>
                <a:ea typeface="+mn-ea"/>
                <a:cs typeface="+mn-cs"/>
              </a:rPr>
              <a:t>What students already know. </a:t>
            </a:r>
            <a:br>
              <a:rPr lang="en-US" sz="3200" dirty="0">
                <a:solidFill>
                  <a:prstClr val="black"/>
                </a:solidFill>
                <a:ea typeface="+mn-ea"/>
                <a:cs typeface="+mn-cs"/>
              </a:rPr>
            </a:br>
            <a:endParaRPr lang="en-IE" sz="3200" dirty="0"/>
          </a:p>
        </p:txBody>
      </p:sp>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616200" y="2092334"/>
            <a:ext cx="9746456" cy="5488005"/>
          </a:xfrm>
        </p:spPr>
      </p:pic>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11922231" y="8578216"/>
            <a:ext cx="4330824" cy="1580197"/>
          </a:xfrm>
          <a:prstGeom prst="rect">
            <a:avLst/>
          </a:prstGeom>
        </p:spPr>
      </p:pic>
      <p:pic>
        <p:nvPicPr>
          <p:cNvPr id="6" name="Audio 5">
            <a:hlinkClick r:id="" action="ppaction://media"/>
            <a:extLst>
              <a:ext uri="{FF2B5EF4-FFF2-40B4-BE49-F238E27FC236}">
                <a16:creationId xmlns:a16="http://schemas.microsoft.com/office/drawing/2014/main" id="{6720DFD6-DAB4-6174-03A8-398926914B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554325" y="9455150"/>
            <a:ext cx="487363" cy="487363"/>
          </a:xfrm>
          <a:prstGeom prst="rect">
            <a:avLst/>
          </a:prstGeom>
        </p:spPr>
      </p:pic>
      <p:pic>
        <p:nvPicPr>
          <p:cNvPr id="3" name="Picture 6" descr="Text&#10;&#10;Description automatically generated">
            <a:extLst>
              <a:ext uri="{FF2B5EF4-FFF2-40B4-BE49-F238E27FC236}">
                <a16:creationId xmlns:a16="http://schemas.microsoft.com/office/drawing/2014/main" id="{8405956B-BB8C-9BC3-41F0-21F99C6D99C1}"/>
              </a:ext>
            </a:extLst>
          </p:cNvPr>
          <p:cNvPicPr>
            <a:picLocks noChangeAspect="1"/>
          </p:cNvPicPr>
          <p:nvPr/>
        </p:nvPicPr>
        <p:blipFill>
          <a:blip r:embed="rId8"/>
          <a:stretch>
            <a:fillRect/>
          </a:stretch>
        </p:blipFill>
        <p:spPr>
          <a:xfrm>
            <a:off x="6437249" y="8853602"/>
            <a:ext cx="2744616" cy="1301620"/>
          </a:xfrm>
          <a:prstGeom prst="rect">
            <a:avLst/>
          </a:prstGeom>
        </p:spPr>
      </p:pic>
    </p:spTree>
    <p:extLst>
      <p:ext uri="{BB962C8B-B14F-4D97-AF65-F5344CB8AC3E}">
        <p14:creationId xmlns:p14="http://schemas.microsoft.com/office/powerpoint/2010/main" val="4231775580"/>
      </p:ext>
    </p:extLst>
  </p:cSld>
  <p:clrMapOvr>
    <a:masterClrMapping/>
  </p:clrMapOvr>
  <mc:AlternateContent xmlns:mc="http://schemas.openxmlformats.org/markup-compatibility/2006" xmlns:p14="http://schemas.microsoft.com/office/powerpoint/2010/main">
    <mc:Choice Requires="p14">
      <p:transition spd="slow" p14:dur="2000" advTm="29264"/>
    </mc:Choice>
    <mc:Fallback xmlns="">
      <p:transition spd="slow" advTm="29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defTabSz="1267752" eaLnBrk="1" fontAlgn="auto" hangingPunct="1">
              <a:spcBef>
                <a:spcPts val="0"/>
              </a:spcBef>
              <a:spcAft>
                <a:spcPts val="0"/>
              </a:spcAft>
            </a:pPr>
            <a:br>
              <a:rPr lang="en-US" sz="3200" dirty="0">
                <a:solidFill>
                  <a:prstClr val="black"/>
                </a:solidFill>
                <a:ea typeface="+mn-ea"/>
                <a:cs typeface="+mn-cs"/>
              </a:rPr>
            </a:br>
            <a:r>
              <a:rPr lang="en-US" sz="3200" dirty="0">
                <a:solidFill>
                  <a:prstClr val="black"/>
                </a:solidFill>
                <a:ea typeface="+mn-ea"/>
                <a:cs typeface="+mn-cs"/>
              </a:rPr>
              <a:t>Primary Source of energy </a:t>
            </a:r>
            <a:br>
              <a:rPr lang="en-US" sz="3200" dirty="0">
                <a:solidFill>
                  <a:prstClr val="black"/>
                </a:solidFill>
                <a:ea typeface="+mn-ea"/>
                <a:cs typeface="+mn-cs"/>
              </a:rPr>
            </a:br>
            <a:endParaRPr lang="en-IE" sz="3200"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11922231" y="8578216"/>
            <a:ext cx="4330824" cy="1580197"/>
          </a:xfrm>
          <a:prstGeom prst="rect">
            <a:avLst/>
          </a:prstGeom>
        </p:spPr>
      </p:pic>
      <p:pic>
        <p:nvPicPr>
          <p:cNvPr id="7" name="Content Placeholder 6"/>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911600" y="1735647"/>
            <a:ext cx="6942931" cy="6618928"/>
          </a:xfrm>
        </p:spPr>
      </p:pic>
      <p:pic>
        <p:nvPicPr>
          <p:cNvPr id="3" name="Audio 2">
            <a:hlinkClick r:id="" action="ppaction://media"/>
            <a:extLst>
              <a:ext uri="{FF2B5EF4-FFF2-40B4-BE49-F238E27FC236}">
                <a16:creationId xmlns:a16="http://schemas.microsoft.com/office/drawing/2014/main" id="{1FE5979C-1C1D-E172-838A-4C4484D831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554325" y="9455150"/>
            <a:ext cx="487363" cy="487363"/>
          </a:xfrm>
          <a:prstGeom prst="rect">
            <a:avLst/>
          </a:prstGeom>
        </p:spPr>
      </p:pic>
      <p:pic>
        <p:nvPicPr>
          <p:cNvPr id="5" name="Picture 5" descr="Text&#10;&#10;Description automatically generated">
            <a:extLst>
              <a:ext uri="{FF2B5EF4-FFF2-40B4-BE49-F238E27FC236}">
                <a16:creationId xmlns:a16="http://schemas.microsoft.com/office/drawing/2014/main" id="{F0A254B9-B08B-4783-027A-AAD288EDDA67}"/>
              </a:ext>
            </a:extLst>
          </p:cNvPr>
          <p:cNvPicPr>
            <a:picLocks noChangeAspect="1"/>
          </p:cNvPicPr>
          <p:nvPr/>
        </p:nvPicPr>
        <p:blipFill>
          <a:blip r:embed="rId8"/>
          <a:stretch>
            <a:fillRect/>
          </a:stretch>
        </p:blipFill>
        <p:spPr>
          <a:xfrm>
            <a:off x="6586331" y="8853602"/>
            <a:ext cx="2744616" cy="1301620"/>
          </a:xfrm>
          <a:prstGeom prst="rect">
            <a:avLst/>
          </a:prstGeom>
        </p:spPr>
      </p:pic>
    </p:spTree>
    <p:extLst>
      <p:ext uri="{BB962C8B-B14F-4D97-AF65-F5344CB8AC3E}">
        <p14:creationId xmlns:p14="http://schemas.microsoft.com/office/powerpoint/2010/main" val="2555440394"/>
      </p:ext>
    </p:extLst>
  </p:cSld>
  <p:clrMapOvr>
    <a:masterClrMapping/>
  </p:clrMapOvr>
  <mc:AlternateContent xmlns:mc="http://schemas.openxmlformats.org/markup-compatibility/2006" xmlns:p14="http://schemas.microsoft.com/office/powerpoint/2010/main">
    <mc:Choice Requires="p14">
      <p:transition spd="slow" p14:dur="2000" advTm="14766"/>
    </mc:Choice>
    <mc:Fallback xmlns="">
      <p:transition spd="slow" advTm="14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Sun – producer – primary consumer – secondary consumer</a:t>
            </a:r>
            <a:r>
              <a:rPr lang="en-GB" dirty="0"/>
              <a:t>.</a:t>
            </a:r>
            <a:endParaRPr lang="en-IE" dirty="0"/>
          </a:p>
        </p:txBody>
      </p:sp>
      <p:pic>
        <p:nvPicPr>
          <p:cNvPr id="4" name="Content Placeholder 3"/>
          <p:cNvPicPr>
            <a:picLocks noGrp="1" noChangeAspect="1"/>
          </p:cNvPicPr>
          <p:nvPr>
            <p:ph idx="1"/>
          </p:nvPr>
        </p:nvPicPr>
        <p:blipFill rotWithShape="1">
          <a:blip r:embed="rId5">
            <a:extLst>
              <a:ext uri="{28A0092B-C50C-407E-A947-70E740481C1C}">
                <a14:useLocalDpi xmlns:a14="http://schemas.microsoft.com/office/drawing/2010/main" val="0"/>
              </a:ext>
            </a:extLst>
          </a:blip>
          <a:srcRect t="11717" b="4017"/>
          <a:stretch/>
        </p:blipFill>
        <p:spPr>
          <a:xfrm>
            <a:off x="2648214" y="1512006"/>
            <a:ext cx="8510852" cy="7171811"/>
          </a:xfrm>
        </p:spPr>
      </p:pic>
      <p:pic>
        <p:nvPicPr>
          <p:cNvPr id="5" name="Audio 4">
            <a:hlinkClick r:id="" action="ppaction://media"/>
            <a:extLst>
              <a:ext uri="{FF2B5EF4-FFF2-40B4-BE49-F238E27FC236}">
                <a16:creationId xmlns:a16="http://schemas.microsoft.com/office/drawing/2014/main" id="{23F90881-811E-BE99-A09A-213270DAE9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554325" y="9455150"/>
            <a:ext cx="487363" cy="487363"/>
          </a:xfrm>
          <a:prstGeom prst="rect">
            <a:avLst/>
          </a:prstGeom>
        </p:spPr>
      </p:pic>
      <p:pic>
        <p:nvPicPr>
          <p:cNvPr id="3" name="Picture 5" descr="Text&#10;&#10;Description automatically generated">
            <a:extLst>
              <a:ext uri="{FF2B5EF4-FFF2-40B4-BE49-F238E27FC236}">
                <a16:creationId xmlns:a16="http://schemas.microsoft.com/office/drawing/2014/main" id="{B336388A-A2BA-8DBD-1C7A-A44358DC25EC}"/>
              </a:ext>
            </a:extLst>
          </p:cNvPr>
          <p:cNvPicPr>
            <a:picLocks noChangeAspect="1"/>
          </p:cNvPicPr>
          <p:nvPr/>
        </p:nvPicPr>
        <p:blipFill>
          <a:blip r:embed="rId7"/>
          <a:stretch>
            <a:fillRect/>
          </a:stretch>
        </p:blipFill>
        <p:spPr>
          <a:xfrm>
            <a:off x="6905793" y="8853602"/>
            <a:ext cx="2744616" cy="1301620"/>
          </a:xfrm>
          <a:prstGeom prst="rect">
            <a:avLst/>
          </a:prstGeom>
        </p:spPr>
      </p:pic>
    </p:spTree>
    <p:extLst>
      <p:ext uri="{BB962C8B-B14F-4D97-AF65-F5344CB8AC3E}">
        <p14:creationId xmlns:p14="http://schemas.microsoft.com/office/powerpoint/2010/main" val="1986443097"/>
      </p:ext>
    </p:extLst>
  </p:cSld>
  <p:clrMapOvr>
    <a:masterClrMapping/>
  </p:clrMapOvr>
  <mc:AlternateContent xmlns:mc="http://schemas.openxmlformats.org/markup-compatibility/2006" xmlns:p14="http://schemas.microsoft.com/office/powerpoint/2010/main">
    <mc:Choice Requires="p14">
      <p:transition spd="slow" p14:dur="2000" advTm="30605"/>
    </mc:Choice>
    <mc:Fallback xmlns="">
      <p:transition spd="slow" advTm="30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Food Chain</a:t>
            </a:r>
          </a:p>
        </p:txBody>
      </p:sp>
      <p:pic>
        <p:nvPicPr>
          <p:cNvPr id="4" name="Content Placeholder 3"/>
          <p:cNvPicPr>
            <a:picLocks noGrp="1" noChangeAspect="1"/>
          </p:cNvPicPr>
          <p:nvPr>
            <p:ph idx="1"/>
          </p:nvPr>
        </p:nvPicPr>
        <p:blipFill rotWithShape="1">
          <a:blip r:embed="rId5">
            <a:extLst>
              <a:ext uri="{28A0092B-C50C-407E-A947-70E740481C1C}">
                <a14:useLocalDpi xmlns:a14="http://schemas.microsoft.com/office/drawing/2010/main" val="0"/>
              </a:ext>
            </a:extLst>
          </a:blip>
          <a:srcRect t="20025" r="12265"/>
          <a:stretch/>
        </p:blipFill>
        <p:spPr>
          <a:xfrm>
            <a:off x="1949979" y="1811865"/>
            <a:ext cx="10559142" cy="6688668"/>
          </a:xfrm>
        </p:spPr>
      </p:pic>
      <p:pic>
        <p:nvPicPr>
          <p:cNvPr id="6" name="Audio 5">
            <a:hlinkClick r:id="" action="ppaction://media"/>
            <a:extLst>
              <a:ext uri="{FF2B5EF4-FFF2-40B4-BE49-F238E27FC236}">
                <a16:creationId xmlns:a16="http://schemas.microsoft.com/office/drawing/2014/main" id="{7D5F7E90-3DE7-81F3-E931-1441FA1062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554325" y="9455150"/>
            <a:ext cx="487363" cy="487363"/>
          </a:xfrm>
          <a:prstGeom prst="rect">
            <a:avLst/>
          </a:prstGeom>
        </p:spPr>
      </p:pic>
      <p:pic>
        <p:nvPicPr>
          <p:cNvPr id="3" name="Picture 4" descr="Text&#10;&#10;Description automatically generated">
            <a:extLst>
              <a:ext uri="{FF2B5EF4-FFF2-40B4-BE49-F238E27FC236}">
                <a16:creationId xmlns:a16="http://schemas.microsoft.com/office/drawing/2014/main" id="{B389BB2D-CFF0-F4F0-0E1D-477A87540F13}"/>
              </a:ext>
            </a:extLst>
          </p:cNvPr>
          <p:cNvPicPr>
            <a:picLocks noChangeAspect="1"/>
          </p:cNvPicPr>
          <p:nvPr/>
        </p:nvPicPr>
        <p:blipFill>
          <a:blip r:embed="rId7"/>
          <a:stretch>
            <a:fillRect/>
          </a:stretch>
        </p:blipFill>
        <p:spPr>
          <a:xfrm>
            <a:off x="6437249" y="8853602"/>
            <a:ext cx="2744616" cy="1301620"/>
          </a:xfrm>
          <a:prstGeom prst="rect">
            <a:avLst/>
          </a:prstGeom>
        </p:spPr>
      </p:pic>
    </p:spTree>
    <p:extLst>
      <p:ext uri="{BB962C8B-B14F-4D97-AF65-F5344CB8AC3E}">
        <p14:creationId xmlns:p14="http://schemas.microsoft.com/office/powerpoint/2010/main" val="4156085756"/>
      </p:ext>
    </p:extLst>
  </p:cSld>
  <p:clrMapOvr>
    <a:masterClrMapping/>
  </p:clrMapOvr>
  <mc:AlternateContent xmlns:mc="http://schemas.openxmlformats.org/markup-compatibility/2006" xmlns:p14="http://schemas.microsoft.com/office/powerpoint/2010/main">
    <mc:Choice Requires="p14">
      <p:transition spd="slow" p14:dur="2000" advTm="56904"/>
    </mc:Choice>
    <mc:Fallback xmlns="">
      <p:transition spd="slow" advTm="56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Food chain length. </a:t>
            </a:r>
            <a:endParaRPr lang="en-IE" dirty="0"/>
          </a:p>
        </p:txBody>
      </p:sp>
      <p:pic>
        <p:nvPicPr>
          <p:cNvPr id="5" name="Content Placeholder 4" descr="A picture containing graphical user interface&#10;&#10;Description automatically generated">
            <a:extLst>
              <a:ext uri="{FF2B5EF4-FFF2-40B4-BE49-F238E27FC236}">
                <a16:creationId xmlns:a16="http://schemas.microsoft.com/office/drawing/2014/main" id="{C97AACF8-1F1C-59F6-1C6A-197582126FCE}"/>
              </a:ext>
            </a:extLst>
          </p:cNvPr>
          <p:cNvPicPr>
            <a:picLocks noGrp="1" noChangeAspect="1"/>
          </p:cNvPicPr>
          <p:nvPr>
            <p:ph idx="1"/>
          </p:nvPr>
        </p:nvPicPr>
        <p:blipFill rotWithShape="1">
          <a:blip r:embed="rId5"/>
          <a:srcRect l="18117" t="24612" r="17114" b="24056"/>
          <a:stretch/>
        </p:blipFill>
        <p:spPr>
          <a:xfrm>
            <a:off x="1333500" y="1733550"/>
            <a:ext cx="13005494" cy="7162800"/>
          </a:xfrm>
        </p:spPr>
      </p:pic>
      <p:pic>
        <p:nvPicPr>
          <p:cNvPr id="3" name="Audio 2">
            <a:hlinkClick r:id="" action="ppaction://media"/>
            <a:extLst>
              <a:ext uri="{FF2B5EF4-FFF2-40B4-BE49-F238E27FC236}">
                <a16:creationId xmlns:a16="http://schemas.microsoft.com/office/drawing/2014/main" id="{0635A68A-F87C-B04C-EF16-A12B3D8C70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554325" y="9455150"/>
            <a:ext cx="487363" cy="487363"/>
          </a:xfrm>
          <a:prstGeom prst="rect">
            <a:avLst/>
          </a:prstGeom>
        </p:spPr>
      </p:pic>
      <p:pic>
        <p:nvPicPr>
          <p:cNvPr id="4" name="Picture 5" descr="Text&#10;&#10;Description automatically generated">
            <a:extLst>
              <a:ext uri="{FF2B5EF4-FFF2-40B4-BE49-F238E27FC236}">
                <a16:creationId xmlns:a16="http://schemas.microsoft.com/office/drawing/2014/main" id="{06CA804A-6E3C-7B10-5741-56F1E150F509}"/>
              </a:ext>
            </a:extLst>
          </p:cNvPr>
          <p:cNvPicPr>
            <a:picLocks noChangeAspect="1"/>
          </p:cNvPicPr>
          <p:nvPr/>
        </p:nvPicPr>
        <p:blipFill>
          <a:blip r:embed="rId7"/>
          <a:stretch>
            <a:fillRect/>
          </a:stretch>
        </p:blipFill>
        <p:spPr>
          <a:xfrm>
            <a:off x="6692819" y="8853602"/>
            <a:ext cx="2744616" cy="1301620"/>
          </a:xfrm>
          <a:prstGeom prst="rect">
            <a:avLst/>
          </a:prstGeom>
        </p:spPr>
      </p:pic>
    </p:spTree>
    <p:extLst>
      <p:ext uri="{BB962C8B-B14F-4D97-AF65-F5344CB8AC3E}">
        <p14:creationId xmlns:p14="http://schemas.microsoft.com/office/powerpoint/2010/main" val="3657877909"/>
      </p:ext>
    </p:extLst>
  </p:cSld>
  <p:clrMapOvr>
    <a:masterClrMapping/>
  </p:clrMapOvr>
  <mc:AlternateContent xmlns:mc="http://schemas.openxmlformats.org/markup-compatibility/2006" xmlns:p14="http://schemas.microsoft.com/office/powerpoint/2010/main">
    <mc:Choice Requires="p14">
      <p:transition spd="slow" p14:dur="2000" advTm="39606"/>
    </mc:Choice>
    <mc:Fallback xmlns="">
      <p:transition spd="slow" advTm="39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9CF62-0631-B8C2-2B37-54809A45119B}"/>
              </a:ext>
            </a:extLst>
          </p:cNvPr>
          <p:cNvSpPr>
            <a:spLocks noGrp="1"/>
          </p:cNvSpPr>
          <p:nvPr>
            <p:ph type="title"/>
          </p:nvPr>
        </p:nvSpPr>
        <p:spPr/>
        <p:txBody>
          <a:bodyPr/>
          <a:lstStyle/>
          <a:p>
            <a:r>
              <a:rPr lang="en-IE" dirty="0"/>
              <a:t>Food chain games </a:t>
            </a:r>
          </a:p>
        </p:txBody>
      </p:sp>
      <p:sp>
        <p:nvSpPr>
          <p:cNvPr id="3" name="Content Placeholder 2">
            <a:extLst>
              <a:ext uri="{FF2B5EF4-FFF2-40B4-BE49-F238E27FC236}">
                <a16:creationId xmlns:a16="http://schemas.microsoft.com/office/drawing/2014/main" id="{AA38F466-E577-C84B-0FF3-FB33D9253C15}"/>
              </a:ext>
            </a:extLst>
          </p:cNvPr>
          <p:cNvSpPr>
            <a:spLocks noGrp="1"/>
          </p:cNvSpPr>
          <p:nvPr>
            <p:ph idx="1"/>
          </p:nvPr>
        </p:nvSpPr>
        <p:spPr>
          <a:xfrm>
            <a:off x="948359" y="1874134"/>
            <a:ext cx="8652841" cy="6526916"/>
          </a:xfrm>
        </p:spPr>
        <p:txBody>
          <a:bodyPr/>
          <a:lstStyle/>
          <a:p>
            <a:r>
              <a:rPr lang="en-GB" dirty="0">
                <a:hlinkClick r:id="rId5"/>
              </a:rPr>
              <a:t>Food chain game for students</a:t>
            </a:r>
            <a:endParaRPr lang="en-GB" dirty="0"/>
          </a:p>
          <a:p>
            <a:endParaRPr lang="en-GB" dirty="0"/>
          </a:p>
          <a:p>
            <a:pPr marL="0" indent="0">
              <a:buNone/>
            </a:pPr>
            <a:endParaRPr lang="en-GB" dirty="0"/>
          </a:p>
          <a:p>
            <a:r>
              <a:rPr lang="en-GB" dirty="0">
                <a:hlinkClick r:id="rId6"/>
              </a:rPr>
              <a:t>Build a food chain game</a:t>
            </a:r>
            <a:endParaRPr lang="en-GB" dirty="0"/>
          </a:p>
          <a:p>
            <a:endParaRPr lang="en-GB" dirty="0"/>
          </a:p>
          <a:p>
            <a:endParaRPr lang="en-GB" dirty="0"/>
          </a:p>
          <a:p>
            <a:r>
              <a:rPr lang="en-GB" dirty="0"/>
              <a:t> </a:t>
            </a:r>
            <a:r>
              <a:rPr lang="en-GB" dirty="0">
                <a:hlinkClick r:id="rId7"/>
              </a:rPr>
              <a:t>Multiple food chain activities</a:t>
            </a:r>
            <a:endParaRPr lang="en-IE" dirty="0"/>
          </a:p>
        </p:txBody>
      </p:sp>
      <p:pic>
        <p:nvPicPr>
          <p:cNvPr id="5" name="Picture 4">
            <a:extLst>
              <a:ext uri="{FF2B5EF4-FFF2-40B4-BE49-F238E27FC236}">
                <a16:creationId xmlns:a16="http://schemas.microsoft.com/office/drawing/2014/main" id="{BD21E561-2231-BDCB-720C-482C3A1B30AB}"/>
              </a:ext>
            </a:extLst>
          </p:cNvPr>
          <p:cNvPicPr>
            <a:picLocks noChangeAspect="1"/>
          </p:cNvPicPr>
          <p:nvPr/>
        </p:nvPicPr>
        <p:blipFill rotWithShape="1">
          <a:blip r:embed="rId8"/>
          <a:srcRect l="13593" t="9039" r="14813" b="4093"/>
          <a:stretch/>
        </p:blipFill>
        <p:spPr>
          <a:xfrm>
            <a:off x="9194179" y="2920473"/>
            <a:ext cx="6746316" cy="4604278"/>
          </a:xfrm>
          <a:prstGeom prst="rect">
            <a:avLst/>
          </a:prstGeom>
        </p:spPr>
      </p:pic>
      <p:pic>
        <p:nvPicPr>
          <p:cNvPr id="4" name="Audio 3">
            <a:hlinkClick r:id="" action="ppaction://media"/>
            <a:extLst>
              <a:ext uri="{FF2B5EF4-FFF2-40B4-BE49-F238E27FC236}">
                <a16:creationId xmlns:a16="http://schemas.microsoft.com/office/drawing/2014/main" id="{CDBEE234-CBC7-794D-1656-70A9156F9E9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554325" y="9455150"/>
            <a:ext cx="487363" cy="487363"/>
          </a:xfrm>
          <a:prstGeom prst="rect">
            <a:avLst/>
          </a:prstGeom>
        </p:spPr>
      </p:pic>
      <p:pic>
        <p:nvPicPr>
          <p:cNvPr id="6" name="Picture 6" descr="Text&#10;&#10;Description automatically generated">
            <a:extLst>
              <a:ext uri="{FF2B5EF4-FFF2-40B4-BE49-F238E27FC236}">
                <a16:creationId xmlns:a16="http://schemas.microsoft.com/office/drawing/2014/main" id="{02FD537D-A26F-FAA1-E6BE-9A42D2BF3F8E}"/>
              </a:ext>
            </a:extLst>
          </p:cNvPr>
          <p:cNvPicPr>
            <a:picLocks noChangeAspect="1"/>
          </p:cNvPicPr>
          <p:nvPr/>
        </p:nvPicPr>
        <p:blipFill>
          <a:blip r:embed="rId10"/>
          <a:stretch>
            <a:fillRect/>
          </a:stretch>
        </p:blipFill>
        <p:spPr>
          <a:xfrm>
            <a:off x="7076173" y="8853602"/>
            <a:ext cx="2744616" cy="1301620"/>
          </a:xfrm>
          <a:prstGeom prst="rect">
            <a:avLst/>
          </a:prstGeom>
        </p:spPr>
      </p:pic>
    </p:spTree>
    <p:extLst>
      <p:ext uri="{BB962C8B-B14F-4D97-AF65-F5344CB8AC3E}">
        <p14:creationId xmlns:p14="http://schemas.microsoft.com/office/powerpoint/2010/main" val="3845377338"/>
      </p:ext>
    </p:extLst>
  </p:cSld>
  <p:clrMapOvr>
    <a:masterClrMapping/>
  </p:clrMapOvr>
  <mc:AlternateContent xmlns:mc="http://schemas.openxmlformats.org/markup-compatibility/2006" xmlns:p14="http://schemas.microsoft.com/office/powerpoint/2010/main">
    <mc:Choice Requires="p14">
      <p:transition spd="slow" p14:dur="2000" advTm="30192"/>
    </mc:Choice>
    <mc:Fallback xmlns="">
      <p:transition spd="slow" advTm="30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4160D-435C-77E9-D811-85221580F3BE}"/>
              </a:ext>
            </a:extLst>
          </p:cNvPr>
          <p:cNvSpPr>
            <a:spLocks noGrp="1"/>
          </p:cNvSpPr>
          <p:nvPr>
            <p:ph type="title"/>
          </p:nvPr>
        </p:nvSpPr>
        <p:spPr/>
        <p:txBody>
          <a:bodyPr/>
          <a:lstStyle/>
          <a:p>
            <a:r>
              <a:rPr lang="en-IE" dirty="0"/>
              <a:t>Food Webs </a:t>
            </a:r>
          </a:p>
        </p:txBody>
      </p:sp>
      <p:pic>
        <p:nvPicPr>
          <p:cNvPr id="10" name="Content Placeholder 9">
            <a:extLst>
              <a:ext uri="{FF2B5EF4-FFF2-40B4-BE49-F238E27FC236}">
                <a16:creationId xmlns:a16="http://schemas.microsoft.com/office/drawing/2014/main" id="{2F22936A-632C-9D85-833F-71983368377D}"/>
              </a:ext>
            </a:extLst>
          </p:cNvPr>
          <p:cNvPicPr>
            <a:picLocks noGrp="1" noChangeAspect="1"/>
          </p:cNvPicPr>
          <p:nvPr>
            <p:ph idx="1"/>
          </p:nvPr>
        </p:nvPicPr>
        <p:blipFill rotWithShape="1">
          <a:blip r:embed="rId5"/>
          <a:srcRect t="14659" b="8619"/>
          <a:stretch/>
        </p:blipFill>
        <p:spPr>
          <a:xfrm>
            <a:off x="4270671" y="1512006"/>
            <a:ext cx="7003860" cy="7346244"/>
          </a:xfrm>
        </p:spPr>
      </p:pic>
      <p:pic>
        <p:nvPicPr>
          <p:cNvPr id="8" name="Audio 7">
            <a:hlinkClick r:id="" action="ppaction://media"/>
            <a:extLst>
              <a:ext uri="{FF2B5EF4-FFF2-40B4-BE49-F238E27FC236}">
                <a16:creationId xmlns:a16="http://schemas.microsoft.com/office/drawing/2014/main" id="{730FB582-5C7B-8980-31BB-89C91BA8F6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554325" y="9455150"/>
            <a:ext cx="487363" cy="487363"/>
          </a:xfrm>
          <a:prstGeom prst="rect">
            <a:avLst/>
          </a:prstGeom>
        </p:spPr>
      </p:pic>
      <p:pic>
        <p:nvPicPr>
          <p:cNvPr id="3" name="Picture 3" descr="Text&#10;&#10;Description automatically generated">
            <a:extLst>
              <a:ext uri="{FF2B5EF4-FFF2-40B4-BE49-F238E27FC236}">
                <a16:creationId xmlns:a16="http://schemas.microsoft.com/office/drawing/2014/main" id="{692A0564-CF46-5A0D-00F4-E994F68674A1}"/>
              </a:ext>
            </a:extLst>
          </p:cNvPr>
          <p:cNvPicPr>
            <a:picLocks noChangeAspect="1"/>
          </p:cNvPicPr>
          <p:nvPr/>
        </p:nvPicPr>
        <p:blipFill>
          <a:blip r:embed="rId7"/>
          <a:stretch>
            <a:fillRect/>
          </a:stretch>
        </p:blipFill>
        <p:spPr>
          <a:xfrm>
            <a:off x="6756711" y="8853602"/>
            <a:ext cx="2744616" cy="1301620"/>
          </a:xfrm>
          <a:prstGeom prst="rect">
            <a:avLst/>
          </a:prstGeom>
        </p:spPr>
      </p:pic>
    </p:spTree>
    <p:extLst>
      <p:ext uri="{BB962C8B-B14F-4D97-AF65-F5344CB8AC3E}">
        <p14:creationId xmlns:p14="http://schemas.microsoft.com/office/powerpoint/2010/main" val="3983484230"/>
      </p:ext>
    </p:extLst>
  </p:cSld>
  <p:clrMapOvr>
    <a:masterClrMapping/>
  </p:clrMapOvr>
  <mc:AlternateContent xmlns:mc="http://schemas.openxmlformats.org/markup-compatibility/2006" xmlns:p14="http://schemas.microsoft.com/office/powerpoint/2010/main">
    <mc:Choice Requires="p14">
      <p:transition spd="slow" p14:dur="2000" advTm="53339"/>
    </mc:Choice>
    <mc:Fallback xmlns="">
      <p:transition spd="slow" advTm="53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D24B0405-4E1F-466C-B47E-D888F920E63B}" vid="{C92CC812-BA72-43A0-A347-C442577FD1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145F2498C97646B7E258B7B5463D06" ma:contentTypeVersion="6" ma:contentTypeDescription="Create a new document." ma:contentTypeScope="" ma:versionID="3e362cec90a5e6da692f70407cc85182">
  <xsd:schema xmlns:xsd="http://www.w3.org/2001/XMLSchema" xmlns:xs="http://www.w3.org/2001/XMLSchema" xmlns:p="http://schemas.microsoft.com/office/2006/metadata/properties" xmlns:ns2="65b45968-4823-43e0-8c3f-65ff1018cd16" xmlns:ns3="9a78f28e-fad2-4cb4-855a-3f5b5cd507ab" targetNamespace="http://schemas.microsoft.com/office/2006/metadata/properties" ma:root="true" ma:fieldsID="e762bd3f213f723811f3695ddbf11df5" ns2:_="" ns3:_="">
    <xsd:import namespace="65b45968-4823-43e0-8c3f-65ff1018cd16"/>
    <xsd:import namespace="9a78f28e-fad2-4cb4-855a-3f5b5cd507a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b45968-4823-43e0-8c3f-65ff1018cd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78f28e-fad2-4cb4-855a-3f5b5cd507a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97A37D-5ADD-4EB6-ACBA-D7D4BD0771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b45968-4823-43e0-8c3f-65ff1018cd16"/>
    <ds:schemaRef ds:uri="9a78f28e-fad2-4cb4-855a-3f5b5cd507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8EA609-1291-4473-BFBC-F21AC1F4FF60}">
  <ds:schemaRefs>
    <ds:schemaRef ds:uri="http://purl.org/dc/elements/1.1/"/>
    <ds:schemaRef ds:uri="http://schemas.microsoft.com/office/2006/metadata/properties"/>
    <ds:schemaRef ds:uri="http://purl.org/dc/terms/"/>
    <ds:schemaRef ds:uri="60b8bcbf-d985-4ef9-9a7e-171ce5c890a2"/>
    <ds:schemaRef ds:uri="http://schemas.microsoft.com/office/2006/documentManagement/types"/>
    <ds:schemaRef ds:uri="http://schemas.microsoft.com/office/infopath/2007/PartnerControls"/>
    <ds:schemaRef ds:uri="http://schemas.openxmlformats.org/package/2006/metadata/core-properties"/>
    <ds:schemaRef ds:uri="53654a71-39f5-422b-bf6e-bb4d5e46afc3"/>
    <ds:schemaRef ds:uri="http://www.w3.org/XML/1998/namespace"/>
    <ds:schemaRef ds:uri="http://purl.org/dc/dcmitype/"/>
  </ds:schemaRefs>
</ds:datastoreItem>
</file>

<file path=customXml/itemProps3.xml><?xml version="1.0" encoding="utf-8"?>
<ds:datastoreItem xmlns:ds="http://schemas.openxmlformats.org/officeDocument/2006/customXml" ds:itemID="{A47F9092-BDA7-424C-B9CC-8BEFC49DF8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1137</Words>
  <Application>Microsoft Office PowerPoint</Application>
  <PresentationFormat>Custom</PresentationFormat>
  <Paragraphs>116</Paragraphs>
  <Slides>17</Slides>
  <Notes>12</Notes>
  <HiddenSlides>0</HiddenSlides>
  <MMClips>14</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Theme2</vt:lpstr>
      <vt:lpstr>Ecology – Leaving Certificate Energy flow through the ecosystem.  </vt:lpstr>
      <vt:lpstr>Learning Outcomes </vt:lpstr>
      <vt:lpstr> What students already know.  </vt:lpstr>
      <vt:lpstr> Primary Source of energy  </vt:lpstr>
      <vt:lpstr>Sun – producer – primary consumer – secondary consumer.</vt:lpstr>
      <vt:lpstr>Food Chain</vt:lpstr>
      <vt:lpstr>Food chain length. </vt:lpstr>
      <vt:lpstr>Food chain games </vt:lpstr>
      <vt:lpstr>Food Webs </vt:lpstr>
      <vt:lpstr>Food Web activities. </vt:lpstr>
      <vt:lpstr>Trophic level pyramid</vt:lpstr>
      <vt:lpstr>Pyramid of numbers </vt:lpstr>
      <vt:lpstr>Steps to creating a pyramid of numbers</vt:lpstr>
      <vt:lpstr>Sample Question </vt:lpstr>
      <vt:lpstr>Niche </vt:lpstr>
      <vt:lpstr> References </vt:lpstr>
      <vt:lpstr>Contact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Sharon.Kelly</dc:creator>
  <cp:lastModifiedBy>Geraldine.Mooney.Simmie</cp:lastModifiedBy>
  <cp:revision>423</cp:revision>
  <cp:lastPrinted>2022-01-21T15:42:44Z</cp:lastPrinted>
  <dcterms:created xsi:type="dcterms:W3CDTF">2020-01-09T08:50:42Z</dcterms:created>
  <dcterms:modified xsi:type="dcterms:W3CDTF">2022-11-07T11:36:42Z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0x010100BE145F2498C97646B7E258B7B5463D06</vt:lpwstr>
  </property>
</Properties>
</file>