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Lst>
  <p:notesMasterIdLst>
    <p:notesMasterId r:id="rId23"/>
  </p:notesMasterIdLst>
  <p:handoutMasterIdLst>
    <p:handoutMasterId r:id="rId24"/>
  </p:handoutMasterIdLst>
  <p:sldIdLst>
    <p:sldId id="332" r:id="rId5"/>
    <p:sldId id="365" r:id="rId6"/>
    <p:sldId id="342" r:id="rId7"/>
    <p:sldId id="357" r:id="rId8"/>
    <p:sldId id="352" r:id="rId9"/>
    <p:sldId id="358" r:id="rId10"/>
    <p:sldId id="359" r:id="rId11"/>
    <p:sldId id="360" r:id="rId12"/>
    <p:sldId id="361" r:id="rId13"/>
    <p:sldId id="362" r:id="rId14"/>
    <p:sldId id="343" r:id="rId15"/>
    <p:sldId id="354" r:id="rId16"/>
    <p:sldId id="363" r:id="rId17"/>
    <p:sldId id="355" r:id="rId18"/>
    <p:sldId id="356" r:id="rId19"/>
    <p:sldId id="364" r:id="rId20"/>
    <p:sldId id="344" r:id="rId21"/>
    <p:sldId id="330" r:id="rId22"/>
  </p:sldIdLst>
  <p:sldSz cx="16257588" cy="10158413"/>
  <p:notesSz cx="6858000" cy="994568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199">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EFF19-6CDE-437B-BC8E-0DABC3D831E4}" v="159" dt="2022-08-03T12:51:12.827"/>
    <p1510:client id="{6086C2BE-5CE2-8BCD-DB13-F1E41F032847}" v="53" dt="2022-11-07T11:42:58.112"/>
    <p1510:client id="{66548E83-C477-136D-565E-3A16FAB36881}" v="102" dt="2022-09-30T09:10:32.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6968" autoAdjust="0"/>
  </p:normalViewPr>
  <p:slideViewPr>
    <p:cSldViewPr snapToGrid="0" snapToObjects="1">
      <p:cViewPr varScale="1">
        <p:scale>
          <a:sx n="33" d="100"/>
          <a:sy n="33" d="100"/>
        </p:scale>
        <p:origin x="1764" y="72"/>
      </p:cViewPr>
      <p:guideLst>
        <p:guide orient="horz" pos="3199"/>
        <p:guide pos="5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Casey" userId="S::daniel.casey@ul.ie::40e7e092-7ccf-4864-9c97-62c9f9672037" providerId="AD" clId="Web-{6086C2BE-5CE2-8BCD-DB13-F1E41F032847}"/>
    <pc:docChg chg="modSld">
      <pc:chgData name="Daniel.Casey" userId="S::daniel.casey@ul.ie::40e7e092-7ccf-4864-9c97-62c9f9672037" providerId="AD" clId="Web-{6086C2BE-5CE2-8BCD-DB13-F1E41F032847}" dt="2022-11-07T11:42:58.112" v="36" actId="1076"/>
      <pc:docMkLst>
        <pc:docMk/>
      </pc:docMkLst>
      <pc:sldChg chg="addSp modSp">
        <pc:chgData name="Daniel.Casey" userId="S::daniel.casey@ul.ie::40e7e092-7ccf-4864-9c97-62c9f9672037" providerId="AD" clId="Web-{6086C2BE-5CE2-8BCD-DB13-F1E41F032847}" dt="2022-11-07T11:40:51.588" v="3" actId="1076"/>
        <pc:sldMkLst>
          <pc:docMk/>
          <pc:sldMk cId="4231775580" sldId="342"/>
        </pc:sldMkLst>
        <pc:picChg chg="add mod">
          <ac:chgData name="Daniel.Casey" userId="S::daniel.casey@ul.ie::40e7e092-7ccf-4864-9c97-62c9f9672037" providerId="AD" clId="Web-{6086C2BE-5CE2-8BCD-DB13-F1E41F032847}" dt="2022-11-07T11:40:51.588" v="3" actId="1076"/>
          <ac:picMkLst>
            <pc:docMk/>
            <pc:sldMk cId="4231775580" sldId="342"/>
            <ac:picMk id="5" creationId="{E8F6E435-C92F-F71F-96F2-8D4B32F3D42F}"/>
          </ac:picMkLst>
        </pc:picChg>
      </pc:sldChg>
      <pc:sldChg chg="addSp modSp">
        <pc:chgData name="Daniel.Casey" userId="S::daniel.casey@ul.ie::40e7e092-7ccf-4864-9c97-62c9f9672037" providerId="AD" clId="Web-{6086C2BE-5CE2-8BCD-DB13-F1E41F032847}" dt="2022-11-07T11:42:12.593" v="24" actId="1076"/>
        <pc:sldMkLst>
          <pc:docMk/>
          <pc:sldMk cId="2555440394" sldId="343"/>
        </pc:sldMkLst>
        <pc:picChg chg="add mod">
          <ac:chgData name="Daniel.Casey" userId="S::daniel.casey@ul.ie::40e7e092-7ccf-4864-9c97-62c9f9672037" providerId="AD" clId="Web-{6086C2BE-5CE2-8BCD-DB13-F1E41F032847}" dt="2022-11-07T11:42:12.593" v="24" actId="1076"/>
          <ac:picMkLst>
            <pc:docMk/>
            <pc:sldMk cId="2555440394" sldId="343"/>
            <ac:picMk id="7" creationId="{680359C4-182A-B21A-F134-6297E365506B}"/>
          </ac:picMkLst>
        </pc:picChg>
      </pc:sldChg>
      <pc:sldChg chg="addSp modSp">
        <pc:chgData name="Daniel.Casey" userId="S::daniel.casey@ul.ie::40e7e092-7ccf-4864-9c97-62c9f9672037" providerId="AD" clId="Web-{6086C2BE-5CE2-8BCD-DB13-F1E41F032847}" dt="2022-11-07T11:42:58.112" v="36" actId="1076"/>
        <pc:sldMkLst>
          <pc:docMk/>
          <pc:sldMk cId="1238428951" sldId="344"/>
        </pc:sldMkLst>
        <pc:picChg chg="add mod">
          <ac:chgData name="Daniel.Casey" userId="S::daniel.casey@ul.ie::40e7e092-7ccf-4864-9c97-62c9f9672037" providerId="AD" clId="Web-{6086C2BE-5CE2-8BCD-DB13-F1E41F032847}" dt="2022-11-07T11:42:58.112" v="36" actId="1076"/>
          <ac:picMkLst>
            <pc:docMk/>
            <pc:sldMk cId="1238428951" sldId="344"/>
            <ac:picMk id="5" creationId="{4A1DF1F1-23D4-814E-85D4-42450B737C75}"/>
          </ac:picMkLst>
        </pc:picChg>
      </pc:sldChg>
      <pc:sldChg chg="addSp modSp">
        <pc:chgData name="Daniel.Casey" userId="S::daniel.casey@ul.ie::40e7e092-7ccf-4864-9c97-62c9f9672037" providerId="AD" clId="Web-{6086C2BE-5CE2-8BCD-DB13-F1E41F032847}" dt="2022-11-07T11:41:12.870" v="7" actId="1076"/>
        <pc:sldMkLst>
          <pc:docMk/>
          <pc:sldMk cId="927124852" sldId="352"/>
        </pc:sldMkLst>
        <pc:picChg chg="add mod">
          <ac:chgData name="Daniel.Casey" userId="S::daniel.casey@ul.ie::40e7e092-7ccf-4864-9c97-62c9f9672037" providerId="AD" clId="Web-{6086C2BE-5CE2-8BCD-DB13-F1E41F032847}" dt="2022-11-07T11:41:12.870" v="7" actId="1076"/>
          <ac:picMkLst>
            <pc:docMk/>
            <pc:sldMk cId="927124852" sldId="352"/>
            <ac:picMk id="5" creationId="{17223E1F-5226-16FD-F105-EACF01B7494A}"/>
          </ac:picMkLst>
        </pc:picChg>
      </pc:sldChg>
      <pc:sldChg chg="addSp modSp">
        <pc:chgData name="Daniel.Casey" userId="S::daniel.casey@ul.ie::40e7e092-7ccf-4864-9c97-62c9f9672037" providerId="AD" clId="Web-{6086C2BE-5CE2-8BCD-DB13-F1E41F032847}" dt="2022-11-07T11:42:20.813" v="26" actId="1076"/>
        <pc:sldMkLst>
          <pc:docMk/>
          <pc:sldMk cId="1867715098" sldId="354"/>
        </pc:sldMkLst>
        <pc:picChg chg="add mod">
          <ac:chgData name="Daniel.Casey" userId="S::daniel.casey@ul.ie::40e7e092-7ccf-4864-9c97-62c9f9672037" providerId="AD" clId="Web-{6086C2BE-5CE2-8BCD-DB13-F1E41F032847}" dt="2022-11-07T11:42:20.813" v="26" actId="1076"/>
          <ac:picMkLst>
            <pc:docMk/>
            <pc:sldMk cId="1867715098" sldId="354"/>
            <ac:picMk id="4" creationId="{FF2D0237-4082-AB70-9BA1-D026479B9EB9}"/>
          </ac:picMkLst>
        </pc:picChg>
      </pc:sldChg>
      <pc:sldChg chg="addSp modSp">
        <pc:chgData name="Daniel.Casey" userId="S::daniel.casey@ul.ie::40e7e092-7ccf-4864-9c97-62c9f9672037" providerId="AD" clId="Web-{6086C2BE-5CE2-8BCD-DB13-F1E41F032847}" dt="2022-11-07T11:42:36.298" v="30" actId="1076"/>
        <pc:sldMkLst>
          <pc:docMk/>
          <pc:sldMk cId="1737874489" sldId="355"/>
        </pc:sldMkLst>
        <pc:picChg chg="add mod">
          <ac:chgData name="Daniel.Casey" userId="S::daniel.casey@ul.ie::40e7e092-7ccf-4864-9c97-62c9f9672037" providerId="AD" clId="Web-{6086C2BE-5CE2-8BCD-DB13-F1E41F032847}" dt="2022-11-07T11:42:36.298" v="30" actId="1076"/>
          <ac:picMkLst>
            <pc:docMk/>
            <pc:sldMk cId="1737874489" sldId="355"/>
            <ac:picMk id="3" creationId="{00C7556A-BB96-BBF7-CADF-909A8FAE23DB}"/>
          </ac:picMkLst>
        </pc:picChg>
      </pc:sldChg>
      <pc:sldChg chg="addSp modSp">
        <pc:chgData name="Daniel.Casey" userId="S::daniel.casey@ul.ie::40e7e092-7ccf-4864-9c97-62c9f9672037" providerId="AD" clId="Web-{6086C2BE-5CE2-8BCD-DB13-F1E41F032847}" dt="2022-11-07T11:42:44.408" v="32" actId="1076"/>
        <pc:sldMkLst>
          <pc:docMk/>
          <pc:sldMk cId="1534349094" sldId="356"/>
        </pc:sldMkLst>
        <pc:picChg chg="add mod">
          <ac:chgData name="Daniel.Casey" userId="S::daniel.casey@ul.ie::40e7e092-7ccf-4864-9c97-62c9f9672037" providerId="AD" clId="Web-{6086C2BE-5CE2-8BCD-DB13-F1E41F032847}" dt="2022-11-07T11:42:44.408" v="32" actId="1076"/>
          <ac:picMkLst>
            <pc:docMk/>
            <pc:sldMk cId="1534349094" sldId="356"/>
            <ac:picMk id="3" creationId="{1D6A18F7-2508-7754-879E-92E38D7C1DD9}"/>
          </ac:picMkLst>
        </pc:picChg>
      </pc:sldChg>
      <pc:sldChg chg="addSp modSp">
        <pc:chgData name="Daniel.Casey" userId="S::daniel.casey@ul.ie::40e7e092-7ccf-4864-9c97-62c9f9672037" providerId="AD" clId="Web-{6086C2BE-5CE2-8BCD-DB13-F1E41F032847}" dt="2022-11-07T11:41:01.229" v="5" actId="1076"/>
        <pc:sldMkLst>
          <pc:docMk/>
          <pc:sldMk cId="3146887536" sldId="357"/>
        </pc:sldMkLst>
        <pc:picChg chg="add mod">
          <ac:chgData name="Daniel.Casey" userId="S::daniel.casey@ul.ie::40e7e092-7ccf-4864-9c97-62c9f9672037" providerId="AD" clId="Web-{6086C2BE-5CE2-8BCD-DB13-F1E41F032847}" dt="2022-11-07T11:41:01.229" v="5" actId="1076"/>
          <ac:picMkLst>
            <pc:docMk/>
            <pc:sldMk cId="3146887536" sldId="357"/>
            <ac:picMk id="4" creationId="{051EFAC2-59D6-5F9A-811C-90ABD826D861}"/>
          </ac:picMkLst>
        </pc:picChg>
      </pc:sldChg>
      <pc:sldChg chg="addSp modSp">
        <pc:chgData name="Daniel.Casey" userId="S::daniel.casey@ul.ie::40e7e092-7ccf-4864-9c97-62c9f9672037" providerId="AD" clId="Web-{6086C2BE-5CE2-8BCD-DB13-F1E41F032847}" dt="2022-11-07T11:41:24.824" v="10" actId="1076"/>
        <pc:sldMkLst>
          <pc:docMk/>
          <pc:sldMk cId="4209633450" sldId="358"/>
        </pc:sldMkLst>
        <pc:picChg chg="add mod">
          <ac:chgData name="Daniel.Casey" userId="S::daniel.casey@ul.ie::40e7e092-7ccf-4864-9c97-62c9f9672037" providerId="AD" clId="Web-{6086C2BE-5CE2-8BCD-DB13-F1E41F032847}" dt="2022-11-07T11:41:24.824" v="10" actId="1076"/>
          <ac:picMkLst>
            <pc:docMk/>
            <pc:sldMk cId="4209633450" sldId="358"/>
            <ac:picMk id="4" creationId="{85B81466-A3F4-7574-5AA9-B7DA46E5230F}"/>
          </ac:picMkLst>
        </pc:picChg>
      </pc:sldChg>
      <pc:sldChg chg="addSp modSp">
        <pc:chgData name="Daniel.Casey" userId="S::daniel.casey@ul.ie::40e7e092-7ccf-4864-9c97-62c9f9672037" providerId="AD" clId="Web-{6086C2BE-5CE2-8BCD-DB13-F1E41F032847}" dt="2022-11-07T11:41:32.669" v="12" actId="1076"/>
        <pc:sldMkLst>
          <pc:docMk/>
          <pc:sldMk cId="3758178238" sldId="359"/>
        </pc:sldMkLst>
        <pc:picChg chg="add mod">
          <ac:chgData name="Daniel.Casey" userId="S::daniel.casey@ul.ie::40e7e092-7ccf-4864-9c97-62c9f9672037" providerId="AD" clId="Web-{6086C2BE-5CE2-8BCD-DB13-F1E41F032847}" dt="2022-11-07T11:41:32.669" v="12" actId="1076"/>
          <ac:picMkLst>
            <pc:docMk/>
            <pc:sldMk cId="3758178238" sldId="359"/>
            <ac:picMk id="7" creationId="{99536599-C516-BF3D-35CB-768ADFFDDDC8}"/>
          </ac:picMkLst>
        </pc:picChg>
      </pc:sldChg>
      <pc:sldChg chg="addSp modSp">
        <pc:chgData name="Daniel.Casey" userId="S::daniel.casey@ul.ie::40e7e092-7ccf-4864-9c97-62c9f9672037" providerId="AD" clId="Web-{6086C2BE-5CE2-8BCD-DB13-F1E41F032847}" dt="2022-11-07T11:41:49.451" v="17" actId="1076"/>
        <pc:sldMkLst>
          <pc:docMk/>
          <pc:sldMk cId="2937413715" sldId="360"/>
        </pc:sldMkLst>
        <pc:picChg chg="add mod">
          <ac:chgData name="Daniel.Casey" userId="S::daniel.casey@ul.ie::40e7e092-7ccf-4864-9c97-62c9f9672037" providerId="AD" clId="Web-{6086C2BE-5CE2-8BCD-DB13-F1E41F032847}" dt="2022-11-07T11:41:49.451" v="17" actId="1076"/>
          <ac:picMkLst>
            <pc:docMk/>
            <pc:sldMk cId="2937413715" sldId="360"/>
            <ac:picMk id="4" creationId="{34BBC103-D577-ED9D-EAE1-DF8CF48A922E}"/>
          </ac:picMkLst>
        </pc:picChg>
      </pc:sldChg>
      <pc:sldChg chg="addSp modSp">
        <pc:chgData name="Daniel.Casey" userId="S::daniel.casey@ul.ie::40e7e092-7ccf-4864-9c97-62c9f9672037" providerId="AD" clId="Web-{6086C2BE-5CE2-8BCD-DB13-F1E41F032847}" dt="2022-11-07T11:41:58.936" v="20" actId="1076"/>
        <pc:sldMkLst>
          <pc:docMk/>
          <pc:sldMk cId="940809241" sldId="361"/>
        </pc:sldMkLst>
        <pc:picChg chg="add mod">
          <ac:chgData name="Daniel.Casey" userId="S::daniel.casey@ul.ie::40e7e092-7ccf-4864-9c97-62c9f9672037" providerId="AD" clId="Web-{6086C2BE-5CE2-8BCD-DB13-F1E41F032847}" dt="2022-11-07T11:41:58.936" v="20" actId="1076"/>
          <ac:picMkLst>
            <pc:docMk/>
            <pc:sldMk cId="940809241" sldId="361"/>
            <ac:picMk id="6" creationId="{44E22F49-7DC2-EE30-2001-250B08EDA89C}"/>
          </ac:picMkLst>
        </pc:picChg>
      </pc:sldChg>
      <pc:sldChg chg="addSp modSp">
        <pc:chgData name="Daniel.Casey" userId="S::daniel.casey@ul.ie::40e7e092-7ccf-4864-9c97-62c9f9672037" providerId="AD" clId="Web-{6086C2BE-5CE2-8BCD-DB13-F1E41F032847}" dt="2022-11-07T11:42:05.234" v="22" actId="1076"/>
        <pc:sldMkLst>
          <pc:docMk/>
          <pc:sldMk cId="2387986650" sldId="362"/>
        </pc:sldMkLst>
        <pc:picChg chg="add mod">
          <ac:chgData name="Daniel.Casey" userId="S::daniel.casey@ul.ie::40e7e092-7ccf-4864-9c97-62c9f9672037" providerId="AD" clId="Web-{6086C2BE-5CE2-8BCD-DB13-F1E41F032847}" dt="2022-11-07T11:42:05.234" v="22" actId="1076"/>
          <ac:picMkLst>
            <pc:docMk/>
            <pc:sldMk cId="2387986650" sldId="362"/>
            <ac:picMk id="7" creationId="{4FB2D97C-873B-5D37-1863-8B9FDB905914}"/>
          </ac:picMkLst>
        </pc:picChg>
      </pc:sldChg>
      <pc:sldChg chg="addSp modSp">
        <pc:chgData name="Daniel.Casey" userId="S::daniel.casey@ul.ie::40e7e092-7ccf-4864-9c97-62c9f9672037" providerId="AD" clId="Web-{6086C2BE-5CE2-8BCD-DB13-F1E41F032847}" dt="2022-11-07T11:42:27.923" v="28" actId="1076"/>
        <pc:sldMkLst>
          <pc:docMk/>
          <pc:sldMk cId="967689388" sldId="363"/>
        </pc:sldMkLst>
        <pc:picChg chg="add mod">
          <ac:chgData name="Daniel.Casey" userId="S::daniel.casey@ul.ie::40e7e092-7ccf-4864-9c97-62c9f9672037" providerId="AD" clId="Web-{6086C2BE-5CE2-8BCD-DB13-F1E41F032847}" dt="2022-11-07T11:42:27.923" v="28" actId="1076"/>
          <ac:picMkLst>
            <pc:docMk/>
            <pc:sldMk cId="967689388" sldId="363"/>
            <ac:picMk id="6" creationId="{0489857B-0D49-70BF-4987-2A2EB060B3F4}"/>
          </ac:picMkLst>
        </pc:picChg>
      </pc:sldChg>
      <pc:sldChg chg="addSp modSp">
        <pc:chgData name="Daniel.Casey" userId="S::daniel.casey@ul.ie::40e7e092-7ccf-4864-9c97-62c9f9672037" providerId="AD" clId="Web-{6086C2BE-5CE2-8BCD-DB13-F1E41F032847}" dt="2022-11-07T11:42:51.299" v="34" actId="1076"/>
        <pc:sldMkLst>
          <pc:docMk/>
          <pc:sldMk cId="218881657" sldId="364"/>
        </pc:sldMkLst>
        <pc:picChg chg="add mod">
          <ac:chgData name="Daniel.Casey" userId="S::daniel.casey@ul.ie::40e7e092-7ccf-4864-9c97-62c9f9672037" providerId="AD" clId="Web-{6086C2BE-5CE2-8BCD-DB13-F1E41F032847}" dt="2022-11-07T11:42:51.299" v="34" actId="1076"/>
          <ac:picMkLst>
            <pc:docMk/>
            <pc:sldMk cId="218881657" sldId="364"/>
            <ac:picMk id="5" creationId="{5849803F-DE9C-C6BD-A1B9-7E2224A9B7A4}"/>
          </ac:picMkLst>
        </pc:picChg>
      </pc:sldChg>
      <pc:sldChg chg="addSp modSp">
        <pc:chgData name="Daniel.Casey" userId="S::daniel.casey@ul.ie::40e7e092-7ccf-4864-9c97-62c9f9672037" providerId="AD" clId="Web-{6086C2BE-5CE2-8BCD-DB13-F1E41F032847}" dt="2022-11-07T11:40:30.633" v="1" actId="1076"/>
        <pc:sldMkLst>
          <pc:docMk/>
          <pc:sldMk cId="604480249" sldId="365"/>
        </pc:sldMkLst>
        <pc:picChg chg="add mod">
          <ac:chgData name="Daniel.Casey" userId="S::daniel.casey@ul.ie::40e7e092-7ccf-4864-9c97-62c9f9672037" providerId="AD" clId="Web-{6086C2BE-5CE2-8BCD-DB13-F1E41F032847}" dt="2022-11-07T11:40:30.633" v="1" actId="1076"/>
          <ac:picMkLst>
            <pc:docMk/>
            <pc:sldMk cId="604480249" sldId="365"/>
            <ac:picMk id="3" creationId="{C3D76480-2766-CB7B-0CA0-A461F6B858B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IE"/>
          </a:p>
        </p:txBody>
      </p:sp>
      <p:sp>
        <p:nvSpPr>
          <p:cNvPr id="3" name="Date Placeholder 2"/>
          <p:cNvSpPr>
            <a:spLocks noGrp="1"/>
          </p:cNvSpPr>
          <p:nvPr>
            <p:ph type="dt" sz="quarter" idx="1"/>
          </p:nvPr>
        </p:nvSpPr>
        <p:spPr>
          <a:xfrm>
            <a:off x="3884614" y="0"/>
            <a:ext cx="2971800" cy="499012"/>
          </a:xfrm>
          <a:prstGeom prst="rect">
            <a:avLst/>
          </a:prstGeom>
        </p:spPr>
        <p:txBody>
          <a:bodyPr vert="horz" lIns="91429" tIns="45715" rIns="91429" bIns="45715" rtlCol="0"/>
          <a:lstStyle>
            <a:lvl1pPr algn="r">
              <a:defRPr sz="1200"/>
            </a:lvl1pPr>
          </a:lstStyle>
          <a:p>
            <a:fld id="{9F5897CF-28F2-48E4-B561-441AE4A9FD78}" type="datetimeFigureOut">
              <a:rPr lang="en-IE" smtClean="0"/>
              <a:t>07/11/2022</a:t>
            </a:fld>
            <a:endParaRPr lang="en-IE"/>
          </a:p>
        </p:txBody>
      </p:sp>
      <p:sp>
        <p:nvSpPr>
          <p:cNvPr id="4" name="Footer Placeholder 3"/>
          <p:cNvSpPr>
            <a:spLocks noGrp="1"/>
          </p:cNvSpPr>
          <p:nvPr>
            <p:ph type="ftr" sz="quarter" idx="2"/>
          </p:nvPr>
        </p:nvSpPr>
        <p:spPr>
          <a:xfrm>
            <a:off x="0" y="9446678"/>
            <a:ext cx="2971800" cy="499011"/>
          </a:xfrm>
          <a:prstGeom prst="rect">
            <a:avLst/>
          </a:prstGeom>
        </p:spPr>
        <p:txBody>
          <a:bodyPr vert="horz" lIns="91429" tIns="45715" rIns="91429" bIns="45715" rtlCol="0" anchor="b"/>
          <a:lstStyle>
            <a:lvl1pPr algn="l">
              <a:defRPr sz="1200"/>
            </a:lvl1pPr>
          </a:lstStyle>
          <a:p>
            <a:endParaRPr lang="en-IE"/>
          </a:p>
        </p:txBody>
      </p:sp>
      <p:sp>
        <p:nvSpPr>
          <p:cNvPr id="5" name="Slide Number Placeholder 4"/>
          <p:cNvSpPr>
            <a:spLocks noGrp="1"/>
          </p:cNvSpPr>
          <p:nvPr>
            <p:ph type="sldNum" sz="quarter" idx="3"/>
          </p:nvPr>
        </p:nvSpPr>
        <p:spPr>
          <a:xfrm>
            <a:off x="3884614" y="9446678"/>
            <a:ext cx="2971800" cy="499011"/>
          </a:xfrm>
          <a:prstGeom prst="rect">
            <a:avLst/>
          </a:prstGeom>
        </p:spPr>
        <p:txBody>
          <a:bodyPr vert="horz" lIns="91429" tIns="45715" rIns="91429" bIns="45715" rtlCol="0" anchor="b"/>
          <a:lstStyle>
            <a:lvl1pPr algn="r">
              <a:defRPr sz="1200"/>
            </a:lvl1pPr>
          </a:lstStyle>
          <a:p>
            <a:fld id="{11394819-0433-4627-AFCE-5E374061806E}" type="slidenum">
              <a:rPr lang="en-IE" smtClean="0"/>
              <a:t>‹#›</a:t>
            </a:fld>
            <a:endParaRPr lang="en-IE"/>
          </a:p>
        </p:txBody>
      </p:sp>
    </p:spTree>
    <p:extLst>
      <p:ext uri="{BB962C8B-B14F-4D97-AF65-F5344CB8AC3E}">
        <p14:creationId xmlns:p14="http://schemas.microsoft.com/office/powerpoint/2010/main" val="1796233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99012"/>
          </a:xfrm>
          <a:prstGeom prst="rect">
            <a:avLst/>
          </a:prstGeom>
        </p:spPr>
        <p:txBody>
          <a:bodyPr vert="horz" lIns="91429" tIns="45715" rIns="91429" bIns="45715" rtlCol="0"/>
          <a:lstStyle>
            <a:lvl1pPr algn="r">
              <a:defRPr sz="1200"/>
            </a:lvl1pPr>
          </a:lstStyle>
          <a:p>
            <a:fld id="{D758D53C-149F-6740-BCDE-ADDE24609432}" type="datetimeFigureOut">
              <a:rPr lang="en-US" smtClean="0"/>
              <a:t>11/7/2022</a:t>
            </a:fld>
            <a:endParaRPr lang="en-US"/>
          </a:p>
        </p:txBody>
      </p:sp>
      <p:sp>
        <p:nvSpPr>
          <p:cNvPr id="4" name="Slide Image Placeholder 3"/>
          <p:cNvSpPr>
            <a:spLocks noGrp="1" noRot="1" noChangeAspect="1"/>
          </p:cNvSpPr>
          <p:nvPr>
            <p:ph type="sldImg" idx="2"/>
          </p:nvPr>
        </p:nvSpPr>
        <p:spPr>
          <a:xfrm>
            <a:off x="742950" y="1243013"/>
            <a:ext cx="5372100" cy="3357562"/>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5" rIns="91429" bIns="457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429" tIns="45715" rIns="91429" bIns="45715"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pyramid of numbers represents the number of organisms at each trophic level in the food chain.  The size of organisms is not taken into account, Looking at this pyramid there are a large number of greenfly which is represented by the largest rectangle. All of the greenfly live in the one rose bush. This can be represented using an inverted pyramid. </a:t>
            </a:r>
          </a:p>
        </p:txBody>
      </p:sp>
      <p:sp>
        <p:nvSpPr>
          <p:cNvPr id="4" name="Slide Number Placeholder 3"/>
          <p:cNvSpPr>
            <a:spLocks noGrp="1"/>
          </p:cNvSpPr>
          <p:nvPr>
            <p:ph type="sldNum" sz="quarter" idx="5"/>
          </p:nvPr>
        </p:nvSpPr>
        <p:spPr/>
        <p:txBody>
          <a:bodyPr/>
          <a:lstStyle/>
          <a:p>
            <a:fld id="{538137FE-F796-2E41-88C3-6EBCF174D120}" type="slidenum">
              <a:rPr lang="en-US" smtClean="0"/>
              <a:t>3</a:t>
            </a:fld>
            <a:endParaRPr lang="en-US"/>
          </a:p>
        </p:txBody>
      </p:sp>
    </p:spTree>
    <p:extLst>
      <p:ext uri="{BB962C8B-B14F-4D97-AF65-F5344CB8AC3E}">
        <p14:creationId xmlns:p14="http://schemas.microsoft.com/office/powerpoint/2010/main" val="95584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Parasitism is a form of symbiosis, the parasite gets the benefit and the host is harmed. </a:t>
            </a:r>
          </a:p>
          <a:p>
            <a:r>
              <a:rPr lang="en-IE" dirty="0"/>
              <a:t>Mutualism is when both organisms benefit from the association. </a:t>
            </a:r>
          </a:p>
          <a:p>
            <a:endParaRPr lang="en-IE" dirty="0"/>
          </a:p>
          <a:p>
            <a:r>
              <a:rPr lang="en-GB" b="0" i="0" dirty="0">
                <a:solidFill>
                  <a:srgbClr val="121212"/>
                </a:solidFill>
                <a:effectLst/>
                <a:latin typeface="GeographEditWeb"/>
              </a:rPr>
              <a:t>The anemone provides the clownfish with protection and shelter, while the clownfish provides the anemone nutrients in the form of waste while also scaring off potential predator fish</a:t>
            </a:r>
          </a:p>
          <a:p>
            <a:r>
              <a:rPr lang="en-GB" b="0" i="0" dirty="0">
                <a:solidFill>
                  <a:srgbClr val="121212"/>
                </a:solidFill>
                <a:effectLst/>
                <a:latin typeface="GeographEditWeb"/>
              </a:rPr>
              <a:t>Bee acts as a pollinator for the plant while the plant provides the bee with food. </a:t>
            </a:r>
          </a:p>
          <a:p>
            <a:endParaRPr lang="en-GB" b="0" i="0" dirty="0">
              <a:solidFill>
                <a:srgbClr val="121212"/>
              </a:solidFill>
              <a:effectLst/>
              <a:latin typeface="GeographEditWeb"/>
            </a:endParaRPr>
          </a:p>
          <a:p>
            <a:r>
              <a:rPr lang="en-GB" b="0" i="0" dirty="0">
                <a:solidFill>
                  <a:srgbClr val="121212"/>
                </a:solidFill>
                <a:effectLst/>
                <a:latin typeface="GeographEditWeb"/>
              </a:rPr>
              <a:t>Other examples of mutualism</a:t>
            </a:r>
          </a:p>
          <a:p>
            <a:r>
              <a:rPr lang="en-IE" dirty="0"/>
              <a:t>Cellulose digesting bacteria in the mammalian intestine. The bacteria get food, shelter, warmth and moisture.</a:t>
            </a:r>
          </a:p>
          <a:p>
            <a:r>
              <a:rPr lang="en-IE" dirty="0"/>
              <a:t>Bacteria in the large intestine of humans. The bacteria produce vitamins B and K while the bacteria get food and shelter. </a:t>
            </a:r>
          </a:p>
          <a:p>
            <a:r>
              <a:rPr lang="en-IE" dirty="0"/>
              <a:t>Lichen which are composed of algae and fungus, algae get protection minerals and support and fungus get food. </a:t>
            </a:r>
          </a:p>
          <a:p>
            <a:r>
              <a:rPr lang="en-IE" dirty="0"/>
              <a:t>Nitrogen fixing bacteria in the nodules of some plants (clover) bacteria get food, shelter and anaerobic conditions and clover gets nitrates. </a:t>
            </a:r>
          </a:p>
          <a:p>
            <a:r>
              <a:rPr lang="en-IE" dirty="0"/>
              <a:t>  </a:t>
            </a:r>
          </a:p>
        </p:txBody>
      </p:sp>
      <p:sp>
        <p:nvSpPr>
          <p:cNvPr id="4" name="Slide Number Placeholder 3"/>
          <p:cNvSpPr>
            <a:spLocks noGrp="1"/>
          </p:cNvSpPr>
          <p:nvPr>
            <p:ph type="sldNum" sz="quarter" idx="5"/>
          </p:nvPr>
        </p:nvSpPr>
        <p:spPr/>
        <p:txBody>
          <a:bodyPr/>
          <a:lstStyle/>
          <a:p>
            <a:fld id="{538137FE-F796-2E41-88C3-6EBCF174D120}" type="slidenum">
              <a:rPr lang="en-US" smtClean="0"/>
              <a:t>12</a:t>
            </a:fld>
            <a:endParaRPr lang="en-US"/>
          </a:p>
        </p:txBody>
      </p:sp>
    </p:spTree>
    <p:extLst>
      <p:ext uri="{BB962C8B-B14F-4D97-AF65-F5344CB8AC3E}">
        <p14:creationId xmlns:p14="http://schemas.microsoft.com/office/powerpoint/2010/main" val="301361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Population dynamics refers to the factors that cause a change in population numbers. </a:t>
            </a:r>
          </a:p>
          <a:p>
            <a:r>
              <a:rPr lang="en-IE" dirty="0"/>
              <a:t>The numbers of predators and prey are interrelated. As the number of prey increase the numbers of predators increase and as the numbers of prey decrease the numbers of predator decrease. </a:t>
            </a:r>
          </a:p>
          <a:p>
            <a:r>
              <a:rPr lang="en-IE" dirty="0"/>
              <a:t>The factors that affect predator prey interactions are:</a:t>
            </a:r>
          </a:p>
          <a:p>
            <a:r>
              <a:rPr lang="en-IE" dirty="0"/>
              <a:t>Availability of food, concealment and movement of predators. </a:t>
            </a:r>
          </a:p>
        </p:txBody>
      </p:sp>
      <p:sp>
        <p:nvSpPr>
          <p:cNvPr id="4" name="Slide Number Placeholder 3"/>
          <p:cNvSpPr>
            <a:spLocks noGrp="1"/>
          </p:cNvSpPr>
          <p:nvPr>
            <p:ph type="sldNum" sz="quarter" idx="5"/>
          </p:nvPr>
        </p:nvSpPr>
        <p:spPr/>
        <p:txBody>
          <a:bodyPr/>
          <a:lstStyle/>
          <a:p>
            <a:fld id="{538137FE-F796-2E41-88C3-6EBCF174D120}" type="slidenum">
              <a:rPr lang="en-US" smtClean="0"/>
              <a:t>13</a:t>
            </a:fld>
            <a:endParaRPr lang="en-US"/>
          </a:p>
        </p:txBody>
      </p:sp>
    </p:spTree>
    <p:extLst>
      <p:ext uri="{BB962C8B-B14F-4D97-AF65-F5344CB8AC3E}">
        <p14:creationId xmlns:p14="http://schemas.microsoft.com/office/powerpoint/2010/main" val="2787432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Have students study the graph and interpret the information. </a:t>
            </a:r>
          </a:p>
          <a:p>
            <a:r>
              <a:rPr lang="en-IE" dirty="0"/>
              <a:t>Students should recognise that as the numbers of rabbits increases the numbers of wolves increases. Therefore there is more rabbits being killed and the numbers start to decline. </a:t>
            </a:r>
          </a:p>
          <a:p>
            <a:r>
              <a:rPr lang="en-IE" dirty="0"/>
              <a:t>This then results in fewer foxes which is why we note a decline in the population. </a:t>
            </a:r>
          </a:p>
          <a:p>
            <a:r>
              <a:rPr lang="en-IE" dirty="0"/>
              <a:t>As the numbers of predators falls the number of prey increase and this continues in a cycle. </a:t>
            </a:r>
          </a:p>
        </p:txBody>
      </p:sp>
      <p:sp>
        <p:nvSpPr>
          <p:cNvPr id="4" name="Slide Number Placeholder 3"/>
          <p:cNvSpPr>
            <a:spLocks noGrp="1"/>
          </p:cNvSpPr>
          <p:nvPr>
            <p:ph type="sldNum" sz="quarter" idx="5"/>
          </p:nvPr>
        </p:nvSpPr>
        <p:spPr/>
        <p:txBody>
          <a:bodyPr/>
          <a:lstStyle/>
          <a:p>
            <a:fld id="{538137FE-F796-2E41-88C3-6EBCF174D120}" type="slidenum">
              <a:rPr lang="en-US" smtClean="0"/>
              <a:t>14</a:t>
            </a:fld>
            <a:endParaRPr lang="en-US"/>
          </a:p>
        </p:txBody>
      </p:sp>
    </p:spTree>
    <p:extLst>
      <p:ext uri="{BB962C8B-B14F-4D97-AF65-F5344CB8AC3E}">
        <p14:creationId xmlns:p14="http://schemas.microsoft.com/office/powerpoint/2010/main" val="2748269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population has grown very rapidly since 1850. The worlds population is increasing by approximately 75 million people per year, Experts expect that the population will stabilise in 2100 at 10 billion. The increase in population is caused by reduced death rates, better medicine, improved sanitation and public health, better access to resources, diet and exercise. 1850 marks the start of the Industrial Revolution and more people coming to live and work in urban settings and receiving waged labour. While public health and access to leisure time was denied for many years to a majority of people, there were incremental improvements and finally a number of breakthroughs that supported improved public health services and better diets and access to education and the concept of a good life. The population of the planet went over the 7 billion mark for the first time in 2010. The world is divided in relation to these gains and there are many parts of the world today where people die from starvation, famine, diseases and where large populations of poor people and women fail to receive access to education and resources for a good and shared life. </a:t>
            </a:r>
          </a:p>
        </p:txBody>
      </p:sp>
      <p:sp>
        <p:nvSpPr>
          <p:cNvPr id="4" name="Slide Number Placeholder 3"/>
          <p:cNvSpPr>
            <a:spLocks noGrp="1"/>
          </p:cNvSpPr>
          <p:nvPr>
            <p:ph type="sldNum" sz="quarter" idx="5"/>
          </p:nvPr>
        </p:nvSpPr>
        <p:spPr/>
        <p:txBody>
          <a:bodyPr/>
          <a:lstStyle/>
          <a:p>
            <a:fld id="{538137FE-F796-2E41-88C3-6EBCF174D120}" type="slidenum">
              <a:rPr lang="en-US" smtClean="0"/>
              <a:t>15</a:t>
            </a:fld>
            <a:endParaRPr lang="en-US"/>
          </a:p>
        </p:txBody>
      </p:sp>
    </p:spTree>
    <p:extLst>
      <p:ext uri="{BB962C8B-B14F-4D97-AF65-F5344CB8AC3E}">
        <p14:creationId xmlns:p14="http://schemas.microsoft.com/office/powerpoint/2010/main" val="386930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a number of human-made factors that influence the growth of the human population. </a:t>
            </a:r>
          </a:p>
          <a:p>
            <a:r>
              <a:rPr lang="en-IE" dirty="0"/>
              <a:t>Examples of these factors are war, famine, contraception and disease. </a:t>
            </a:r>
          </a:p>
          <a:p>
            <a:r>
              <a:rPr lang="en-IE" dirty="0"/>
              <a:t>War -  reduces population as a result of death rate. Temporary effect: a baby boom (increase in birth rate) follows. </a:t>
            </a:r>
          </a:p>
          <a:p>
            <a:r>
              <a:rPr lang="en-IE" dirty="0"/>
              <a:t>Famine – reduces population numbers. The lack of food leads to malnutrition and death due to disease or starvation. </a:t>
            </a:r>
          </a:p>
          <a:p>
            <a:r>
              <a:rPr lang="en-IE" dirty="0"/>
              <a:t>Contraception – use of contraception has decreased birth rate and rate of population growth, especially in developed countries. </a:t>
            </a:r>
          </a:p>
          <a:p>
            <a:r>
              <a:rPr lang="en-IE" dirty="0"/>
              <a:t>Disease – improved disease control methods have reduced and death rate and caused an increase in human numbers.</a:t>
            </a:r>
          </a:p>
        </p:txBody>
      </p:sp>
      <p:sp>
        <p:nvSpPr>
          <p:cNvPr id="4" name="Slide Number Placeholder 3"/>
          <p:cNvSpPr>
            <a:spLocks noGrp="1"/>
          </p:cNvSpPr>
          <p:nvPr>
            <p:ph type="sldNum" sz="quarter" idx="5"/>
          </p:nvPr>
        </p:nvSpPr>
        <p:spPr/>
        <p:txBody>
          <a:bodyPr/>
          <a:lstStyle/>
          <a:p>
            <a:fld id="{538137FE-F796-2E41-88C3-6EBCF174D120}" type="slidenum">
              <a:rPr lang="en-US" smtClean="0"/>
              <a:t>16</a:t>
            </a:fld>
            <a:endParaRPr lang="en-US"/>
          </a:p>
        </p:txBody>
      </p:sp>
    </p:spTree>
    <p:extLst>
      <p:ext uri="{BB962C8B-B14F-4D97-AF65-F5344CB8AC3E}">
        <p14:creationId xmlns:p14="http://schemas.microsoft.com/office/powerpoint/2010/main" val="237260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Another limitation of a pyramid of numbers is the representation of a parasitic food chain. When representing these food chains a partially inverted pyramid of numbers should be used. One oak tree can feed millions of greenfly. These greenfly can host a greater number of mites. The spiders then feed on the greenfly and therefore the mites that life on the greenfly. </a:t>
            </a:r>
          </a:p>
          <a:p>
            <a:endParaRPr lang="en-IE" dirty="0"/>
          </a:p>
          <a:p>
            <a:r>
              <a:rPr lang="en-IE" dirty="0"/>
              <a:t>The final limitation is the scale of the pyramid. Is it possible to represent the millions of mites compared to the one oak tree?  </a:t>
            </a:r>
          </a:p>
        </p:txBody>
      </p:sp>
      <p:sp>
        <p:nvSpPr>
          <p:cNvPr id="4" name="Slide Number Placeholder 3"/>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291378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we know the definition for population is all the members of a species living in an area. </a:t>
            </a:r>
          </a:p>
          <a:p>
            <a:r>
              <a:rPr lang="en-IE" dirty="0"/>
              <a:t>There are factors that have an impact on population. These factors help to maintain a balance in the population numbers. This is the balance of nature. </a:t>
            </a:r>
          </a:p>
          <a:p>
            <a:r>
              <a:rPr lang="en-IE" dirty="0"/>
              <a:t>This ensures that the population remains close to what the habitat can support. </a:t>
            </a:r>
          </a:p>
          <a:p>
            <a:r>
              <a:rPr lang="en-IE" dirty="0"/>
              <a:t>The factors are:</a:t>
            </a:r>
          </a:p>
          <a:p>
            <a:pPr marL="285750" indent="-285750">
              <a:buFont typeface="Arial" panose="020B0604020202020204" pitchFamily="34" charset="0"/>
              <a:buChar char="•"/>
            </a:pPr>
            <a:r>
              <a:rPr lang="en-IE" dirty="0"/>
              <a:t>Competition</a:t>
            </a:r>
          </a:p>
          <a:p>
            <a:pPr marL="285750" indent="-285750">
              <a:buFont typeface="Arial" panose="020B0604020202020204" pitchFamily="34" charset="0"/>
              <a:buChar char="•"/>
            </a:pPr>
            <a:r>
              <a:rPr lang="en-IE" dirty="0"/>
              <a:t>Predation</a:t>
            </a:r>
          </a:p>
          <a:p>
            <a:pPr marL="285750" indent="-285750">
              <a:buFont typeface="Arial" panose="020B0604020202020204" pitchFamily="34" charset="0"/>
              <a:buChar char="•"/>
            </a:pPr>
            <a:r>
              <a:rPr lang="en-IE" dirty="0"/>
              <a:t>Parasitism</a:t>
            </a:r>
          </a:p>
          <a:p>
            <a:pPr marL="285750" indent="-285750">
              <a:buFont typeface="Arial" panose="020B0604020202020204" pitchFamily="34" charset="0"/>
              <a:buChar char="•"/>
            </a:pPr>
            <a:r>
              <a:rPr lang="en-IE" dirty="0"/>
              <a:t>Symbiosis</a:t>
            </a:r>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169025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Competition: </a:t>
            </a:r>
            <a:r>
              <a:rPr lang="en-IE" b="0" dirty="0"/>
              <a:t>occurs when organisms actively struggle for a resource that is in short supply. Competition reduces the number of organisms. </a:t>
            </a:r>
            <a:r>
              <a:rPr lang="en-IE" b="1" dirty="0"/>
              <a:t>Intra-specific competition </a:t>
            </a:r>
            <a:r>
              <a:rPr lang="en-IE" b="0" dirty="0"/>
              <a:t>takes place between members of the same species. An example of this is two brown bears competing for territory for feeding. </a:t>
            </a:r>
            <a:r>
              <a:rPr lang="en-IE" b="1" dirty="0"/>
              <a:t>Inter-specific competition</a:t>
            </a:r>
            <a:r>
              <a:rPr lang="en-IE" b="0" dirty="0"/>
              <a:t> occurs between members of different species. An example is different bird species competing for food. </a:t>
            </a:r>
          </a:p>
          <a:p>
            <a:r>
              <a:rPr lang="en-IE" b="0" dirty="0"/>
              <a:t>This slide provides a link for a simulation which shows competition. </a:t>
            </a:r>
            <a:endParaRPr lang="en-IE" b="1" dirty="0"/>
          </a:p>
        </p:txBody>
      </p:sp>
      <p:sp>
        <p:nvSpPr>
          <p:cNvPr id="4" name="Slide Number Placeholder 3"/>
          <p:cNvSpPr>
            <a:spLocks noGrp="1"/>
          </p:cNvSpPr>
          <p:nvPr>
            <p:ph type="sldNum" sz="quarter" idx="5"/>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1463863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two different types of competition. Contest competition and scramble competition. Contest competition is an active physical contest between two individual organisms, one individual gets all the resources. An example of contest competition is how birds or deer defend a territory. In scramble competition all of the competing individuals get some of the resources. This competition may mean that none of the individuals get enough resources to thrive. An example of scramble competition is the overcrowding of seedlings in a flowerbed. </a:t>
            </a:r>
          </a:p>
        </p:txBody>
      </p:sp>
      <p:sp>
        <p:nvSpPr>
          <p:cNvPr id="4" name="Slide Number Placeholder 3"/>
          <p:cNvSpPr>
            <a:spLocks noGrp="1"/>
          </p:cNvSpPr>
          <p:nvPr>
            <p:ph type="sldNum" sz="quarter" idx="5"/>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51815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dirty="0">
                <a:solidFill>
                  <a:srgbClr val="555555"/>
                </a:solidFill>
                <a:effectLst/>
                <a:latin typeface="Arial" panose="020B0604020202020204" pitchFamily="34" charset="0"/>
              </a:rPr>
              <a:t>Species need to avoid competition if they are to survive. Species do this by adapting to their environment. </a:t>
            </a:r>
          </a:p>
          <a:p>
            <a:pPr algn="l">
              <a:buFont typeface="Arial" panose="020B0604020202020204" pitchFamily="34" charset="0"/>
              <a:buChar char="•"/>
            </a:pPr>
            <a:r>
              <a:rPr lang="en-GB" b="0" i="0" dirty="0">
                <a:solidFill>
                  <a:srgbClr val="555555"/>
                </a:solidFill>
                <a:effectLst/>
                <a:latin typeface="Arial" panose="020B0604020202020204" pitchFamily="34" charset="0"/>
              </a:rPr>
              <a:t>A grass plant produces large quantities of pollen increasing its chance of reproducing.</a:t>
            </a:r>
          </a:p>
          <a:p>
            <a:pPr algn="l">
              <a:buFont typeface="Arial" panose="020B0604020202020204" pitchFamily="34" charset="0"/>
              <a:buChar char="•"/>
            </a:pPr>
            <a:r>
              <a:rPr lang="en-GB" b="0" i="0" dirty="0">
                <a:solidFill>
                  <a:srgbClr val="555555"/>
                </a:solidFill>
                <a:effectLst/>
                <a:latin typeface="Arial" panose="020B0604020202020204" pitchFamily="34" charset="0"/>
              </a:rPr>
              <a:t>Blackbird ‘song’ to warn competitors to stay away.</a:t>
            </a:r>
          </a:p>
          <a:p>
            <a:pPr algn="l">
              <a:buFont typeface="Arial" panose="020B0604020202020204" pitchFamily="34" charset="0"/>
              <a:buChar char="•"/>
            </a:pPr>
            <a:r>
              <a:rPr lang="en-GB" b="0" i="0" dirty="0">
                <a:solidFill>
                  <a:srgbClr val="555555"/>
                </a:solidFill>
                <a:effectLst/>
                <a:latin typeface="Arial" panose="020B0604020202020204" pitchFamily="34" charset="0"/>
              </a:rPr>
              <a:t>Yellow petals of buttercups to attract insect pollinators.</a:t>
            </a:r>
          </a:p>
          <a:p>
            <a:pPr algn="l">
              <a:buFont typeface="Arial" panose="020B0604020202020204" pitchFamily="34" charset="0"/>
              <a:buChar char="•"/>
            </a:pPr>
            <a:r>
              <a:rPr lang="en-GB" b="0" i="0" dirty="0">
                <a:solidFill>
                  <a:srgbClr val="555555"/>
                </a:solidFill>
                <a:effectLst/>
                <a:latin typeface="Arial" panose="020B0604020202020204" pitchFamily="34" charset="0"/>
              </a:rPr>
              <a:t>Bacteria in soil secrete chemicals to inhibit their competitors.</a:t>
            </a:r>
          </a:p>
          <a:p>
            <a:pPr algn="l">
              <a:buFont typeface="Arial" panose="020B0604020202020204" pitchFamily="34" charset="0"/>
              <a:buChar char="•"/>
            </a:pPr>
            <a:r>
              <a:rPr lang="en-GB" b="0" i="0" dirty="0">
                <a:solidFill>
                  <a:srgbClr val="555555"/>
                </a:solidFill>
                <a:effectLst/>
                <a:latin typeface="Arial" panose="020B0604020202020204" pitchFamily="34" charset="0"/>
              </a:rPr>
              <a:t>The caterpillar of the cabbage white butterfly chews on cabbage leaves, while the adult butterfly drinks nectar from flowers</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330216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Predation is the catching, killing and eating of another organism. An example of predation is the brown bear catching and killing salmon. Another include a ladybird catching and killing aphids. </a:t>
            </a:r>
          </a:p>
        </p:txBody>
      </p:sp>
      <p:sp>
        <p:nvSpPr>
          <p:cNvPr id="4" name="Slide Number Placeholder 3"/>
          <p:cNvSpPr>
            <a:spLocks noGrp="1"/>
          </p:cNvSpPr>
          <p:nvPr>
            <p:ph type="sldNum" sz="quarter" idx="5"/>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30351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Self directed learning. </a:t>
            </a:r>
          </a:p>
          <a:p>
            <a:r>
              <a:rPr lang="en-IE" dirty="0"/>
              <a:t>Give students opportunity of complete their own research on predators and prey. </a:t>
            </a:r>
          </a:p>
          <a:p>
            <a:r>
              <a:rPr lang="en-IE" dirty="0"/>
              <a:t>Place students into groups of three or four this is a great opportunity for mixed ability grouping and peer teaching. Give the group a topic of predator or prey. </a:t>
            </a:r>
          </a:p>
          <a:p>
            <a:r>
              <a:rPr lang="en-IE" dirty="0"/>
              <a:t>Students take a predator or prey and research their adaptations. </a:t>
            </a:r>
          </a:p>
          <a:p>
            <a:r>
              <a:rPr lang="en-IE" dirty="0"/>
              <a:t>Once the students complete their research they present it to the class. </a:t>
            </a:r>
          </a:p>
        </p:txBody>
      </p:sp>
      <p:sp>
        <p:nvSpPr>
          <p:cNvPr id="4" name="Slide Number Placeholder 3"/>
          <p:cNvSpPr>
            <a:spLocks noGrp="1"/>
          </p:cNvSpPr>
          <p:nvPr>
            <p:ph type="sldNum" sz="quarter" idx="5"/>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31432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Parasites live in or on the body of the host.</a:t>
            </a:r>
          </a:p>
          <a:p>
            <a:r>
              <a:rPr lang="en-IE" dirty="0" err="1"/>
              <a:t>Exoparasites</a:t>
            </a:r>
            <a:r>
              <a:rPr lang="en-IE" dirty="0"/>
              <a:t> live outside of the body of the host. Examples fleas on dogs, mosquitoes or leeches on humans skin.</a:t>
            </a:r>
          </a:p>
          <a:p>
            <a:r>
              <a:rPr lang="en-IE" dirty="0"/>
              <a:t>Endoparasites live inside the host . Examples liver fluke in sheep and cattle. Potatoes blight, fungus in potatoes. Tapeworms or hookworms in the human body. </a:t>
            </a:r>
          </a:p>
          <a:p>
            <a:r>
              <a:rPr lang="en-IE" dirty="0"/>
              <a:t>Weaken their host but do not kill.  </a:t>
            </a:r>
          </a:p>
        </p:txBody>
      </p:sp>
      <p:sp>
        <p:nvSpPr>
          <p:cNvPr id="4" name="Slide Number Placeholder 3"/>
          <p:cNvSpPr>
            <a:spLocks noGrp="1"/>
          </p:cNvSpPr>
          <p:nvPr>
            <p:ph type="sldNum" sz="quarter" idx="5"/>
          </p:nvPr>
        </p:nvSpPr>
        <p:spPr/>
        <p:txBody>
          <a:bodyPr/>
          <a:lstStyle/>
          <a:p>
            <a:fld id="{538137FE-F796-2E41-88C3-6EBCF174D120}" type="slidenum">
              <a:rPr lang="en-US" smtClean="0"/>
              <a:t>11</a:t>
            </a:fld>
            <a:endParaRPr lang="en-US"/>
          </a:p>
        </p:txBody>
      </p:sp>
    </p:spTree>
    <p:extLst>
      <p:ext uri="{BB962C8B-B14F-4D97-AF65-F5344CB8AC3E}">
        <p14:creationId xmlns:p14="http://schemas.microsoft.com/office/powerpoint/2010/main" val="3832924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1922231" cy="1500247"/>
          </a:xfrm>
        </p:spPr>
        <p:txBody>
          <a:bodyPr tIns="0">
            <a:normAutofit/>
          </a:bodyPr>
          <a:lstStyle>
            <a:lvl1pPr algn="l">
              <a:defRPr sz="3555" b="1">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354799" y="7110889"/>
            <a:ext cx="11380312" cy="1015841"/>
          </a:xfrm>
        </p:spPr>
        <p:txBody>
          <a:bodyPr tIns="0" rIns="0">
            <a:normAutofit/>
          </a:bodyPr>
          <a:lstStyle>
            <a:lvl1pPr marL="0" indent="0" algn="l">
              <a:buNone/>
              <a:defRPr sz="2963">
                <a:solidFill>
                  <a:schemeClr val="bg1"/>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374987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GB"/>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CD034D87-3029-5540-9068-F3AC53879904}" type="slidenum">
              <a:rPr lang="en-US" altLang="en-US" smtClean="0"/>
              <a:pPr>
                <a:defRPr/>
              </a:pPr>
              <a:t>‹#›</a:t>
            </a:fld>
            <a:endParaRPr lang="en-US" altLang="en-US"/>
          </a:p>
        </p:txBody>
      </p:sp>
    </p:spTree>
    <p:extLst>
      <p:ext uri="{BB962C8B-B14F-4D97-AF65-F5344CB8AC3E}">
        <p14:creationId xmlns:p14="http://schemas.microsoft.com/office/powerpoint/2010/main" val="23344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GB"/>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FB44B0C-B168-1641-9398-D1CA9BB85720}" type="slidenum">
              <a:rPr lang="en-US" altLang="en-US" smtClean="0"/>
              <a:pPr>
                <a:defRPr/>
              </a:pPr>
              <a:t>‹#›</a:t>
            </a:fld>
            <a:endParaRPr lang="en-US" altLang="en-US"/>
          </a:p>
        </p:txBody>
      </p:sp>
    </p:spTree>
    <p:extLst>
      <p:ext uri="{BB962C8B-B14F-4D97-AF65-F5344CB8AC3E}">
        <p14:creationId xmlns:p14="http://schemas.microsoft.com/office/powerpoint/2010/main" val="34179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3A3DC4C-A117-C147-BFDC-56BBDCFA7751}" type="slidenum">
              <a:rPr lang="en-US" altLang="en-US" smtClean="0"/>
              <a:pPr>
                <a:defRPr/>
              </a:pPr>
              <a:t>‹#›</a:t>
            </a:fld>
            <a:endParaRPr lang="en-US" altLang="en-US"/>
          </a:p>
        </p:txBody>
      </p:sp>
    </p:spTree>
    <p:extLst>
      <p:ext uri="{BB962C8B-B14F-4D97-AF65-F5344CB8AC3E}">
        <p14:creationId xmlns:p14="http://schemas.microsoft.com/office/powerpoint/2010/main" val="220652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BD340D0F-3E01-4C43-B7A1-2E9BC815CE5F}" type="slidenum">
              <a:rPr lang="en-US" altLang="en-US" smtClean="0"/>
              <a:pPr>
                <a:defRPr/>
              </a:pPr>
              <a:t>‹#›</a:t>
            </a:fld>
            <a:endParaRPr lang="en-US" altLang="en-US"/>
          </a:p>
        </p:txBody>
      </p:sp>
    </p:spTree>
    <p:extLst>
      <p:ext uri="{BB962C8B-B14F-4D97-AF65-F5344CB8AC3E}">
        <p14:creationId xmlns:p14="http://schemas.microsoft.com/office/powerpoint/2010/main" val="120000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00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1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774311"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692458"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39" y="5643563"/>
            <a:ext cx="9754553"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6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8" name="Footer Placeholder 7"/>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9" name="Slide Number Placeholder 8"/>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29565A-6126-224B-BC58-6AD2063AD354}" type="slidenum">
              <a:rPr lang="en-US" altLang="en-US" smtClean="0"/>
              <a:pPr>
                <a:defRPr/>
              </a:pPr>
              <a:t>‹#›</a:t>
            </a:fld>
            <a:endParaRPr lang="en-US" altLang="en-US"/>
          </a:p>
        </p:txBody>
      </p:sp>
    </p:spTree>
    <p:extLst>
      <p:ext uri="{BB962C8B-B14F-4D97-AF65-F5344CB8AC3E}">
        <p14:creationId xmlns:p14="http://schemas.microsoft.com/office/powerpoint/2010/main" val="382392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3" name="Footer Placeholder 2"/>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4" name="Slide Number Placeholder 3"/>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70E51E15-F399-FD4A-ABA1-9CAE2B238C95}" type="slidenum">
              <a:rPr lang="en-US" altLang="en-US" smtClean="0"/>
              <a:pPr>
                <a:defRPr/>
              </a:pPr>
              <a:t>‹#›</a:t>
            </a:fld>
            <a:endParaRPr lang="en-US" altLang="en-US"/>
          </a:p>
        </p:txBody>
      </p:sp>
    </p:spTree>
    <p:extLst>
      <p:ext uri="{BB962C8B-B14F-4D97-AF65-F5344CB8AC3E}">
        <p14:creationId xmlns:p14="http://schemas.microsoft.com/office/powerpoint/2010/main" val="37939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8359" y="338614"/>
            <a:ext cx="10973872" cy="117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948359" y="1874134"/>
            <a:ext cx="12599631" cy="670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1735097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p:titleStyle>
    <p:body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rgbClr val="00153B"/>
          </a:solidFill>
          <a:latin typeface="+mn-lt"/>
          <a:ea typeface="ヒラギノ角ゴ Pro W3" pitchFamily="-111" charset="-128"/>
          <a:cs typeface="ヒラギノ角ゴ Pro W3" pitchFamily="-111" charset="-128"/>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rgbClr val="00153B"/>
          </a:solidFill>
          <a:latin typeface="+mn-lt"/>
          <a:ea typeface="ヒラギノ角ゴ Pro W3" pitchFamily="-111" charset="-128"/>
          <a:cs typeface="ヒラギノ角ゴ Pro W3" charset="0"/>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rgbClr val="00153B"/>
          </a:solidFill>
          <a:latin typeface="+mn-lt"/>
          <a:ea typeface="ヒラギノ角ゴ Pro W3" pitchFamily="-111" charset="-128"/>
          <a:cs typeface="ヒラギノ角ゴ Pro W3" charset="0"/>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s://www.nms.ac.uk/explore-our-collections/stories/science-and-technology/parasites-and-deadly-diseases/games/build-a-parasite/" TargetMode="External"/><Relationship Id="rId10" Type="http://schemas.openxmlformats.org/officeDocument/2006/relationships/image" Target="../media/image12.png"/><Relationship Id="rId4" Type="http://schemas.openxmlformats.org/officeDocument/2006/relationships/notesSlide" Target="../notesSlides/notesSlide9.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32.gif"/><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hyperlink" Target="https://www.sciencealert.com/animals-have-evolved-to-avoid-overexploiting-their-resources-can-humans-do-the-same" TargetMode="External"/><Relationship Id="rId13" Type="http://schemas.openxmlformats.org/officeDocument/2006/relationships/hyperlink" Target="https://giphy.com/explore/mouse-suit" TargetMode="External"/><Relationship Id="rId3" Type="http://schemas.openxmlformats.org/officeDocument/2006/relationships/hyperlink" Target="https://vetmed.illinois.edu/wildlifeencounters/grade9_12/lesson2/adapt_info/competition.html" TargetMode="External"/><Relationship Id="rId7" Type="http://schemas.openxmlformats.org/officeDocument/2006/relationships/hyperlink" Target="https://www.meadowmania.ie/meadow-buttercup-ranunculus-acris-seed-packet.htm" TargetMode="External"/><Relationship Id="rId12" Type="http://schemas.openxmlformats.org/officeDocument/2006/relationships/hyperlink" Target="https://www.bbcearth.com/news/astonishing-plant-animal-alliances" TargetMode="External"/><Relationship Id="rId2" Type="http://schemas.openxmlformats.org/officeDocument/2006/relationships/hyperlink" Target="https://adventure.howstuffworks.com/outdoor-activities/hunting/game-handling/selective-culling.htm" TargetMode="Externa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wildlifetrusts.org/wildlife-explorer/birds/thrushes-chats-flycatchers-starling-dipper-and-wren/blackbird" TargetMode="External"/><Relationship Id="rId11" Type="http://schemas.openxmlformats.org/officeDocument/2006/relationships/hyperlink" Target="https://www2.hse.ie/conditions/worms-in-humans/" TargetMode="External"/><Relationship Id="rId5" Type="http://schemas.openxmlformats.org/officeDocument/2006/relationships/hyperlink" Target="https://www.birdsandblooms.com/gardening/garden-bugs/cabbage-white-butterfly/" TargetMode="External"/><Relationship Id="rId15" Type="http://schemas.openxmlformats.org/officeDocument/2006/relationships/image" Target="../media/image8.png"/><Relationship Id="rId10" Type="http://schemas.openxmlformats.org/officeDocument/2006/relationships/hyperlink" Target="https://www.healthline.com/health/parasitic-infections" TargetMode="External"/><Relationship Id="rId4" Type="http://schemas.openxmlformats.org/officeDocument/2006/relationships/hyperlink" Target="https://www.pinterest.ie/pin/547398529685571220/" TargetMode="External"/><Relationship Id="rId9" Type="http://schemas.openxmlformats.org/officeDocument/2006/relationships/hyperlink" Target="https://news.cornell.edu/stories/2010/03/plants-influence-food-chain-bottom" TargetMode="External"/><Relationship Id="rId14" Type="http://schemas.openxmlformats.org/officeDocument/2006/relationships/hyperlink" Target="https://www.statista.com/statistics/1006502/global-population-ten-thousand-bc-to-205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pistem.ie/"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jp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jpg"/><Relationship Id="rId11" Type="http://schemas.openxmlformats.org/officeDocument/2006/relationships/image" Target="../media/image12.png"/><Relationship Id="rId5" Type="http://schemas.openxmlformats.org/officeDocument/2006/relationships/hyperlink" Target="https://www.biologysimulations.com/competition" TargetMode="External"/><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9.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22.jpg"/><Relationship Id="rId12"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jpg"/><Relationship Id="rId11" Type="http://schemas.openxmlformats.org/officeDocument/2006/relationships/image" Target="../media/image11.png"/><Relationship Id="rId5" Type="http://schemas.openxmlformats.org/officeDocument/2006/relationships/image" Target="../media/image20.jpg"/><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7.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2053" y="4723225"/>
            <a:ext cx="10044721" cy="1911879"/>
          </a:xfrm>
        </p:spPr>
        <p:txBody>
          <a:bodyPr>
            <a:normAutofit fontScale="90000"/>
          </a:bodyPr>
          <a:lstStyle/>
          <a:p>
            <a:r>
              <a:rPr lang="en-GB" sz="5300" dirty="0">
                <a:ea typeface="ヒラギノ角ゴ Pro W3"/>
              </a:rPr>
              <a:t>Ecology – Leaving Certificate (Higher Level)</a:t>
            </a:r>
            <a:br>
              <a:rPr lang="en-GB" sz="5300" dirty="0">
                <a:ea typeface="ヒラギノ角ゴ Pro W3"/>
              </a:rPr>
            </a:br>
            <a:br>
              <a:rPr lang="en-IE" sz="3600" dirty="0"/>
            </a:br>
            <a:endParaRPr lang="en-IE" sz="3600" b="1" dirty="0"/>
          </a:p>
        </p:txBody>
      </p:sp>
      <p:sp>
        <p:nvSpPr>
          <p:cNvPr id="3" name="Subtitle 2"/>
          <p:cNvSpPr>
            <a:spLocks noGrp="1"/>
          </p:cNvSpPr>
          <p:nvPr>
            <p:ph type="subTitle" idx="1"/>
          </p:nvPr>
        </p:nvSpPr>
        <p:spPr>
          <a:xfrm>
            <a:off x="580459" y="7206583"/>
            <a:ext cx="12252960" cy="1976846"/>
          </a:xfrm>
        </p:spPr>
        <p:txBody>
          <a:bodyPr>
            <a:normAutofit fontScale="55000" lnSpcReduction="20000"/>
          </a:bodyPr>
          <a:lstStyle/>
          <a:p>
            <a:endParaRPr lang="en-IE" sz="4500" b="1" dirty="0"/>
          </a:p>
          <a:p>
            <a:r>
              <a:rPr lang="en-IE" sz="8000" b="1" dirty="0">
                <a:ea typeface="ヒラギノ角ゴ Pro W3"/>
              </a:rPr>
              <a:t>Narrator – Martha Cosgrave</a:t>
            </a:r>
            <a:endParaRPr lang="en-IE" sz="8000" b="1" dirty="0"/>
          </a:p>
          <a:p>
            <a:r>
              <a:rPr lang="en-IE" sz="8000" b="1" dirty="0">
                <a:ea typeface="ヒラギノ角ゴ Pro W3"/>
              </a:rPr>
              <a:t>THIS IS A HEA FUNDED PROJECT WITH EPI-STEM</a:t>
            </a:r>
            <a:endParaRPr lang="en-IE" sz="8000" b="1" dirty="0"/>
          </a:p>
          <a:p>
            <a:endParaRPr lang="en-IE" sz="3200" b="1" dirty="0"/>
          </a:p>
          <a:p>
            <a:endParaRPr lang="en-IE" sz="32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0" y="0"/>
            <a:ext cx="4330824" cy="2145715"/>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3"/>
          <a:srcRect t="34737" r="523" b="38421"/>
          <a:stretch/>
        </p:blipFill>
        <p:spPr>
          <a:xfrm>
            <a:off x="11112611" y="6101562"/>
            <a:ext cx="5144977" cy="1638563"/>
          </a:xfrm>
          <a:prstGeom prst="rect">
            <a:avLst/>
          </a:prstGeom>
        </p:spPr>
      </p:pic>
    </p:spTree>
    <p:extLst>
      <p:ext uri="{BB962C8B-B14F-4D97-AF65-F5344CB8AC3E}">
        <p14:creationId xmlns:p14="http://schemas.microsoft.com/office/powerpoint/2010/main" val="168709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895D6-598A-F835-A402-3CF67D3FB474}"/>
              </a:ext>
            </a:extLst>
          </p:cNvPr>
          <p:cNvSpPr>
            <a:spLocks noGrp="1"/>
          </p:cNvSpPr>
          <p:nvPr>
            <p:ph type="title"/>
          </p:nvPr>
        </p:nvSpPr>
        <p:spPr/>
        <p:txBody>
          <a:bodyPr/>
          <a:lstStyle/>
          <a:p>
            <a:r>
              <a:rPr lang="en-IE" dirty="0"/>
              <a:t>Self directed learning – Predators and Prey. </a:t>
            </a:r>
          </a:p>
        </p:txBody>
      </p:sp>
      <p:sp>
        <p:nvSpPr>
          <p:cNvPr id="3" name="Content Placeholder 2">
            <a:extLst>
              <a:ext uri="{FF2B5EF4-FFF2-40B4-BE49-F238E27FC236}">
                <a16:creationId xmlns:a16="http://schemas.microsoft.com/office/drawing/2014/main" id="{F296EC64-C56C-D41F-3EDE-7B588B784BBA}"/>
              </a:ext>
            </a:extLst>
          </p:cNvPr>
          <p:cNvSpPr>
            <a:spLocks noGrp="1"/>
          </p:cNvSpPr>
          <p:nvPr>
            <p:ph idx="1"/>
          </p:nvPr>
        </p:nvSpPr>
        <p:spPr>
          <a:xfrm>
            <a:off x="948359" y="1874134"/>
            <a:ext cx="7587587" cy="6232374"/>
          </a:xfrm>
        </p:spPr>
        <p:txBody>
          <a:bodyPr/>
          <a:lstStyle/>
          <a:p>
            <a:r>
              <a:rPr lang="en-IE" dirty="0"/>
              <a:t>Research – Place students in groups of 3/4 and split the groups into predator or prey. </a:t>
            </a:r>
          </a:p>
          <a:p>
            <a:r>
              <a:rPr lang="en-IE" dirty="0"/>
              <a:t>Give the students time to research a predator or prey. </a:t>
            </a:r>
          </a:p>
          <a:p>
            <a:r>
              <a:rPr lang="en-IE" dirty="0"/>
              <a:t>Each group presents their research to the class. </a:t>
            </a:r>
          </a:p>
        </p:txBody>
      </p:sp>
      <p:pic>
        <p:nvPicPr>
          <p:cNvPr id="5" name="Picture 4" descr="A picture containing text, clipart&#10;&#10;Description automatically generated">
            <a:extLst>
              <a:ext uri="{FF2B5EF4-FFF2-40B4-BE49-F238E27FC236}">
                <a16:creationId xmlns:a16="http://schemas.microsoft.com/office/drawing/2014/main" id="{2469C2B4-8C38-56BF-E3DA-5CF938B5DC63}"/>
              </a:ext>
            </a:extLst>
          </p:cNvPr>
          <p:cNvPicPr>
            <a:picLocks noChangeAspect="1"/>
          </p:cNvPicPr>
          <p:nvPr/>
        </p:nvPicPr>
        <p:blipFill>
          <a:blip r:embed="rId5"/>
          <a:stretch>
            <a:fillRect/>
          </a:stretch>
        </p:blipFill>
        <p:spPr>
          <a:xfrm>
            <a:off x="8366584" y="2870506"/>
            <a:ext cx="7721642" cy="3971835"/>
          </a:xfrm>
          <a:prstGeom prst="rect">
            <a:avLst/>
          </a:prstGeom>
        </p:spPr>
      </p:pic>
      <p:pic>
        <p:nvPicPr>
          <p:cNvPr id="6" name="Picture 5">
            <a:extLst>
              <a:ext uri="{FF2B5EF4-FFF2-40B4-BE49-F238E27FC236}">
                <a16:creationId xmlns:a16="http://schemas.microsoft.com/office/drawing/2014/main" id="{D134E5BB-67C6-B299-E68D-1855C1182898}"/>
              </a:ext>
            </a:extLst>
          </p:cNvPr>
          <p:cNvPicPr>
            <a:picLocks noChangeAspect="1"/>
          </p:cNvPicPr>
          <p:nvPr/>
        </p:nvPicPr>
        <p:blipFill>
          <a:blip r:embed="rId6"/>
          <a:stretch>
            <a:fillRect/>
          </a:stretch>
        </p:blipFill>
        <p:spPr>
          <a:xfrm>
            <a:off x="11876352" y="8578216"/>
            <a:ext cx="4330824" cy="1580197"/>
          </a:xfrm>
          <a:prstGeom prst="rect">
            <a:avLst/>
          </a:prstGeom>
        </p:spPr>
      </p:pic>
      <p:pic>
        <p:nvPicPr>
          <p:cNvPr id="4" name="Audio 3">
            <a:hlinkClick r:id="" action="ppaction://media"/>
            <a:extLst>
              <a:ext uri="{FF2B5EF4-FFF2-40B4-BE49-F238E27FC236}">
                <a16:creationId xmlns:a16="http://schemas.microsoft.com/office/drawing/2014/main" id="{7ED36CCB-FBDD-2F33-D352-3838C00870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7" name="Picture 7" descr="Text&#10;&#10;Description automatically generated">
            <a:extLst>
              <a:ext uri="{FF2B5EF4-FFF2-40B4-BE49-F238E27FC236}">
                <a16:creationId xmlns:a16="http://schemas.microsoft.com/office/drawing/2014/main" id="{4FB2D97C-873B-5D37-1863-8B9FDB905914}"/>
              </a:ext>
            </a:extLst>
          </p:cNvPr>
          <p:cNvPicPr>
            <a:picLocks noChangeAspect="1"/>
          </p:cNvPicPr>
          <p:nvPr/>
        </p:nvPicPr>
        <p:blipFill>
          <a:blip r:embed="rId8"/>
          <a:stretch>
            <a:fillRect/>
          </a:stretch>
        </p:blipFill>
        <p:spPr>
          <a:xfrm>
            <a:off x="6841901" y="8853602"/>
            <a:ext cx="2744616" cy="1301620"/>
          </a:xfrm>
          <a:prstGeom prst="rect">
            <a:avLst/>
          </a:prstGeom>
        </p:spPr>
      </p:pic>
    </p:spTree>
    <p:extLst>
      <p:ext uri="{BB962C8B-B14F-4D97-AF65-F5344CB8AC3E}">
        <p14:creationId xmlns:p14="http://schemas.microsoft.com/office/powerpoint/2010/main" val="2387986650"/>
      </p:ext>
    </p:extLst>
  </p:cSld>
  <p:clrMapOvr>
    <a:masterClrMapping/>
  </p:clrMapOvr>
  <mc:AlternateContent xmlns:mc="http://schemas.openxmlformats.org/markup-compatibility/2006" xmlns:p14="http://schemas.microsoft.com/office/powerpoint/2010/main">
    <mc:Choice Requires="p14">
      <p:transition spd="slow" p14:dur="2000" advTm="38462"/>
    </mc:Choice>
    <mc:Fallback xmlns="">
      <p:transition spd="slow" advTm="3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1267752" eaLnBrk="1" fontAlgn="auto" hangingPunct="1">
              <a:spcBef>
                <a:spcPts val="0"/>
              </a:spcBef>
              <a:spcAft>
                <a:spcPts val="0"/>
              </a:spcAft>
            </a:pPr>
            <a:br>
              <a:rPr lang="en-US" sz="3200" dirty="0">
                <a:solidFill>
                  <a:prstClr val="black"/>
                </a:solidFill>
                <a:ea typeface="+mn-ea"/>
                <a:cs typeface="+mn-cs"/>
              </a:rPr>
            </a:br>
            <a:r>
              <a:rPr lang="en-US" sz="4000" dirty="0">
                <a:solidFill>
                  <a:prstClr val="black"/>
                </a:solidFill>
                <a:ea typeface="+mn-ea"/>
                <a:cs typeface="+mn-cs"/>
              </a:rPr>
              <a:t>Parasitism </a:t>
            </a:r>
            <a:br>
              <a:rPr lang="en-US" sz="3200" dirty="0">
                <a:solidFill>
                  <a:prstClr val="black"/>
                </a:solidFill>
                <a:ea typeface="+mn-ea"/>
                <a:cs typeface="+mn-cs"/>
              </a:rPr>
            </a:br>
            <a:endParaRPr lang="en-IE" sz="3200" dirty="0"/>
          </a:p>
        </p:txBody>
      </p:sp>
      <p:sp>
        <p:nvSpPr>
          <p:cNvPr id="3" name="Content Placeholder 2"/>
          <p:cNvSpPr>
            <a:spLocks noGrp="1"/>
          </p:cNvSpPr>
          <p:nvPr>
            <p:ph idx="1"/>
          </p:nvPr>
        </p:nvSpPr>
        <p:spPr>
          <a:xfrm>
            <a:off x="948360" y="1671637"/>
            <a:ext cx="6683363" cy="6575547"/>
          </a:xfrm>
        </p:spPr>
        <p:txBody>
          <a:bodyPr/>
          <a:lstStyle/>
          <a:p>
            <a:pPr marL="0" lvl="0" indent="0">
              <a:buNone/>
            </a:pPr>
            <a:r>
              <a:rPr lang="en-IE" sz="3200" dirty="0"/>
              <a:t>Occurs when two organisms of different species live in close association and one organism (the parasite) obtains its food from, and to the disadvantage of, the second organism (the host).</a:t>
            </a:r>
          </a:p>
          <a:p>
            <a:pPr marL="0" lvl="0" indent="0">
              <a:buNone/>
            </a:pPr>
            <a:endParaRPr lang="en-IE" sz="3200" dirty="0"/>
          </a:p>
          <a:p>
            <a:pPr marL="0" lvl="0" indent="0">
              <a:buNone/>
            </a:pPr>
            <a:r>
              <a:rPr lang="en-IE" sz="3200" b="1" dirty="0" err="1"/>
              <a:t>Exoparasites</a:t>
            </a:r>
            <a:r>
              <a:rPr lang="en-IE" sz="3200" b="1" dirty="0"/>
              <a:t>:</a:t>
            </a:r>
            <a:r>
              <a:rPr lang="en-IE" sz="3200" dirty="0"/>
              <a:t> live outside the host. </a:t>
            </a:r>
          </a:p>
          <a:p>
            <a:pPr marL="0" lvl="0" indent="0">
              <a:buNone/>
            </a:pPr>
            <a:endParaRPr lang="en-IE" sz="3200" b="1" dirty="0"/>
          </a:p>
          <a:p>
            <a:pPr marL="0" lvl="0" indent="0">
              <a:buNone/>
            </a:pPr>
            <a:r>
              <a:rPr lang="en-IE" sz="3200" b="1" dirty="0"/>
              <a:t>Endoparasites: </a:t>
            </a:r>
            <a:r>
              <a:rPr lang="en-IE" sz="3200" dirty="0"/>
              <a:t>live inside the host. </a:t>
            </a:r>
            <a:endParaRPr lang="en-IE" sz="3200" b="1" dirty="0"/>
          </a:p>
          <a:p>
            <a:pPr marL="0" lvl="0" indent="0">
              <a:buNone/>
            </a:pPr>
            <a:endParaRPr lang="en-IE" sz="3200" dirty="0">
              <a:hlinkClick r:id="rId5"/>
            </a:endParaRPr>
          </a:p>
          <a:p>
            <a:pPr marL="0" lvl="0" indent="0">
              <a:buNone/>
            </a:pPr>
            <a:r>
              <a:rPr lang="en-IE" sz="3200" dirty="0">
                <a:hlinkClick r:id="rId5"/>
              </a:rPr>
              <a:t>Build a parasite activity. Click here</a:t>
            </a:r>
            <a:r>
              <a:rPr lang="en-IE" sz="3200" dirty="0"/>
              <a:t> </a:t>
            </a: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11876352" y="8578216"/>
            <a:ext cx="4330824" cy="1580197"/>
          </a:xfrm>
          <a:prstGeom prst="rect">
            <a:avLst/>
          </a:prstGeom>
        </p:spPr>
      </p:pic>
      <p:pic>
        <p:nvPicPr>
          <p:cNvPr id="6" name="Picture 5" descr="A close up of a bug&#10;&#10;Description automatically generated with medium confidence">
            <a:extLst>
              <a:ext uri="{FF2B5EF4-FFF2-40B4-BE49-F238E27FC236}">
                <a16:creationId xmlns:a16="http://schemas.microsoft.com/office/drawing/2014/main" id="{E5FA6BD7-0E4F-79AC-C683-67251E20940A}"/>
              </a:ext>
            </a:extLst>
          </p:cNvPr>
          <p:cNvPicPr>
            <a:picLocks noChangeAspect="1"/>
          </p:cNvPicPr>
          <p:nvPr/>
        </p:nvPicPr>
        <p:blipFill>
          <a:blip r:embed="rId7"/>
          <a:stretch>
            <a:fillRect/>
          </a:stretch>
        </p:blipFill>
        <p:spPr>
          <a:xfrm>
            <a:off x="9115899" y="1512006"/>
            <a:ext cx="4971744" cy="3728808"/>
          </a:xfrm>
          <a:prstGeom prst="rect">
            <a:avLst/>
          </a:prstGeom>
        </p:spPr>
      </p:pic>
      <p:pic>
        <p:nvPicPr>
          <p:cNvPr id="8" name="Picture 7">
            <a:extLst>
              <a:ext uri="{FF2B5EF4-FFF2-40B4-BE49-F238E27FC236}">
                <a16:creationId xmlns:a16="http://schemas.microsoft.com/office/drawing/2014/main" id="{39C05863-8191-3CA4-D8E4-5EA8750A77A7}"/>
              </a:ext>
            </a:extLst>
          </p:cNvPr>
          <p:cNvPicPr>
            <a:picLocks noChangeAspect="1"/>
          </p:cNvPicPr>
          <p:nvPr/>
        </p:nvPicPr>
        <p:blipFill>
          <a:blip r:embed="rId8"/>
          <a:stretch>
            <a:fillRect/>
          </a:stretch>
        </p:blipFill>
        <p:spPr>
          <a:xfrm>
            <a:off x="9377511" y="5614470"/>
            <a:ext cx="4448519" cy="2963746"/>
          </a:xfrm>
          <a:prstGeom prst="rect">
            <a:avLst/>
          </a:prstGeom>
        </p:spPr>
      </p:pic>
      <p:pic>
        <p:nvPicPr>
          <p:cNvPr id="5" name="Audio 4">
            <a:hlinkClick r:id="" action="ppaction://media"/>
            <a:extLst>
              <a:ext uri="{FF2B5EF4-FFF2-40B4-BE49-F238E27FC236}">
                <a16:creationId xmlns:a16="http://schemas.microsoft.com/office/drawing/2014/main" id="{C24CB2E4-FF68-7199-4FF5-C0C44669C1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554325" y="9455150"/>
            <a:ext cx="487363" cy="487363"/>
          </a:xfrm>
          <a:prstGeom prst="rect">
            <a:avLst/>
          </a:prstGeom>
        </p:spPr>
      </p:pic>
      <p:pic>
        <p:nvPicPr>
          <p:cNvPr id="7" name="Picture 8" descr="Text&#10;&#10;Description automatically generated">
            <a:extLst>
              <a:ext uri="{FF2B5EF4-FFF2-40B4-BE49-F238E27FC236}">
                <a16:creationId xmlns:a16="http://schemas.microsoft.com/office/drawing/2014/main" id="{680359C4-182A-B21A-F134-6297E365506B}"/>
              </a:ext>
            </a:extLst>
          </p:cNvPr>
          <p:cNvPicPr>
            <a:picLocks noChangeAspect="1"/>
          </p:cNvPicPr>
          <p:nvPr/>
        </p:nvPicPr>
        <p:blipFill>
          <a:blip r:embed="rId10"/>
          <a:stretch>
            <a:fillRect/>
          </a:stretch>
        </p:blipFill>
        <p:spPr>
          <a:xfrm>
            <a:off x="5542755" y="8853602"/>
            <a:ext cx="2744616" cy="1301620"/>
          </a:xfrm>
          <a:prstGeom prst="rect">
            <a:avLst/>
          </a:prstGeom>
        </p:spPr>
      </p:pic>
    </p:spTree>
    <p:extLst>
      <p:ext uri="{BB962C8B-B14F-4D97-AF65-F5344CB8AC3E}">
        <p14:creationId xmlns:p14="http://schemas.microsoft.com/office/powerpoint/2010/main" val="2555440394"/>
      </p:ext>
    </p:extLst>
  </p:cSld>
  <p:clrMapOvr>
    <a:masterClrMapping/>
  </p:clrMapOvr>
  <mc:AlternateContent xmlns:mc="http://schemas.openxmlformats.org/markup-compatibility/2006" xmlns:p14="http://schemas.microsoft.com/office/powerpoint/2010/main">
    <mc:Choice Requires="p14">
      <p:transition spd="slow" p14:dur="2000" advTm="48783"/>
    </mc:Choice>
    <mc:Fallback xmlns="">
      <p:transition spd="slow" advTm="4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C3A2-7A1F-B050-DF65-A156073D0547}"/>
              </a:ext>
            </a:extLst>
          </p:cNvPr>
          <p:cNvSpPr>
            <a:spLocks noGrp="1"/>
          </p:cNvSpPr>
          <p:nvPr>
            <p:ph type="title"/>
          </p:nvPr>
        </p:nvSpPr>
        <p:spPr/>
        <p:txBody>
          <a:bodyPr/>
          <a:lstStyle/>
          <a:p>
            <a:r>
              <a:rPr lang="en-IE" dirty="0"/>
              <a:t>Symbiosis</a:t>
            </a:r>
          </a:p>
        </p:txBody>
      </p:sp>
      <p:sp>
        <p:nvSpPr>
          <p:cNvPr id="3" name="Content Placeholder 2">
            <a:extLst>
              <a:ext uri="{FF2B5EF4-FFF2-40B4-BE49-F238E27FC236}">
                <a16:creationId xmlns:a16="http://schemas.microsoft.com/office/drawing/2014/main" id="{F121C2F8-09E3-755B-3EF8-5094A5405BE4}"/>
              </a:ext>
            </a:extLst>
          </p:cNvPr>
          <p:cNvSpPr>
            <a:spLocks noGrp="1"/>
          </p:cNvSpPr>
          <p:nvPr>
            <p:ph idx="1"/>
          </p:nvPr>
        </p:nvSpPr>
        <p:spPr>
          <a:xfrm>
            <a:off x="948359" y="1874134"/>
            <a:ext cx="7180435" cy="6162035"/>
          </a:xfrm>
        </p:spPr>
        <p:txBody>
          <a:bodyPr/>
          <a:lstStyle/>
          <a:p>
            <a:r>
              <a:rPr lang="en-IE" sz="3600" dirty="0"/>
              <a:t>Symbiosis occurs when two organisms of different species live (and have to live) in close association and at least one benefits.</a:t>
            </a:r>
          </a:p>
          <a:p>
            <a:r>
              <a:rPr lang="en-IE" sz="3600" dirty="0"/>
              <a:t>Mutualism – when two organism of different species live in close association and both benefit. </a:t>
            </a:r>
          </a:p>
          <a:p>
            <a:r>
              <a:rPr lang="en-IE" sz="3600" dirty="0"/>
              <a:t>Increases the numbers of both organisms involved. </a:t>
            </a:r>
          </a:p>
        </p:txBody>
      </p:sp>
      <p:pic>
        <p:nvPicPr>
          <p:cNvPr id="5" name="Picture 4" descr="A picture containing spiny-finned fish, coelenterate, sea anemone, fish&#10;&#10;Description automatically generated">
            <a:extLst>
              <a:ext uri="{FF2B5EF4-FFF2-40B4-BE49-F238E27FC236}">
                <a16:creationId xmlns:a16="http://schemas.microsoft.com/office/drawing/2014/main" id="{C8B69F46-EFEB-5490-D9DD-EEF0543549CB}"/>
              </a:ext>
            </a:extLst>
          </p:cNvPr>
          <p:cNvPicPr>
            <a:picLocks noChangeAspect="1"/>
          </p:cNvPicPr>
          <p:nvPr/>
        </p:nvPicPr>
        <p:blipFill>
          <a:blip r:embed="rId5"/>
          <a:stretch>
            <a:fillRect/>
          </a:stretch>
        </p:blipFill>
        <p:spPr>
          <a:xfrm rot="10800000">
            <a:off x="9160948" y="1729122"/>
            <a:ext cx="4877131" cy="3226846"/>
          </a:xfrm>
          <a:prstGeom prst="rect">
            <a:avLst/>
          </a:prstGeom>
        </p:spPr>
      </p:pic>
      <p:pic>
        <p:nvPicPr>
          <p:cNvPr id="7" name="Picture 6" descr="A bee on a purple flower&#10;&#10;Description automatically generated">
            <a:extLst>
              <a:ext uri="{FF2B5EF4-FFF2-40B4-BE49-F238E27FC236}">
                <a16:creationId xmlns:a16="http://schemas.microsoft.com/office/drawing/2014/main" id="{5A2CC405-180D-BB81-343B-F271C06BC844}"/>
              </a:ext>
            </a:extLst>
          </p:cNvPr>
          <p:cNvPicPr>
            <a:picLocks noChangeAspect="1"/>
          </p:cNvPicPr>
          <p:nvPr/>
        </p:nvPicPr>
        <p:blipFill>
          <a:blip r:embed="rId6"/>
          <a:stretch>
            <a:fillRect/>
          </a:stretch>
        </p:blipFill>
        <p:spPr>
          <a:xfrm>
            <a:off x="9014575" y="5521237"/>
            <a:ext cx="5169876" cy="2908055"/>
          </a:xfrm>
          <a:prstGeom prst="rect">
            <a:avLst/>
          </a:prstGeom>
        </p:spPr>
      </p:pic>
      <p:pic>
        <p:nvPicPr>
          <p:cNvPr id="6" name="Picture 5">
            <a:extLst>
              <a:ext uri="{FF2B5EF4-FFF2-40B4-BE49-F238E27FC236}">
                <a16:creationId xmlns:a16="http://schemas.microsoft.com/office/drawing/2014/main" id="{4D76FAA0-7504-F485-7383-18DA4807E4E4}"/>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12" name="Audio 11">
            <a:hlinkClick r:id="" action="ppaction://media"/>
            <a:extLst>
              <a:ext uri="{FF2B5EF4-FFF2-40B4-BE49-F238E27FC236}">
                <a16:creationId xmlns:a16="http://schemas.microsoft.com/office/drawing/2014/main" id="{6A739D83-AB2B-1847-7B4E-A6A44C2928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554325" y="9455150"/>
            <a:ext cx="487363" cy="487363"/>
          </a:xfrm>
          <a:prstGeom prst="rect">
            <a:avLst/>
          </a:prstGeom>
        </p:spPr>
      </p:pic>
      <p:pic>
        <p:nvPicPr>
          <p:cNvPr id="4" name="Picture 7" descr="Text&#10;&#10;Description automatically generated">
            <a:extLst>
              <a:ext uri="{FF2B5EF4-FFF2-40B4-BE49-F238E27FC236}">
                <a16:creationId xmlns:a16="http://schemas.microsoft.com/office/drawing/2014/main" id="{FF2D0237-4082-AB70-9BA1-D026479B9EB9}"/>
              </a:ext>
            </a:extLst>
          </p:cNvPr>
          <p:cNvPicPr>
            <a:picLocks noChangeAspect="1"/>
          </p:cNvPicPr>
          <p:nvPr/>
        </p:nvPicPr>
        <p:blipFill>
          <a:blip r:embed="rId9"/>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1867715098"/>
      </p:ext>
    </p:extLst>
  </p:cSld>
  <p:clrMapOvr>
    <a:masterClrMapping/>
  </p:clrMapOvr>
  <mc:AlternateContent xmlns:mc="http://schemas.openxmlformats.org/markup-compatibility/2006" xmlns:p14="http://schemas.microsoft.com/office/powerpoint/2010/main">
    <mc:Choice Requires="p14">
      <p:transition spd="slow" p14:dur="2000" advTm="106264"/>
    </mc:Choice>
    <mc:Fallback xmlns="">
      <p:transition spd="slow" advTm="106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F270-942F-2ABD-9649-8E7F1ECF5E22}"/>
              </a:ext>
            </a:extLst>
          </p:cNvPr>
          <p:cNvSpPr>
            <a:spLocks noGrp="1"/>
          </p:cNvSpPr>
          <p:nvPr>
            <p:ph type="title"/>
          </p:nvPr>
        </p:nvSpPr>
        <p:spPr/>
        <p:txBody>
          <a:bodyPr/>
          <a:lstStyle/>
          <a:p>
            <a:r>
              <a:rPr lang="en-IE" dirty="0"/>
              <a:t>Population dynamics</a:t>
            </a:r>
          </a:p>
        </p:txBody>
      </p:sp>
      <p:sp>
        <p:nvSpPr>
          <p:cNvPr id="3" name="Content Placeholder 2">
            <a:extLst>
              <a:ext uri="{FF2B5EF4-FFF2-40B4-BE49-F238E27FC236}">
                <a16:creationId xmlns:a16="http://schemas.microsoft.com/office/drawing/2014/main" id="{D85BF4C1-209A-7C79-04CB-B1B5A1E192A6}"/>
              </a:ext>
            </a:extLst>
          </p:cNvPr>
          <p:cNvSpPr>
            <a:spLocks noGrp="1"/>
          </p:cNvSpPr>
          <p:nvPr>
            <p:ph idx="1"/>
          </p:nvPr>
        </p:nvSpPr>
        <p:spPr>
          <a:xfrm>
            <a:off x="948359" y="1874134"/>
            <a:ext cx="6736955" cy="6682037"/>
          </a:xfrm>
        </p:spPr>
        <p:txBody>
          <a:bodyPr/>
          <a:lstStyle/>
          <a:p>
            <a:r>
              <a:rPr lang="en-IE" dirty="0"/>
              <a:t>Factors affecting predator-prey interactions</a:t>
            </a:r>
          </a:p>
          <a:p>
            <a:pPr lvl="1"/>
            <a:r>
              <a:rPr lang="en-IE" dirty="0"/>
              <a:t>Availability of food </a:t>
            </a:r>
          </a:p>
          <a:p>
            <a:pPr lvl="1"/>
            <a:r>
              <a:rPr lang="en-IE" dirty="0"/>
              <a:t>Concealment </a:t>
            </a:r>
          </a:p>
          <a:p>
            <a:pPr lvl="1"/>
            <a:r>
              <a:rPr lang="en-IE" dirty="0"/>
              <a:t>Movement of predators. </a:t>
            </a:r>
          </a:p>
        </p:txBody>
      </p:sp>
      <p:pic>
        <p:nvPicPr>
          <p:cNvPr id="1026" name="Picture 2" descr="Mouse Suit GIFs - Get the best GIF on GIPHY">
            <a:extLst>
              <a:ext uri="{FF2B5EF4-FFF2-40B4-BE49-F238E27FC236}">
                <a16:creationId xmlns:a16="http://schemas.microsoft.com/office/drawing/2014/main" id="{D633949E-D6B5-5B02-7F20-04CDA49D7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7654" y="2849588"/>
            <a:ext cx="6109154" cy="4459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73E934-EDA4-C709-CB80-C7A4F042B208}"/>
              </a:ext>
            </a:extLst>
          </p:cNvPr>
          <p:cNvPicPr>
            <a:picLocks noChangeAspect="1"/>
          </p:cNvPicPr>
          <p:nvPr/>
        </p:nvPicPr>
        <p:blipFill>
          <a:blip r:embed="rId6"/>
          <a:stretch>
            <a:fillRect/>
          </a:stretch>
        </p:blipFill>
        <p:spPr>
          <a:xfrm>
            <a:off x="11922231" y="8578216"/>
            <a:ext cx="4330824" cy="1580197"/>
          </a:xfrm>
          <a:prstGeom prst="rect">
            <a:avLst/>
          </a:prstGeom>
        </p:spPr>
      </p:pic>
      <p:pic>
        <p:nvPicPr>
          <p:cNvPr id="4" name="Audio 3">
            <a:hlinkClick r:id="" action="ppaction://media"/>
            <a:extLst>
              <a:ext uri="{FF2B5EF4-FFF2-40B4-BE49-F238E27FC236}">
                <a16:creationId xmlns:a16="http://schemas.microsoft.com/office/drawing/2014/main" id="{12FA5F8A-301A-D232-AE93-01D5EC94F3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6" name="Picture 6" descr="Text&#10;&#10;Description automatically generated">
            <a:extLst>
              <a:ext uri="{FF2B5EF4-FFF2-40B4-BE49-F238E27FC236}">
                <a16:creationId xmlns:a16="http://schemas.microsoft.com/office/drawing/2014/main" id="{0489857B-0D49-70BF-4987-2A2EB060B3F4}"/>
              </a:ext>
            </a:extLst>
          </p:cNvPr>
          <p:cNvPicPr>
            <a:picLocks noChangeAspect="1"/>
          </p:cNvPicPr>
          <p:nvPr/>
        </p:nvPicPr>
        <p:blipFill>
          <a:blip r:embed="rId8"/>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967689388"/>
      </p:ext>
    </p:extLst>
  </p:cSld>
  <p:clrMapOvr>
    <a:masterClrMapping/>
  </p:clrMapOvr>
  <mc:AlternateContent xmlns:mc="http://schemas.openxmlformats.org/markup-compatibility/2006" xmlns:p14="http://schemas.microsoft.com/office/powerpoint/2010/main">
    <mc:Choice Requires="p14">
      <p:transition spd="slow" p14:dur="2000" advTm="29900"/>
    </mc:Choice>
    <mc:Fallback xmlns="">
      <p:transition spd="slow" advTm="2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9911-D2AD-50CC-5E14-0C17083031FA}"/>
              </a:ext>
            </a:extLst>
          </p:cNvPr>
          <p:cNvSpPr>
            <a:spLocks noGrp="1"/>
          </p:cNvSpPr>
          <p:nvPr>
            <p:ph type="title"/>
          </p:nvPr>
        </p:nvSpPr>
        <p:spPr>
          <a:xfrm>
            <a:off x="948359" y="195739"/>
            <a:ext cx="10973872" cy="1173392"/>
          </a:xfrm>
        </p:spPr>
        <p:txBody>
          <a:bodyPr/>
          <a:lstStyle/>
          <a:p>
            <a:r>
              <a:rPr lang="en-IE" dirty="0"/>
              <a:t>Population Dynamics</a:t>
            </a:r>
          </a:p>
        </p:txBody>
      </p:sp>
      <p:pic>
        <p:nvPicPr>
          <p:cNvPr id="5" name="Picture 4" descr="Chart, line chart&#10;&#10;Description automatically generated">
            <a:extLst>
              <a:ext uri="{FF2B5EF4-FFF2-40B4-BE49-F238E27FC236}">
                <a16:creationId xmlns:a16="http://schemas.microsoft.com/office/drawing/2014/main" id="{FE9AC4AD-EA96-1307-2BFF-E5FE15A56827}"/>
              </a:ext>
            </a:extLst>
          </p:cNvPr>
          <p:cNvPicPr>
            <a:picLocks noChangeAspect="1"/>
          </p:cNvPicPr>
          <p:nvPr/>
        </p:nvPicPr>
        <p:blipFill>
          <a:blip r:embed="rId5"/>
          <a:stretch>
            <a:fillRect/>
          </a:stretch>
        </p:blipFill>
        <p:spPr>
          <a:xfrm>
            <a:off x="2709598" y="1874134"/>
            <a:ext cx="9397510" cy="6704082"/>
          </a:xfrm>
          <a:prstGeom prst="rect">
            <a:avLst/>
          </a:prstGeom>
        </p:spPr>
      </p:pic>
      <p:pic>
        <p:nvPicPr>
          <p:cNvPr id="6" name="Content Placeholder 5">
            <a:extLst>
              <a:ext uri="{FF2B5EF4-FFF2-40B4-BE49-F238E27FC236}">
                <a16:creationId xmlns:a16="http://schemas.microsoft.com/office/drawing/2014/main" id="{084AA5E6-4F59-E3AB-F6A7-3E34B4DC32A4}"/>
              </a:ext>
            </a:extLst>
          </p:cNvPr>
          <p:cNvPicPr>
            <a:picLocks noGrp="1" noChangeAspect="1"/>
          </p:cNvPicPr>
          <p:nvPr>
            <p:ph idx="1"/>
          </p:nvPr>
        </p:nvPicPr>
        <p:blipFill>
          <a:blip r:embed="rId6"/>
          <a:stretch>
            <a:fillRect/>
          </a:stretch>
        </p:blipFill>
        <p:spPr>
          <a:xfrm>
            <a:off x="12624057" y="9103714"/>
            <a:ext cx="3633531" cy="1054699"/>
          </a:xfrm>
          <a:prstGeom prst="rect">
            <a:avLst/>
          </a:prstGeom>
        </p:spPr>
      </p:pic>
      <p:pic>
        <p:nvPicPr>
          <p:cNvPr id="4" name="Audio 3">
            <a:hlinkClick r:id="" action="ppaction://media"/>
            <a:extLst>
              <a:ext uri="{FF2B5EF4-FFF2-40B4-BE49-F238E27FC236}">
                <a16:creationId xmlns:a16="http://schemas.microsoft.com/office/drawing/2014/main" id="{7DA678A6-22A7-94B0-B7C9-4F64C9E8A4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3" name="Picture 6" descr="Text&#10;&#10;Description automatically generated">
            <a:extLst>
              <a:ext uri="{FF2B5EF4-FFF2-40B4-BE49-F238E27FC236}">
                <a16:creationId xmlns:a16="http://schemas.microsoft.com/office/drawing/2014/main" id="{00C7556A-BB96-BBF7-CADF-909A8FAE23DB}"/>
              </a:ext>
            </a:extLst>
          </p:cNvPr>
          <p:cNvPicPr>
            <a:picLocks noChangeAspect="1"/>
          </p:cNvPicPr>
          <p:nvPr/>
        </p:nvPicPr>
        <p:blipFill>
          <a:blip r:embed="rId8"/>
          <a:stretch>
            <a:fillRect/>
          </a:stretch>
        </p:blipFill>
        <p:spPr>
          <a:xfrm>
            <a:off x="6437249" y="8811029"/>
            <a:ext cx="2744616" cy="1301620"/>
          </a:xfrm>
          <a:prstGeom prst="rect">
            <a:avLst/>
          </a:prstGeom>
        </p:spPr>
      </p:pic>
    </p:spTree>
    <p:extLst>
      <p:ext uri="{BB962C8B-B14F-4D97-AF65-F5344CB8AC3E}">
        <p14:creationId xmlns:p14="http://schemas.microsoft.com/office/powerpoint/2010/main" val="1737874489"/>
      </p:ext>
    </p:extLst>
  </p:cSld>
  <p:clrMapOvr>
    <a:masterClrMapping/>
  </p:clrMapOvr>
  <mc:AlternateContent xmlns:mc="http://schemas.openxmlformats.org/markup-compatibility/2006" xmlns:p14="http://schemas.microsoft.com/office/powerpoint/2010/main">
    <mc:Choice Requires="p14">
      <p:transition spd="slow" p14:dur="2000" advTm="36088"/>
    </mc:Choice>
    <mc:Fallback xmlns="">
      <p:transition spd="slow" advTm="36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63C8-C76B-CA37-7BFE-F0699CFA241A}"/>
              </a:ext>
            </a:extLst>
          </p:cNvPr>
          <p:cNvSpPr>
            <a:spLocks noGrp="1"/>
          </p:cNvSpPr>
          <p:nvPr>
            <p:ph type="title"/>
          </p:nvPr>
        </p:nvSpPr>
        <p:spPr/>
        <p:txBody>
          <a:bodyPr/>
          <a:lstStyle/>
          <a:p>
            <a:r>
              <a:rPr lang="en-IE" dirty="0"/>
              <a:t>Human </a:t>
            </a:r>
            <a:r>
              <a:rPr lang="en-IE"/>
              <a:t>population growth</a:t>
            </a:r>
          </a:p>
        </p:txBody>
      </p:sp>
      <p:pic>
        <p:nvPicPr>
          <p:cNvPr id="5" name="Content Placeholder 4" descr="Chart, line chart&#10;&#10;Description automatically generated">
            <a:extLst>
              <a:ext uri="{FF2B5EF4-FFF2-40B4-BE49-F238E27FC236}">
                <a16:creationId xmlns:a16="http://schemas.microsoft.com/office/drawing/2014/main" id="{161B475C-2836-4403-7689-D857D12D5649}"/>
              </a:ext>
            </a:extLst>
          </p:cNvPr>
          <p:cNvPicPr>
            <a:picLocks noGrp="1" noChangeAspect="1"/>
          </p:cNvPicPr>
          <p:nvPr>
            <p:ph idx="1"/>
          </p:nvPr>
        </p:nvPicPr>
        <p:blipFill rotWithShape="1">
          <a:blip r:embed="rId5"/>
          <a:srcRect b="12354"/>
          <a:stretch/>
        </p:blipFill>
        <p:spPr>
          <a:xfrm>
            <a:off x="2039597" y="1722438"/>
            <a:ext cx="10783774" cy="7022491"/>
          </a:xfrm>
        </p:spPr>
      </p:pic>
      <p:pic>
        <p:nvPicPr>
          <p:cNvPr id="4" name="Picture 3">
            <a:extLst>
              <a:ext uri="{FF2B5EF4-FFF2-40B4-BE49-F238E27FC236}">
                <a16:creationId xmlns:a16="http://schemas.microsoft.com/office/drawing/2014/main" id="{3C29C724-E90E-D494-F059-28EE63E0996A}"/>
              </a:ext>
            </a:extLst>
          </p:cNvPr>
          <p:cNvPicPr>
            <a:picLocks noChangeAspect="1"/>
          </p:cNvPicPr>
          <p:nvPr/>
        </p:nvPicPr>
        <p:blipFill>
          <a:blip r:embed="rId6"/>
          <a:stretch>
            <a:fillRect/>
          </a:stretch>
        </p:blipFill>
        <p:spPr>
          <a:xfrm>
            <a:off x="11922231" y="8578216"/>
            <a:ext cx="4330824" cy="1580197"/>
          </a:xfrm>
          <a:prstGeom prst="rect">
            <a:avLst/>
          </a:prstGeom>
        </p:spPr>
      </p:pic>
      <p:pic>
        <p:nvPicPr>
          <p:cNvPr id="7" name="Audio 6">
            <a:hlinkClick r:id="" action="ppaction://media"/>
            <a:extLst>
              <a:ext uri="{FF2B5EF4-FFF2-40B4-BE49-F238E27FC236}">
                <a16:creationId xmlns:a16="http://schemas.microsoft.com/office/drawing/2014/main" id="{12B216A2-CC18-4697-E3A6-673F3B7F80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3" name="Picture 5" descr="Text&#10;&#10;Description automatically generated">
            <a:extLst>
              <a:ext uri="{FF2B5EF4-FFF2-40B4-BE49-F238E27FC236}">
                <a16:creationId xmlns:a16="http://schemas.microsoft.com/office/drawing/2014/main" id="{1D6A18F7-2508-7754-879E-92E38D7C1DD9}"/>
              </a:ext>
            </a:extLst>
          </p:cNvPr>
          <p:cNvPicPr>
            <a:picLocks noChangeAspect="1"/>
          </p:cNvPicPr>
          <p:nvPr/>
        </p:nvPicPr>
        <p:blipFill>
          <a:blip r:embed="rId8"/>
          <a:stretch>
            <a:fillRect/>
          </a:stretch>
        </p:blipFill>
        <p:spPr>
          <a:xfrm>
            <a:off x="6650224" y="8853602"/>
            <a:ext cx="2744616" cy="1301620"/>
          </a:xfrm>
          <a:prstGeom prst="rect">
            <a:avLst/>
          </a:prstGeom>
        </p:spPr>
      </p:pic>
    </p:spTree>
    <p:extLst>
      <p:ext uri="{BB962C8B-B14F-4D97-AF65-F5344CB8AC3E}">
        <p14:creationId xmlns:p14="http://schemas.microsoft.com/office/powerpoint/2010/main" val="1534349094"/>
      </p:ext>
    </p:extLst>
  </p:cSld>
  <p:clrMapOvr>
    <a:masterClrMapping/>
  </p:clrMapOvr>
  <mc:AlternateContent xmlns:mc="http://schemas.openxmlformats.org/markup-compatibility/2006" xmlns:p14="http://schemas.microsoft.com/office/powerpoint/2010/main">
    <mc:Choice Requires="p14">
      <p:transition spd="slow" p14:dur="2000" advTm="21720"/>
    </mc:Choice>
    <mc:Fallback xmlns="">
      <p:transition spd="slow" advTm="2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8057-B337-E821-0F72-BED42F134F0C}"/>
              </a:ext>
            </a:extLst>
          </p:cNvPr>
          <p:cNvSpPr>
            <a:spLocks noGrp="1"/>
          </p:cNvSpPr>
          <p:nvPr>
            <p:ph type="title"/>
          </p:nvPr>
        </p:nvSpPr>
        <p:spPr/>
        <p:txBody>
          <a:bodyPr/>
          <a:lstStyle/>
          <a:p>
            <a:r>
              <a:rPr lang="en-IE" dirty="0"/>
              <a:t>Human-made Factors affecting human population numbers</a:t>
            </a:r>
          </a:p>
        </p:txBody>
      </p:sp>
      <p:sp>
        <p:nvSpPr>
          <p:cNvPr id="3" name="Content Placeholder 2">
            <a:extLst>
              <a:ext uri="{FF2B5EF4-FFF2-40B4-BE49-F238E27FC236}">
                <a16:creationId xmlns:a16="http://schemas.microsoft.com/office/drawing/2014/main" id="{BCC2DAAB-ADE9-7472-0B6F-C8A846543E38}"/>
              </a:ext>
            </a:extLst>
          </p:cNvPr>
          <p:cNvSpPr>
            <a:spLocks noGrp="1"/>
          </p:cNvSpPr>
          <p:nvPr>
            <p:ph idx="1"/>
          </p:nvPr>
        </p:nvSpPr>
        <p:spPr/>
        <p:txBody>
          <a:bodyPr/>
          <a:lstStyle/>
          <a:p>
            <a:endParaRPr lang="en-IE" dirty="0"/>
          </a:p>
          <a:p>
            <a:r>
              <a:rPr lang="en-IE" dirty="0"/>
              <a:t>War</a:t>
            </a:r>
          </a:p>
          <a:p>
            <a:r>
              <a:rPr lang="en-IE" dirty="0"/>
              <a:t>Famine</a:t>
            </a:r>
          </a:p>
          <a:p>
            <a:r>
              <a:rPr lang="en-IE" dirty="0"/>
              <a:t>Contraception </a:t>
            </a:r>
          </a:p>
          <a:p>
            <a:r>
              <a:rPr lang="en-IE" dirty="0"/>
              <a:t>Disease</a:t>
            </a:r>
          </a:p>
        </p:txBody>
      </p:sp>
      <p:pic>
        <p:nvPicPr>
          <p:cNvPr id="4" name="Picture 3">
            <a:extLst>
              <a:ext uri="{FF2B5EF4-FFF2-40B4-BE49-F238E27FC236}">
                <a16:creationId xmlns:a16="http://schemas.microsoft.com/office/drawing/2014/main" id="{08C3369A-D5E0-E48D-2A17-EC1D36BA4760}"/>
              </a:ext>
            </a:extLst>
          </p:cNvPr>
          <p:cNvPicPr>
            <a:picLocks noChangeAspect="1"/>
          </p:cNvPicPr>
          <p:nvPr/>
        </p:nvPicPr>
        <p:blipFill>
          <a:blip r:embed="rId5"/>
          <a:stretch>
            <a:fillRect/>
          </a:stretch>
        </p:blipFill>
        <p:spPr>
          <a:xfrm>
            <a:off x="11922231" y="8578216"/>
            <a:ext cx="4330824" cy="1580197"/>
          </a:xfrm>
          <a:prstGeom prst="rect">
            <a:avLst/>
          </a:prstGeom>
        </p:spPr>
      </p:pic>
      <p:pic>
        <p:nvPicPr>
          <p:cNvPr id="11" name="Audio 10">
            <a:hlinkClick r:id="" action="ppaction://media"/>
            <a:extLst>
              <a:ext uri="{FF2B5EF4-FFF2-40B4-BE49-F238E27FC236}">
                <a16:creationId xmlns:a16="http://schemas.microsoft.com/office/drawing/2014/main" id="{E86C01DE-FCE0-BCF7-375A-72ED429739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97867" y="9476921"/>
            <a:ext cx="487363" cy="487363"/>
          </a:xfrm>
          <a:prstGeom prst="rect">
            <a:avLst/>
          </a:prstGeom>
        </p:spPr>
      </p:pic>
      <p:pic>
        <p:nvPicPr>
          <p:cNvPr id="5" name="Picture 5" descr="Text&#10;&#10;Description automatically generated">
            <a:extLst>
              <a:ext uri="{FF2B5EF4-FFF2-40B4-BE49-F238E27FC236}">
                <a16:creationId xmlns:a16="http://schemas.microsoft.com/office/drawing/2014/main" id="{5849803F-DE9C-C6BD-A1B9-7E2224A9B7A4}"/>
              </a:ext>
            </a:extLst>
          </p:cNvPr>
          <p:cNvPicPr>
            <a:picLocks noChangeAspect="1"/>
          </p:cNvPicPr>
          <p:nvPr/>
        </p:nvPicPr>
        <p:blipFill>
          <a:blip r:embed="rId7"/>
          <a:stretch>
            <a:fillRect/>
          </a:stretch>
        </p:blipFill>
        <p:spPr>
          <a:xfrm>
            <a:off x="6841901" y="8853602"/>
            <a:ext cx="2744616" cy="1301620"/>
          </a:xfrm>
          <a:prstGeom prst="rect">
            <a:avLst/>
          </a:prstGeom>
        </p:spPr>
      </p:pic>
    </p:spTree>
    <p:extLst>
      <p:ext uri="{BB962C8B-B14F-4D97-AF65-F5344CB8AC3E}">
        <p14:creationId xmlns:p14="http://schemas.microsoft.com/office/powerpoint/2010/main" val="218881657"/>
      </p:ext>
    </p:extLst>
  </p:cSld>
  <p:clrMapOvr>
    <a:masterClrMapping/>
  </p:clrMapOvr>
  <mc:AlternateContent xmlns:mc="http://schemas.openxmlformats.org/markup-compatibility/2006" xmlns:p14="http://schemas.microsoft.com/office/powerpoint/2010/main">
    <mc:Choice Requires="p14">
      <p:transition spd="slow" p14:dur="2000" advTm="50879"/>
    </mc:Choice>
    <mc:Fallback xmlns="">
      <p:transition spd="slow" advTm="5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1267752" eaLnBrk="1" fontAlgn="auto" hangingPunct="1">
              <a:spcBef>
                <a:spcPts val="0"/>
              </a:spcBef>
              <a:spcAft>
                <a:spcPts val="0"/>
              </a:spcAft>
            </a:pPr>
            <a:br>
              <a:rPr lang="en-US" sz="3200" dirty="0">
                <a:solidFill>
                  <a:prstClr val="black"/>
                </a:solidFill>
                <a:ea typeface="+mn-ea"/>
                <a:cs typeface="+mn-cs"/>
              </a:rPr>
            </a:br>
            <a:r>
              <a:rPr lang="en-US" sz="3200" dirty="0">
                <a:solidFill>
                  <a:prstClr val="black"/>
                </a:solidFill>
                <a:ea typeface="+mn-ea"/>
                <a:cs typeface="+mn-cs"/>
              </a:rPr>
              <a:t>Image Sources</a:t>
            </a:r>
            <a:br>
              <a:rPr lang="en-US" sz="3200" dirty="0">
                <a:solidFill>
                  <a:prstClr val="black"/>
                </a:solidFill>
                <a:ea typeface="+mn-ea"/>
                <a:cs typeface="+mn-cs"/>
              </a:rPr>
            </a:br>
            <a:endParaRPr lang="en-IE" sz="3200" dirty="0"/>
          </a:p>
        </p:txBody>
      </p:sp>
      <p:sp>
        <p:nvSpPr>
          <p:cNvPr id="3" name="Content Placeholder 2"/>
          <p:cNvSpPr>
            <a:spLocks noGrp="1"/>
          </p:cNvSpPr>
          <p:nvPr>
            <p:ph idx="1"/>
          </p:nvPr>
        </p:nvSpPr>
        <p:spPr>
          <a:xfrm>
            <a:off x="948359" y="1264534"/>
            <a:ext cx="13790898" cy="6877980"/>
          </a:xfrm>
        </p:spPr>
        <p:txBody>
          <a:bodyPr/>
          <a:lstStyle/>
          <a:p>
            <a:pPr marL="0" lvl="0" indent="0">
              <a:buNone/>
            </a:pPr>
            <a:endParaRPr lang="en-IE" sz="4800" b="1" dirty="0"/>
          </a:p>
          <a:p>
            <a:pPr marL="514350" lvl="0" indent="-514350">
              <a:buAutoNum type="arabicPeriod"/>
            </a:pPr>
            <a:r>
              <a:rPr lang="en-IE" sz="2000" b="1" dirty="0"/>
              <a:t>Population control </a:t>
            </a:r>
            <a:r>
              <a:rPr lang="en-IE" sz="2000" b="1" dirty="0">
                <a:hlinkClick r:id="rId2"/>
              </a:rPr>
              <a:t>https://adventure.howstuffworks.com/outdoor-activities/hunting/game-handling/selective-culling.htm</a:t>
            </a:r>
            <a:r>
              <a:rPr lang="en-IE" sz="2000" b="1" dirty="0"/>
              <a:t> </a:t>
            </a:r>
          </a:p>
          <a:p>
            <a:pPr marL="514350" lvl="0" indent="-514350">
              <a:buAutoNum type="arabicPeriod"/>
            </a:pPr>
            <a:r>
              <a:rPr lang="en-IE" sz="2000" b="1" dirty="0"/>
              <a:t>Contest competition </a:t>
            </a:r>
            <a:r>
              <a:rPr lang="en-IE" sz="2000" b="1" dirty="0">
                <a:hlinkClick r:id="rId3"/>
              </a:rPr>
              <a:t>https://vetmed.illinois.edu/wildlifeencounters/grade9_12/lesson2/adapt_info/competition.html</a:t>
            </a:r>
            <a:r>
              <a:rPr lang="en-IE" sz="2000" dirty="0"/>
              <a:t> </a:t>
            </a:r>
            <a:r>
              <a:rPr lang="en-IE" sz="2000" b="1" dirty="0"/>
              <a:t> </a:t>
            </a:r>
          </a:p>
          <a:p>
            <a:pPr marL="514350" lvl="0" indent="-514350">
              <a:buAutoNum type="arabicPeriod"/>
            </a:pPr>
            <a:r>
              <a:rPr lang="en-IE" sz="2000" b="1" dirty="0"/>
              <a:t>Grass </a:t>
            </a:r>
            <a:r>
              <a:rPr lang="en-IE" sz="2000" b="1" dirty="0">
                <a:hlinkClick r:id="rId4"/>
              </a:rPr>
              <a:t>https://www.pinterest.ie/pin/547398529685571220/</a:t>
            </a:r>
            <a:r>
              <a:rPr lang="en-IE" sz="2000" b="1" dirty="0"/>
              <a:t> </a:t>
            </a:r>
          </a:p>
          <a:p>
            <a:pPr marL="514350" lvl="0" indent="-514350">
              <a:buAutoNum type="arabicPeriod"/>
            </a:pPr>
            <a:r>
              <a:rPr lang="en-IE" sz="2000" b="1" dirty="0"/>
              <a:t>Butterfly </a:t>
            </a:r>
            <a:r>
              <a:rPr lang="en-IE" sz="2000" b="1" dirty="0">
                <a:hlinkClick r:id="rId5"/>
              </a:rPr>
              <a:t>https://www.birdsandblooms.com/gardening/garden-bugs/cabbage-white-butterfly/</a:t>
            </a:r>
            <a:r>
              <a:rPr lang="en-IE" sz="2000" b="1" dirty="0"/>
              <a:t> </a:t>
            </a:r>
          </a:p>
          <a:p>
            <a:pPr marL="514350" lvl="0" indent="-514350">
              <a:buAutoNum type="arabicPeriod"/>
            </a:pPr>
            <a:r>
              <a:rPr lang="en-IE" sz="2000" b="1" dirty="0"/>
              <a:t>Blackbird </a:t>
            </a:r>
            <a:r>
              <a:rPr lang="en-IE" sz="2000" b="1" dirty="0">
                <a:hlinkClick r:id="rId6"/>
              </a:rPr>
              <a:t>https://www.wildlifetrusts.org/wildlife-explorer/birds/thrushes-chats-flycatchers-starling-dipper-and-wren/blackbird</a:t>
            </a:r>
            <a:r>
              <a:rPr lang="en-IE" sz="2000" b="1" dirty="0"/>
              <a:t>  </a:t>
            </a:r>
          </a:p>
          <a:p>
            <a:pPr marL="514350" lvl="0" indent="-514350">
              <a:buAutoNum type="arabicPeriod"/>
            </a:pPr>
            <a:r>
              <a:rPr lang="en-IE" sz="2000" b="1" dirty="0"/>
              <a:t>Buttercup </a:t>
            </a:r>
            <a:r>
              <a:rPr lang="en-IE" sz="2000" b="1" dirty="0">
                <a:hlinkClick r:id="rId7"/>
              </a:rPr>
              <a:t>https://www.meadowmania.ie/meadow-buttercup-ranunculus-acris-seed-packet.htm</a:t>
            </a:r>
            <a:r>
              <a:rPr lang="en-IE" sz="2000" b="1" dirty="0"/>
              <a:t> </a:t>
            </a:r>
          </a:p>
          <a:p>
            <a:pPr marL="514350" lvl="0" indent="-514350">
              <a:buAutoNum type="arabicPeriod"/>
            </a:pPr>
            <a:r>
              <a:rPr lang="en-IE" sz="2000" b="1" dirty="0"/>
              <a:t>Bear </a:t>
            </a:r>
            <a:r>
              <a:rPr lang="en-IE" sz="2000" b="1" dirty="0">
                <a:hlinkClick r:id="rId8"/>
              </a:rPr>
              <a:t>https://www.sciencealert.com/animals-have-evolved-to-avoid-overexploiting-their-resources-can-humans-do-the-same</a:t>
            </a:r>
            <a:r>
              <a:rPr lang="en-IE" sz="2000" b="1" dirty="0"/>
              <a:t>  </a:t>
            </a:r>
          </a:p>
          <a:p>
            <a:pPr marL="514350" lvl="0" indent="-514350">
              <a:buAutoNum type="arabicPeriod"/>
            </a:pPr>
            <a:r>
              <a:rPr lang="en-IE" sz="2000" b="1" dirty="0"/>
              <a:t>Ladybird  </a:t>
            </a:r>
            <a:r>
              <a:rPr lang="en-IE" sz="2000" b="1" dirty="0">
                <a:hlinkClick r:id="rId9"/>
              </a:rPr>
              <a:t>https://news.cornell.edu/stories/2010/03/plants-influence-food-chain-bottom</a:t>
            </a:r>
            <a:endParaRPr lang="en-IE" sz="2000" b="1" dirty="0"/>
          </a:p>
          <a:p>
            <a:pPr marL="514350" lvl="0" indent="-514350">
              <a:buAutoNum type="arabicPeriod"/>
            </a:pPr>
            <a:r>
              <a:rPr lang="en-IE" sz="2000" b="1" dirty="0"/>
              <a:t>Mosquito </a:t>
            </a:r>
            <a:r>
              <a:rPr lang="en-IE" sz="2000" b="1" dirty="0">
                <a:hlinkClick r:id="rId10"/>
              </a:rPr>
              <a:t>https://www.healthline.com/health/parasitic-infections</a:t>
            </a:r>
            <a:r>
              <a:rPr lang="en-IE" sz="2000" b="1" dirty="0"/>
              <a:t> </a:t>
            </a:r>
          </a:p>
          <a:p>
            <a:pPr marL="514350" lvl="0" indent="-514350">
              <a:buAutoNum type="arabicPeriod"/>
            </a:pPr>
            <a:r>
              <a:rPr lang="en-IE" sz="2000" b="1" dirty="0"/>
              <a:t>Hookworm </a:t>
            </a:r>
            <a:r>
              <a:rPr lang="en-IE" sz="2000" b="1" dirty="0">
                <a:hlinkClick r:id="rId11"/>
              </a:rPr>
              <a:t>https://www2.hse.ie/conditions/worms-in-humans/</a:t>
            </a:r>
            <a:r>
              <a:rPr lang="en-IE" sz="2000" b="1" dirty="0"/>
              <a:t> </a:t>
            </a:r>
          </a:p>
          <a:p>
            <a:pPr marL="514350" lvl="0" indent="-514350">
              <a:buAutoNum type="arabicPeriod"/>
            </a:pPr>
            <a:r>
              <a:rPr lang="en-IE" sz="2000" b="1" dirty="0">
                <a:hlinkClick r:id="rId12"/>
              </a:rPr>
              <a:t>Pollinator https://www.bbcearth.com/news/astonishing-plant-animal-alliances</a:t>
            </a:r>
            <a:r>
              <a:rPr lang="en-IE" sz="2000" b="1" dirty="0"/>
              <a:t> </a:t>
            </a:r>
          </a:p>
          <a:p>
            <a:pPr marL="514350" lvl="0" indent="-514350">
              <a:buAutoNum type="arabicPeriod"/>
            </a:pPr>
            <a:r>
              <a:rPr lang="en-IE" sz="2400" b="1" dirty="0"/>
              <a:t>Jerry </a:t>
            </a:r>
            <a:r>
              <a:rPr lang="en-IE" sz="2400" b="1" dirty="0" err="1"/>
              <a:t>giph</a:t>
            </a:r>
            <a:r>
              <a:rPr lang="en-IE" sz="2400" b="1" dirty="0"/>
              <a:t> </a:t>
            </a:r>
            <a:r>
              <a:rPr lang="en-IE" sz="2400" b="1" dirty="0">
                <a:hlinkClick r:id="rId13"/>
              </a:rPr>
              <a:t>https://giphy.com/explore/mouse-suit</a:t>
            </a:r>
            <a:r>
              <a:rPr lang="en-IE" sz="2400" b="1" dirty="0"/>
              <a:t> </a:t>
            </a:r>
          </a:p>
          <a:p>
            <a:pPr marL="514350" lvl="0" indent="-514350">
              <a:buAutoNum type="arabicPeriod"/>
            </a:pPr>
            <a:r>
              <a:rPr lang="en-IE" sz="2400" b="1" dirty="0"/>
              <a:t>Population </a:t>
            </a:r>
            <a:r>
              <a:rPr lang="en-IE" sz="2400" b="1" dirty="0">
                <a:hlinkClick r:id="rId14"/>
              </a:rPr>
              <a:t>https://www.statista.com/statistics/1006502/global-population-ten-thousand-bc-to-2050/</a:t>
            </a:r>
            <a:r>
              <a:rPr lang="en-IE" sz="2400" b="1" dirty="0"/>
              <a:t> </a:t>
            </a: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15"/>
          <a:stretch>
            <a:fillRect/>
          </a:stretch>
        </p:blipFill>
        <p:spPr>
          <a:xfrm>
            <a:off x="11922231" y="8578216"/>
            <a:ext cx="4330824" cy="1580197"/>
          </a:xfrm>
          <a:prstGeom prst="rect">
            <a:avLst/>
          </a:prstGeom>
        </p:spPr>
      </p:pic>
      <p:pic>
        <p:nvPicPr>
          <p:cNvPr id="5" name="Picture 5" descr="Text&#10;&#10;Description automatically generated">
            <a:extLst>
              <a:ext uri="{FF2B5EF4-FFF2-40B4-BE49-F238E27FC236}">
                <a16:creationId xmlns:a16="http://schemas.microsoft.com/office/drawing/2014/main" id="{4A1DF1F1-23D4-814E-85D4-42450B737C75}"/>
              </a:ext>
            </a:extLst>
          </p:cNvPr>
          <p:cNvPicPr>
            <a:picLocks noChangeAspect="1"/>
          </p:cNvPicPr>
          <p:nvPr/>
        </p:nvPicPr>
        <p:blipFill>
          <a:blip r:embed="rId16"/>
          <a:stretch>
            <a:fillRect/>
          </a:stretch>
        </p:blipFill>
        <p:spPr>
          <a:xfrm>
            <a:off x="6841901" y="8853602"/>
            <a:ext cx="2744616" cy="1301620"/>
          </a:xfrm>
          <a:prstGeom prst="rect">
            <a:avLst/>
          </a:prstGeom>
        </p:spPr>
      </p:pic>
    </p:spTree>
    <p:extLst>
      <p:ext uri="{BB962C8B-B14F-4D97-AF65-F5344CB8AC3E}">
        <p14:creationId xmlns:p14="http://schemas.microsoft.com/office/powerpoint/2010/main" val="1238428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Contact details</a:t>
            </a:r>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261496" y="7782560"/>
            <a:ext cx="4330824" cy="2145715"/>
          </a:xfrm>
          <a:prstGeom prst="rect">
            <a:avLst/>
          </a:prstGeom>
        </p:spPr>
      </p:pic>
      <p:sp>
        <p:nvSpPr>
          <p:cNvPr id="6" name="Content Placeholder 2">
            <a:extLst>
              <a:ext uri="{FF2B5EF4-FFF2-40B4-BE49-F238E27FC236}">
                <a16:creationId xmlns:a16="http://schemas.microsoft.com/office/drawing/2014/main" id="{69CA4870-8E49-34CF-BD64-7C34AF322B9D}"/>
              </a:ext>
            </a:extLst>
          </p:cNvPr>
          <p:cNvSpPr>
            <a:spLocks noGrp="1"/>
          </p:cNvSpPr>
          <p:nvPr>
            <p:ph idx="1"/>
          </p:nvPr>
        </p:nvSpPr>
        <p:spPr>
          <a:xfrm>
            <a:off x="948359" y="1874134"/>
            <a:ext cx="12599631" cy="6704082"/>
          </a:xfrm>
        </p:spPr>
        <p:txBody>
          <a:bodyPr/>
          <a:lstStyle/>
          <a:p>
            <a:pPr marL="0" indent="0" algn="ctr">
              <a:buNone/>
            </a:pPr>
            <a:endParaRPr lang="en-IE" sz="2800" b="1" dirty="0"/>
          </a:p>
          <a:p>
            <a:pPr marL="0" indent="0" algn="ctr">
              <a:buNone/>
            </a:pPr>
            <a:endParaRPr lang="en-IE" sz="2800" b="1" dirty="0"/>
          </a:p>
          <a:p>
            <a:pPr marL="507365" indent="-507365" algn="ctr">
              <a:buNone/>
            </a:pPr>
            <a:r>
              <a:rPr lang="en-IE" sz="2800" b="1" dirty="0">
                <a:ea typeface="ヒラギノ角ゴ Pro W3"/>
                <a:cs typeface="Calibri"/>
              </a:rPr>
              <a:t>Register for on-line CPD resources: </a:t>
            </a:r>
            <a:r>
              <a:rPr lang="en-IE" sz="2800" b="1" dirty="0">
                <a:ea typeface="ヒラギノ角ゴ Pro W3"/>
                <a:cs typeface="Calibri"/>
                <a:hlinkClick r:id="rId3"/>
              </a:rPr>
              <a:t>https://epistem.ie</a:t>
            </a:r>
            <a:endParaRPr lang="en-IE" sz="2800" dirty="0">
              <a:ea typeface="ヒラギノ角ゴ Pro W3"/>
              <a:cs typeface="+mn-lt"/>
            </a:endParaRPr>
          </a:p>
          <a:p>
            <a:pPr marL="507365" indent="-507365" algn="ctr">
              <a:buNone/>
            </a:pPr>
            <a:r>
              <a:rPr lang="en-IE" sz="2800" b="1" dirty="0">
                <a:ea typeface="ヒラギノ角ゴ Pro W3"/>
                <a:cs typeface="Calibri"/>
              </a:rPr>
              <a:t>EPI•STEM project: </a:t>
            </a:r>
            <a:r>
              <a:rPr lang="en-IE" sz="2800" b="1" dirty="0">
                <a:ea typeface="ヒラギノ角ゴ Pro W3"/>
                <a:cs typeface="Calibri"/>
                <a:hlinkClick r:id="rId4"/>
              </a:rPr>
              <a:t>Resources</a:t>
            </a:r>
            <a:endParaRPr lang="en-IE" sz="2800" dirty="0">
              <a:ea typeface="ヒラギノ角ゴ Pro W3"/>
              <a:cs typeface="+mn-lt"/>
            </a:endParaRPr>
          </a:p>
          <a:p>
            <a:pPr marL="507365" indent="-507365" algn="ctr">
              <a:buNone/>
            </a:pPr>
            <a:r>
              <a:rPr lang="en-IE" sz="2800" b="1" dirty="0">
                <a:ea typeface="ヒラギノ角ゴ Pro W3"/>
                <a:cs typeface="Calibri"/>
              </a:rPr>
              <a:t>Contact: </a:t>
            </a:r>
            <a:r>
              <a:rPr lang="en-IE" sz="2800" dirty="0">
                <a:ea typeface="ヒラギノ角ゴ Pro W3"/>
                <a:cs typeface="Calibri"/>
              </a:rPr>
              <a:t>Helen Fitzgerald, Senior Executive Administrator</a:t>
            </a:r>
            <a:endParaRPr lang="en-IE" sz="2800" dirty="0">
              <a:ea typeface="ヒラギノ角ゴ Pro W3"/>
              <a:cs typeface="+mn-lt"/>
            </a:endParaRPr>
          </a:p>
          <a:p>
            <a:pPr marL="507365" indent="-507365" algn="ctr">
              <a:buNone/>
            </a:pPr>
            <a:r>
              <a:rPr lang="en-IE" sz="2800" b="1" dirty="0">
                <a:ea typeface="ヒラギノ角ゴ Pro W3"/>
                <a:cs typeface="Calibri"/>
              </a:rPr>
              <a:t>Email: </a:t>
            </a:r>
            <a:r>
              <a:rPr lang="en-IE" sz="2800" b="1" dirty="0">
                <a:ea typeface="ヒラギノ角ゴ Pro W3"/>
                <a:cs typeface="Calibri"/>
                <a:hlinkClick r:id="rId5"/>
              </a:rPr>
              <a:t>helen.fitzgerald@ul.ie</a:t>
            </a:r>
            <a:endParaRPr lang="en-IE" sz="2800" dirty="0">
              <a:ea typeface="ヒラギノ角ゴ Pro W3"/>
              <a:cs typeface="+mn-lt"/>
            </a:endParaRPr>
          </a:p>
          <a:p>
            <a:pPr marL="507365" indent="-507365" algn="ctr">
              <a:buNone/>
            </a:pPr>
            <a:r>
              <a:rPr lang="en-IE" sz="2800" b="1" dirty="0">
                <a:ea typeface="ヒラギノ角ゴ Pro W3"/>
                <a:cs typeface="Calibri"/>
              </a:rPr>
              <a:t>This on-line CPD project [HEA funded] is an initiative with EPI•STEM for science and mathematics secondary teachers in Ireland. The research-led development team include:</a:t>
            </a:r>
            <a:endParaRPr lang="en-IE" sz="2800" dirty="0">
              <a:ea typeface="ヒラギノ角ゴ Pro W3"/>
              <a:cs typeface="+mn-lt"/>
            </a:endParaRPr>
          </a:p>
          <a:p>
            <a:pPr marL="507365" indent="-507365" algn="ctr">
              <a:buNone/>
            </a:pPr>
            <a:r>
              <a:rPr lang="en-IE" sz="2800" b="1" dirty="0">
                <a:ea typeface="ヒラギノ角ゴ Pro W3"/>
                <a:cs typeface="Calibri"/>
              </a:rPr>
              <a:t>Geraldine Mooney Simmie, Niamh O’Meara, Merrilyn Goos, Stephen Comiskey, Ciara Lane, Tracey O’Connell, Vo Van De, Tara E. Ryan, Martina Scully, Jack Nealon, Daniel Casey, Keith Kennedy, Martina Ryan, Annette Forster, </a:t>
            </a:r>
            <a:r>
              <a:rPr lang="en-IE" sz="2800" b="1" dirty="0" err="1">
                <a:ea typeface="ヒラギノ角ゴ Pro W3"/>
                <a:cs typeface="Calibri"/>
              </a:rPr>
              <a:t>Céren</a:t>
            </a:r>
            <a:r>
              <a:rPr lang="en-IE" sz="2800" b="1" dirty="0">
                <a:ea typeface="ヒラギノ角ゴ Pro W3"/>
                <a:cs typeface="Calibri"/>
              </a:rPr>
              <a:t> O’Connell, Martha Cosgrave, Veronica Ryan, Gemma </a:t>
            </a:r>
            <a:r>
              <a:rPr lang="en-IE" sz="2800" b="1" dirty="0" err="1">
                <a:ea typeface="ヒラギノ角ゴ Pro W3"/>
                <a:cs typeface="Calibri"/>
              </a:rPr>
              <a:t>Henstock</a:t>
            </a:r>
            <a:endParaRPr lang="en-IE" sz="2800" dirty="0">
              <a:ea typeface="ヒラギノ角ゴ Pro W3"/>
              <a:cs typeface="+mn-lt"/>
            </a:endParaRPr>
          </a:p>
          <a:p>
            <a:pPr marL="0" indent="0" algn="ctr">
              <a:buNone/>
            </a:pPr>
            <a:endParaRPr lang="en-IE" sz="4800" b="1" dirty="0"/>
          </a:p>
          <a:p>
            <a:pPr marL="0" indent="0" algn="ctr">
              <a:buNone/>
            </a:pPr>
            <a:endParaRPr lang="en-IE" sz="4800" b="1" dirty="0"/>
          </a:p>
          <a:p>
            <a:pPr marL="0" indent="0" algn="ctr">
              <a:buNone/>
            </a:pPr>
            <a:endParaRPr lang="en-IE" sz="4800" b="1" dirty="0"/>
          </a:p>
          <a:p>
            <a:pPr marL="507365" indent="-507365"/>
            <a:endParaRPr lang="en-IE" sz="4000" b="1" dirty="0"/>
          </a:p>
        </p:txBody>
      </p:sp>
      <p:pic>
        <p:nvPicPr>
          <p:cNvPr id="7"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6"/>
          <a:srcRect t="34737" r="523" b="38421"/>
          <a:stretch/>
        </p:blipFill>
        <p:spPr>
          <a:xfrm>
            <a:off x="10039815" y="8289712"/>
            <a:ext cx="5144977" cy="1638563"/>
          </a:xfrm>
          <a:prstGeom prst="rect">
            <a:avLst/>
          </a:prstGeom>
        </p:spPr>
      </p:pic>
    </p:spTree>
    <p:extLst>
      <p:ext uri="{BB962C8B-B14F-4D97-AF65-F5344CB8AC3E}">
        <p14:creationId xmlns:p14="http://schemas.microsoft.com/office/powerpoint/2010/main" val="277597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0AF4-5169-E70D-B47C-3FE8AE584E5F}"/>
              </a:ext>
            </a:extLst>
          </p:cNvPr>
          <p:cNvSpPr>
            <a:spLocks noGrp="1"/>
          </p:cNvSpPr>
          <p:nvPr>
            <p:ph type="title"/>
          </p:nvPr>
        </p:nvSpPr>
        <p:spPr/>
        <p:txBody>
          <a:bodyPr/>
          <a:lstStyle/>
          <a:p>
            <a:r>
              <a:rPr lang="en-IE" dirty="0"/>
              <a:t>Learning Outcomes </a:t>
            </a:r>
          </a:p>
        </p:txBody>
      </p:sp>
      <p:pic>
        <p:nvPicPr>
          <p:cNvPr id="5" name="Content Placeholder 4" descr="Graphical user interface&#10;&#10;Description automatically generated with medium confidence">
            <a:extLst>
              <a:ext uri="{FF2B5EF4-FFF2-40B4-BE49-F238E27FC236}">
                <a16:creationId xmlns:a16="http://schemas.microsoft.com/office/drawing/2014/main" id="{19FF6D0F-1A23-C4AD-7364-61CA11F1388C}"/>
              </a:ext>
            </a:extLst>
          </p:cNvPr>
          <p:cNvPicPr>
            <a:picLocks noGrp="1" noChangeAspect="1"/>
          </p:cNvPicPr>
          <p:nvPr>
            <p:ph idx="1"/>
          </p:nvPr>
        </p:nvPicPr>
        <p:blipFill rotWithShape="1">
          <a:blip r:embed="rId4"/>
          <a:srcRect l="21886" t="17174" r="22399" b="14628"/>
          <a:stretch/>
        </p:blipFill>
        <p:spPr>
          <a:xfrm>
            <a:off x="2416628" y="1512006"/>
            <a:ext cx="10755086" cy="7405142"/>
          </a:xfrm>
        </p:spPr>
      </p:pic>
      <p:pic>
        <p:nvPicPr>
          <p:cNvPr id="4" name="Picture 3">
            <a:extLst>
              <a:ext uri="{FF2B5EF4-FFF2-40B4-BE49-F238E27FC236}">
                <a16:creationId xmlns:a16="http://schemas.microsoft.com/office/drawing/2014/main" id="{92E8E53D-D317-33AF-0054-389B63229C10}"/>
              </a:ext>
            </a:extLst>
          </p:cNvPr>
          <p:cNvPicPr>
            <a:picLocks noChangeAspect="1"/>
          </p:cNvPicPr>
          <p:nvPr/>
        </p:nvPicPr>
        <p:blipFill>
          <a:blip r:embed="rId5"/>
          <a:stretch>
            <a:fillRect/>
          </a:stretch>
        </p:blipFill>
        <p:spPr>
          <a:xfrm>
            <a:off x="11922231" y="8578216"/>
            <a:ext cx="4330824" cy="1580197"/>
          </a:xfrm>
          <a:prstGeom prst="rect">
            <a:avLst/>
          </a:prstGeom>
        </p:spPr>
      </p:pic>
      <p:pic>
        <p:nvPicPr>
          <p:cNvPr id="6" name="Audio 5">
            <a:hlinkClick r:id="" action="ppaction://media"/>
            <a:extLst>
              <a:ext uri="{FF2B5EF4-FFF2-40B4-BE49-F238E27FC236}">
                <a16:creationId xmlns:a16="http://schemas.microsoft.com/office/drawing/2014/main" id="{455A0F00-E838-A7E9-4EE0-0DFF4F7112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3" name="Picture 6" descr="Text&#10;&#10;Description automatically generated">
            <a:extLst>
              <a:ext uri="{FF2B5EF4-FFF2-40B4-BE49-F238E27FC236}">
                <a16:creationId xmlns:a16="http://schemas.microsoft.com/office/drawing/2014/main" id="{C3D76480-2766-CB7B-0CA0-A461F6B858B1}"/>
              </a:ext>
            </a:extLst>
          </p:cNvPr>
          <p:cNvPicPr>
            <a:picLocks noChangeAspect="1"/>
          </p:cNvPicPr>
          <p:nvPr/>
        </p:nvPicPr>
        <p:blipFill>
          <a:blip r:embed="rId7"/>
          <a:stretch>
            <a:fillRect/>
          </a:stretch>
        </p:blipFill>
        <p:spPr>
          <a:xfrm>
            <a:off x="6692819" y="8853602"/>
            <a:ext cx="2744616" cy="1301620"/>
          </a:xfrm>
          <a:prstGeom prst="rect">
            <a:avLst/>
          </a:prstGeom>
        </p:spPr>
      </p:pic>
    </p:spTree>
    <p:extLst>
      <p:ext uri="{BB962C8B-B14F-4D97-AF65-F5344CB8AC3E}">
        <p14:creationId xmlns:p14="http://schemas.microsoft.com/office/powerpoint/2010/main" val="604480249"/>
      </p:ext>
    </p:extLst>
  </p:cSld>
  <p:clrMapOvr>
    <a:masterClrMapping/>
  </p:clrMapOvr>
  <mc:AlternateContent xmlns:mc="http://schemas.openxmlformats.org/markup-compatibility/2006" xmlns:p14="http://schemas.microsoft.com/office/powerpoint/2010/main">
    <mc:Choice Requires="p14">
      <p:transition spd="slow" p14:dur="2000" advTm="73163"/>
    </mc:Choice>
    <mc:Fallback xmlns="">
      <p:transition spd="slow" advTm="7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Pyramid of numbers – Limitations </a:t>
            </a:r>
            <a:br>
              <a:rPr lang="en-US" sz="3200" dirty="0">
                <a:solidFill>
                  <a:prstClr val="black"/>
                </a:solidFill>
                <a:ea typeface="+mn-ea"/>
                <a:cs typeface="+mn-cs"/>
              </a:rPr>
            </a:b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7" name="Content Placeholder 6">
            <a:extLst>
              <a:ext uri="{FF2B5EF4-FFF2-40B4-BE49-F238E27FC236}">
                <a16:creationId xmlns:a16="http://schemas.microsoft.com/office/drawing/2014/main" id="{69DF95F5-3443-6BDE-1A92-AF3594B6481F}"/>
              </a:ext>
            </a:extLst>
          </p:cNvPr>
          <p:cNvSpPr>
            <a:spLocks noGrp="1"/>
          </p:cNvSpPr>
          <p:nvPr>
            <p:ph idx="1"/>
          </p:nvPr>
        </p:nvSpPr>
        <p:spPr/>
        <p:txBody>
          <a:bodyPr/>
          <a:lstStyle/>
          <a:p>
            <a:r>
              <a:rPr lang="en-IE" dirty="0"/>
              <a:t>Organism size is not always taken into account. This gives rise to an </a:t>
            </a:r>
            <a:r>
              <a:rPr lang="en-IE" b="1" dirty="0"/>
              <a:t>inverted pyramid</a:t>
            </a:r>
            <a:r>
              <a:rPr lang="en-IE" dirty="0"/>
              <a:t>.</a:t>
            </a:r>
          </a:p>
          <a:p>
            <a:r>
              <a:rPr lang="en-IE" dirty="0"/>
              <a:t>A large number of greenfly feed on one rose bush.</a:t>
            </a:r>
          </a:p>
        </p:txBody>
      </p:sp>
      <p:pic>
        <p:nvPicPr>
          <p:cNvPr id="9" name="Picture 8" descr="Application, table&#10;&#10;Description automatically generated">
            <a:extLst>
              <a:ext uri="{FF2B5EF4-FFF2-40B4-BE49-F238E27FC236}">
                <a16:creationId xmlns:a16="http://schemas.microsoft.com/office/drawing/2014/main" id="{6F4E7A98-7D5B-E9E2-0368-FB0840A04E65}"/>
              </a:ext>
            </a:extLst>
          </p:cNvPr>
          <p:cNvPicPr>
            <a:picLocks noChangeAspect="1"/>
          </p:cNvPicPr>
          <p:nvPr/>
        </p:nvPicPr>
        <p:blipFill>
          <a:blip r:embed="rId6"/>
          <a:stretch>
            <a:fillRect/>
          </a:stretch>
        </p:blipFill>
        <p:spPr>
          <a:xfrm>
            <a:off x="4058256" y="4941093"/>
            <a:ext cx="6379836" cy="3159919"/>
          </a:xfrm>
          <a:prstGeom prst="rect">
            <a:avLst/>
          </a:prstGeom>
        </p:spPr>
      </p:pic>
      <p:pic>
        <p:nvPicPr>
          <p:cNvPr id="3" name="Audio 2">
            <a:hlinkClick r:id="" action="ppaction://media"/>
            <a:extLst>
              <a:ext uri="{FF2B5EF4-FFF2-40B4-BE49-F238E27FC236}">
                <a16:creationId xmlns:a16="http://schemas.microsoft.com/office/drawing/2014/main" id="{C37F510E-C90E-8FD7-CA6B-9E495BBE50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5" name="Picture 5" descr="Text&#10;&#10;Description automatically generated">
            <a:extLst>
              <a:ext uri="{FF2B5EF4-FFF2-40B4-BE49-F238E27FC236}">
                <a16:creationId xmlns:a16="http://schemas.microsoft.com/office/drawing/2014/main" id="{E8F6E435-C92F-F71F-96F2-8D4B32F3D42F}"/>
              </a:ext>
            </a:extLst>
          </p:cNvPr>
          <p:cNvPicPr>
            <a:picLocks noChangeAspect="1"/>
          </p:cNvPicPr>
          <p:nvPr/>
        </p:nvPicPr>
        <p:blipFill>
          <a:blip r:embed="rId8"/>
          <a:stretch>
            <a:fillRect/>
          </a:stretch>
        </p:blipFill>
        <p:spPr>
          <a:xfrm>
            <a:off x="6224274" y="8811029"/>
            <a:ext cx="2744616" cy="1301620"/>
          </a:xfrm>
          <a:prstGeom prst="rect">
            <a:avLst/>
          </a:prstGeom>
        </p:spPr>
      </p:pic>
    </p:spTree>
    <p:extLst>
      <p:ext uri="{BB962C8B-B14F-4D97-AF65-F5344CB8AC3E}">
        <p14:creationId xmlns:p14="http://schemas.microsoft.com/office/powerpoint/2010/main" val="4231775580"/>
      </p:ext>
    </p:extLst>
  </p:cSld>
  <p:clrMapOvr>
    <a:masterClrMapping/>
  </p:clrMapOvr>
  <mc:AlternateContent xmlns:mc="http://schemas.openxmlformats.org/markup-compatibility/2006" xmlns:p14="http://schemas.microsoft.com/office/powerpoint/2010/main">
    <mc:Choice Requires="p14">
      <p:transition spd="slow" p14:dur="2000" advTm="32170"/>
    </mc:Choice>
    <mc:Fallback xmlns="">
      <p:transition spd="slow" advTm="3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1712-8D4A-095A-85CE-6B0AF91D0094}"/>
              </a:ext>
            </a:extLst>
          </p:cNvPr>
          <p:cNvSpPr>
            <a:spLocks noGrp="1"/>
          </p:cNvSpPr>
          <p:nvPr>
            <p:ph type="title"/>
          </p:nvPr>
        </p:nvSpPr>
        <p:spPr/>
        <p:txBody>
          <a:bodyPr/>
          <a:lstStyle/>
          <a:p>
            <a:r>
              <a:rPr lang="en-IE" dirty="0"/>
              <a:t>Pyramid of numbers – Limitations. </a:t>
            </a:r>
          </a:p>
        </p:txBody>
      </p:sp>
      <p:sp>
        <p:nvSpPr>
          <p:cNvPr id="3" name="Content Placeholder 2">
            <a:extLst>
              <a:ext uri="{FF2B5EF4-FFF2-40B4-BE49-F238E27FC236}">
                <a16:creationId xmlns:a16="http://schemas.microsoft.com/office/drawing/2014/main" id="{B29CA9AE-CA5A-FF20-E74E-DD86A5F3CB52}"/>
              </a:ext>
            </a:extLst>
          </p:cNvPr>
          <p:cNvSpPr>
            <a:spLocks noGrp="1"/>
          </p:cNvSpPr>
          <p:nvPr>
            <p:ph idx="1"/>
          </p:nvPr>
        </p:nvSpPr>
        <p:spPr>
          <a:xfrm>
            <a:off x="948359" y="1874134"/>
            <a:ext cx="6695454" cy="6704082"/>
          </a:xfrm>
        </p:spPr>
        <p:txBody>
          <a:bodyPr/>
          <a:lstStyle/>
          <a:p>
            <a:r>
              <a:rPr lang="en-IE" sz="3200" dirty="0"/>
              <a:t>Parasitic food chains – a large number of mites can survive on one greenfly. </a:t>
            </a:r>
          </a:p>
          <a:p>
            <a:pPr lvl="1"/>
            <a:r>
              <a:rPr lang="en-IE" sz="2608" dirty="0"/>
              <a:t>Can result in inverted pyramid or a </a:t>
            </a:r>
            <a:r>
              <a:rPr lang="en-IE" sz="2608" b="1" dirty="0"/>
              <a:t>partially inverted pyramid of numbers</a:t>
            </a:r>
            <a:r>
              <a:rPr lang="en-IE" sz="2608" dirty="0"/>
              <a:t>.</a:t>
            </a:r>
          </a:p>
          <a:p>
            <a:endParaRPr lang="en-IE" sz="2607" dirty="0"/>
          </a:p>
          <a:p>
            <a:pPr marL="0" indent="0">
              <a:buNone/>
            </a:pPr>
            <a:endParaRPr lang="en-IE" sz="2607" dirty="0"/>
          </a:p>
          <a:p>
            <a:r>
              <a:rPr lang="en-IE" sz="3200" dirty="0"/>
              <a:t>The number or organisms be so high that the pyramid cannot be drawn to scale. </a:t>
            </a:r>
            <a:endParaRPr lang="en-IE" sz="2607" dirty="0"/>
          </a:p>
        </p:txBody>
      </p:sp>
      <p:pic>
        <p:nvPicPr>
          <p:cNvPr id="5" name="Picture 4" descr="Chart&#10;&#10;Description automatically generated">
            <a:extLst>
              <a:ext uri="{FF2B5EF4-FFF2-40B4-BE49-F238E27FC236}">
                <a16:creationId xmlns:a16="http://schemas.microsoft.com/office/drawing/2014/main" id="{BFB7129D-8652-E07C-2918-2C8A284E69BB}"/>
              </a:ext>
            </a:extLst>
          </p:cNvPr>
          <p:cNvPicPr>
            <a:picLocks noChangeAspect="1"/>
          </p:cNvPicPr>
          <p:nvPr/>
        </p:nvPicPr>
        <p:blipFill rotWithShape="1">
          <a:blip r:embed="rId5"/>
          <a:srcRect t="31927" b="20111"/>
          <a:stretch/>
        </p:blipFill>
        <p:spPr>
          <a:xfrm>
            <a:off x="8613777" y="2312103"/>
            <a:ext cx="7373341" cy="5088822"/>
          </a:xfrm>
          <a:prstGeom prst="rect">
            <a:avLst/>
          </a:prstGeom>
        </p:spPr>
      </p:pic>
      <p:pic>
        <p:nvPicPr>
          <p:cNvPr id="6" name="Picture 5">
            <a:extLst>
              <a:ext uri="{FF2B5EF4-FFF2-40B4-BE49-F238E27FC236}">
                <a16:creationId xmlns:a16="http://schemas.microsoft.com/office/drawing/2014/main" id="{4EA8F32C-DCB4-C8A9-3866-0706611876DB}"/>
              </a:ext>
            </a:extLst>
          </p:cNvPr>
          <p:cNvPicPr>
            <a:picLocks noChangeAspect="1"/>
          </p:cNvPicPr>
          <p:nvPr/>
        </p:nvPicPr>
        <p:blipFill>
          <a:blip r:embed="rId6"/>
          <a:stretch>
            <a:fillRect/>
          </a:stretch>
        </p:blipFill>
        <p:spPr>
          <a:xfrm>
            <a:off x="11876352" y="8578216"/>
            <a:ext cx="4330824" cy="1580197"/>
          </a:xfrm>
          <a:prstGeom prst="rect">
            <a:avLst/>
          </a:prstGeom>
        </p:spPr>
      </p:pic>
      <p:pic>
        <p:nvPicPr>
          <p:cNvPr id="8" name="Audio 7">
            <a:hlinkClick r:id="" action="ppaction://media"/>
            <a:extLst>
              <a:ext uri="{FF2B5EF4-FFF2-40B4-BE49-F238E27FC236}">
                <a16:creationId xmlns:a16="http://schemas.microsoft.com/office/drawing/2014/main" id="{1BEBEC1C-F023-4840-2BE9-8A92665573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4" name="Picture 6" descr="Text&#10;&#10;Description automatically generated">
            <a:extLst>
              <a:ext uri="{FF2B5EF4-FFF2-40B4-BE49-F238E27FC236}">
                <a16:creationId xmlns:a16="http://schemas.microsoft.com/office/drawing/2014/main" id="{051EFAC2-59D6-5F9A-811C-90ABD826D861}"/>
              </a:ext>
            </a:extLst>
          </p:cNvPr>
          <p:cNvPicPr>
            <a:picLocks noChangeAspect="1"/>
          </p:cNvPicPr>
          <p:nvPr/>
        </p:nvPicPr>
        <p:blipFill>
          <a:blip r:embed="rId8"/>
          <a:stretch>
            <a:fillRect/>
          </a:stretch>
        </p:blipFill>
        <p:spPr>
          <a:xfrm>
            <a:off x="6501141" y="8853602"/>
            <a:ext cx="2744616" cy="1301620"/>
          </a:xfrm>
          <a:prstGeom prst="rect">
            <a:avLst/>
          </a:prstGeom>
        </p:spPr>
      </p:pic>
    </p:spTree>
    <p:extLst>
      <p:ext uri="{BB962C8B-B14F-4D97-AF65-F5344CB8AC3E}">
        <p14:creationId xmlns:p14="http://schemas.microsoft.com/office/powerpoint/2010/main" val="3146887536"/>
      </p:ext>
    </p:extLst>
  </p:cSld>
  <p:clrMapOvr>
    <a:masterClrMapping/>
  </p:clrMapOvr>
  <mc:AlternateContent xmlns:mc="http://schemas.openxmlformats.org/markup-compatibility/2006" xmlns:p14="http://schemas.microsoft.com/office/powerpoint/2010/main">
    <mc:Choice Requires="p14">
      <p:transition spd="slow" p14:dur="2000" advTm="47405"/>
    </mc:Choice>
    <mc:Fallback xmlns="">
      <p:transition spd="slow" advTm="4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8466-0B27-8A0F-0B7D-75E1D2799A81}"/>
              </a:ext>
            </a:extLst>
          </p:cNvPr>
          <p:cNvSpPr>
            <a:spLocks noGrp="1"/>
          </p:cNvSpPr>
          <p:nvPr>
            <p:ph type="title"/>
          </p:nvPr>
        </p:nvSpPr>
        <p:spPr/>
        <p:txBody>
          <a:bodyPr/>
          <a:lstStyle/>
          <a:p>
            <a:r>
              <a:rPr lang="en-IE" dirty="0"/>
              <a:t>Population Control. </a:t>
            </a:r>
          </a:p>
        </p:txBody>
      </p:sp>
      <p:sp>
        <p:nvSpPr>
          <p:cNvPr id="3" name="Content Placeholder 2">
            <a:extLst>
              <a:ext uri="{FF2B5EF4-FFF2-40B4-BE49-F238E27FC236}">
                <a16:creationId xmlns:a16="http://schemas.microsoft.com/office/drawing/2014/main" id="{648720BD-5BE5-DA41-0A94-4CF21904B917}"/>
              </a:ext>
            </a:extLst>
          </p:cNvPr>
          <p:cNvSpPr>
            <a:spLocks noGrp="1"/>
          </p:cNvSpPr>
          <p:nvPr>
            <p:ph idx="1"/>
          </p:nvPr>
        </p:nvSpPr>
        <p:spPr>
          <a:xfrm>
            <a:off x="1145306" y="1512006"/>
            <a:ext cx="6148123" cy="6704082"/>
          </a:xfrm>
        </p:spPr>
        <p:txBody>
          <a:bodyPr/>
          <a:lstStyle/>
          <a:p>
            <a:r>
              <a:rPr lang="en-IE" dirty="0"/>
              <a:t>Factor that control population: </a:t>
            </a:r>
          </a:p>
          <a:p>
            <a:pPr marL="0" indent="0">
              <a:buNone/>
            </a:pPr>
            <a:endParaRPr lang="en-IE" dirty="0"/>
          </a:p>
          <a:p>
            <a:pPr marL="1928138" lvl="2" indent="-742950">
              <a:buFont typeface="+mj-lt"/>
              <a:buAutoNum type="arabicPeriod"/>
            </a:pPr>
            <a:r>
              <a:rPr lang="en-IE" sz="4000" dirty="0"/>
              <a:t>Competition </a:t>
            </a:r>
          </a:p>
          <a:p>
            <a:pPr marL="1928138" lvl="2" indent="-742950">
              <a:buFont typeface="+mj-lt"/>
              <a:buAutoNum type="arabicPeriod"/>
            </a:pPr>
            <a:r>
              <a:rPr lang="en-IE" sz="4000" dirty="0"/>
              <a:t>Predation</a:t>
            </a:r>
          </a:p>
          <a:p>
            <a:pPr marL="1928138" lvl="2" indent="-742950">
              <a:buFont typeface="+mj-lt"/>
              <a:buAutoNum type="arabicPeriod"/>
            </a:pPr>
            <a:r>
              <a:rPr lang="en-IE" sz="4000" dirty="0"/>
              <a:t>Parasitism </a:t>
            </a:r>
          </a:p>
          <a:p>
            <a:pPr marL="1928138" lvl="2" indent="-742950">
              <a:buFont typeface="+mj-lt"/>
              <a:buAutoNum type="arabicPeriod"/>
            </a:pPr>
            <a:r>
              <a:rPr lang="en-IE" sz="4000" dirty="0"/>
              <a:t>Symbiosis</a:t>
            </a:r>
          </a:p>
        </p:txBody>
      </p:sp>
      <p:pic>
        <p:nvPicPr>
          <p:cNvPr id="4" name="Picture 3">
            <a:extLst>
              <a:ext uri="{FF2B5EF4-FFF2-40B4-BE49-F238E27FC236}">
                <a16:creationId xmlns:a16="http://schemas.microsoft.com/office/drawing/2014/main" id="{35280FA7-2E08-DE37-7B38-410DB905C80A}"/>
              </a:ext>
            </a:extLst>
          </p:cNvPr>
          <p:cNvPicPr>
            <a:picLocks noChangeAspect="1"/>
          </p:cNvPicPr>
          <p:nvPr/>
        </p:nvPicPr>
        <p:blipFill>
          <a:blip r:embed="rId5"/>
          <a:stretch>
            <a:fillRect/>
          </a:stretch>
        </p:blipFill>
        <p:spPr>
          <a:xfrm>
            <a:off x="11876352" y="8578216"/>
            <a:ext cx="4330824" cy="1580197"/>
          </a:xfrm>
          <a:prstGeom prst="rect">
            <a:avLst/>
          </a:prstGeom>
        </p:spPr>
      </p:pic>
      <p:pic>
        <p:nvPicPr>
          <p:cNvPr id="6" name="Picture 5" descr="A picture containing text, grass, outdoor, field&#10;&#10;Description automatically generated">
            <a:extLst>
              <a:ext uri="{FF2B5EF4-FFF2-40B4-BE49-F238E27FC236}">
                <a16:creationId xmlns:a16="http://schemas.microsoft.com/office/drawing/2014/main" id="{F3181A6B-C804-6749-B2EE-02DBD7EC2876}"/>
              </a:ext>
            </a:extLst>
          </p:cNvPr>
          <p:cNvPicPr>
            <a:picLocks noChangeAspect="1"/>
          </p:cNvPicPr>
          <p:nvPr/>
        </p:nvPicPr>
        <p:blipFill>
          <a:blip r:embed="rId6"/>
          <a:stretch>
            <a:fillRect/>
          </a:stretch>
        </p:blipFill>
        <p:spPr>
          <a:xfrm>
            <a:off x="8128794" y="2473740"/>
            <a:ext cx="6956862" cy="5210932"/>
          </a:xfrm>
          <a:prstGeom prst="rect">
            <a:avLst/>
          </a:prstGeom>
        </p:spPr>
      </p:pic>
      <p:pic>
        <p:nvPicPr>
          <p:cNvPr id="7" name="Audio 6">
            <a:hlinkClick r:id="" action="ppaction://media"/>
            <a:extLst>
              <a:ext uri="{FF2B5EF4-FFF2-40B4-BE49-F238E27FC236}">
                <a16:creationId xmlns:a16="http://schemas.microsoft.com/office/drawing/2014/main" id="{F17D25AB-E4F6-41D8-DAD7-EE14911DAC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5" name="Picture 7" descr="Text&#10;&#10;Description automatically generated">
            <a:extLst>
              <a:ext uri="{FF2B5EF4-FFF2-40B4-BE49-F238E27FC236}">
                <a16:creationId xmlns:a16="http://schemas.microsoft.com/office/drawing/2014/main" id="{17223E1F-5226-16FD-F105-EACF01B7494A}"/>
              </a:ext>
            </a:extLst>
          </p:cNvPr>
          <p:cNvPicPr>
            <a:picLocks noChangeAspect="1"/>
          </p:cNvPicPr>
          <p:nvPr/>
        </p:nvPicPr>
        <p:blipFill>
          <a:blip r:embed="rId8"/>
          <a:stretch>
            <a:fillRect/>
          </a:stretch>
        </p:blipFill>
        <p:spPr>
          <a:xfrm>
            <a:off x="6501141" y="8853602"/>
            <a:ext cx="2744616" cy="1301620"/>
          </a:xfrm>
          <a:prstGeom prst="rect">
            <a:avLst/>
          </a:prstGeom>
        </p:spPr>
      </p:pic>
    </p:spTree>
    <p:extLst>
      <p:ext uri="{BB962C8B-B14F-4D97-AF65-F5344CB8AC3E}">
        <p14:creationId xmlns:p14="http://schemas.microsoft.com/office/powerpoint/2010/main" val="927124852"/>
      </p:ext>
    </p:extLst>
  </p:cSld>
  <p:clrMapOvr>
    <a:masterClrMapping/>
  </p:clrMapOvr>
  <mc:AlternateContent xmlns:mc="http://schemas.openxmlformats.org/markup-compatibility/2006" xmlns:p14="http://schemas.microsoft.com/office/powerpoint/2010/main">
    <mc:Choice Requires="p14">
      <p:transition spd="slow" p14:dur="2000" advTm="36093"/>
    </mc:Choice>
    <mc:Fallback xmlns="">
      <p:transition spd="slow" advTm="3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79EB-7D38-2DAA-AAB4-95A93C53CE92}"/>
              </a:ext>
            </a:extLst>
          </p:cNvPr>
          <p:cNvSpPr>
            <a:spLocks noGrp="1"/>
          </p:cNvSpPr>
          <p:nvPr>
            <p:ph type="title"/>
          </p:nvPr>
        </p:nvSpPr>
        <p:spPr/>
        <p:txBody>
          <a:bodyPr/>
          <a:lstStyle/>
          <a:p>
            <a:r>
              <a:rPr lang="en-IE" dirty="0"/>
              <a:t>Competition</a:t>
            </a:r>
          </a:p>
        </p:txBody>
      </p:sp>
      <p:sp>
        <p:nvSpPr>
          <p:cNvPr id="3" name="Content Placeholder 2">
            <a:extLst>
              <a:ext uri="{FF2B5EF4-FFF2-40B4-BE49-F238E27FC236}">
                <a16:creationId xmlns:a16="http://schemas.microsoft.com/office/drawing/2014/main" id="{DE6018C7-FDA7-3B07-BA57-6C2A8D3D72DB}"/>
              </a:ext>
            </a:extLst>
          </p:cNvPr>
          <p:cNvSpPr>
            <a:spLocks noGrp="1"/>
          </p:cNvSpPr>
          <p:nvPr>
            <p:ph idx="1"/>
          </p:nvPr>
        </p:nvSpPr>
        <p:spPr>
          <a:xfrm>
            <a:off x="948359" y="1874134"/>
            <a:ext cx="7395541" cy="6704082"/>
          </a:xfrm>
        </p:spPr>
        <p:txBody>
          <a:bodyPr/>
          <a:lstStyle/>
          <a:p>
            <a:r>
              <a:rPr lang="en-IE" sz="3600" dirty="0"/>
              <a:t>Occurs when organisms actively struggle for a resource that is in short supply. </a:t>
            </a:r>
          </a:p>
          <a:p>
            <a:pPr lvl="1"/>
            <a:r>
              <a:rPr lang="en-IE" sz="3200" b="1" dirty="0"/>
              <a:t>Intra-specific competition: </a:t>
            </a:r>
            <a:r>
              <a:rPr lang="en-IE" sz="3200" dirty="0"/>
              <a:t>takes place between members of the same species. </a:t>
            </a:r>
          </a:p>
          <a:p>
            <a:pPr lvl="1"/>
            <a:endParaRPr lang="en-IE" sz="3200" b="1" dirty="0"/>
          </a:p>
          <a:p>
            <a:pPr lvl="1"/>
            <a:r>
              <a:rPr lang="en-IE" sz="3200" b="1" dirty="0"/>
              <a:t>Inter-specific competition: </a:t>
            </a:r>
            <a:r>
              <a:rPr lang="en-IE" sz="3200" dirty="0"/>
              <a:t>occurs between members of different species.</a:t>
            </a:r>
          </a:p>
          <a:p>
            <a:pPr lvl="1"/>
            <a:r>
              <a:rPr lang="en-IE" sz="3200" dirty="0"/>
              <a:t> </a:t>
            </a:r>
            <a:r>
              <a:rPr lang="en-IE" sz="3200" b="1" dirty="0">
                <a:hlinkClick r:id="rId5"/>
              </a:rPr>
              <a:t>Simulation Here!!</a:t>
            </a:r>
            <a:endParaRPr lang="en-IE" sz="3200" b="1" dirty="0"/>
          </a:p>
        </p:txBody>
      </p:sp>
      <p:pic>
        <p:nvPicPr>
          <p:cNvPr id="5" name="Picture 4" descr="A picture containing bird, branch&#10;&#10;Description automatically generated">
            <a:extLst>
              <a:ext uri="{FF2B5EF4-FFF2-40B4-BE49-F238E27FC236}">
                <a16:creationId xmlns:a16="http://schemas.microsoft.com/office/drawing/2014/main" id="{7276C138-1A5E-FD20-207B-83F91FDCEA00}"/>
              </a:ext>
            </a:extLst>
          </p:cNvPr>
          <p:cNvPicPr>
            <a:picLocks noChangeAspect="1"/>
          </p:cNvPicPr>
          <p:nvPr/>
        </p:nvPicPr>
        <p:blipFill>
          <a:blip r:embed="rId6"/>
          <a:stretch>
            <a:fillRect/>
          </a:stretch>
        </p:blipFill>
        <p:spPr>
          <a:xfrm>
            <a:off x="12060376" y="5428930"/>
            <a:ext cx="3321878" cy="2579341"/>
          </a:xfrm>
          <a:prstGeom prst="rect">
            <a:avLst/>
          </a:prstGeom>
        </p:spPr>
      </p:pic>
      <p:pic>
        <p:nvPicPr>
          <p:cNvPr id="7" name="Picture 6" descr="A picture containing mammal, outdoor, brown, bear&#10;&#10;Description automatically generated">
            <a:extLst>
              <a:ext uri="{FF2B5EF4-FFF2-40B4-BE49-F238E27FC236}">
                <a16:creationId xmlns:a16="http://schemas.microsoft.com/office/drawing/2014/main" id="{57E21E93-3BB4-63D1-216D-69DC00C586BE}"/>
              </a:ext>
            </a:extLst>
          </p:cNvPr>
          <p:cNvPicPr>
            <a:picLocks noChangeAspect="1"/>
          </p:cNvPicPr>
          <p:nvPr/>
        </p:nvPicPr>
        <p:blipFill>
          <a:blip r:embed="rId7"/>
          <a:stretch>
            <a:fillRect/>
          </a:stretch>
        </p:blipFill>
        <p:spPr>
          <a:xfrm>
            <a:off x="9492959" y="2008698"/>
            <a:ext cx="4858544" cy="2720785"/>
          </a:xfrm>
          <a:prstGeom prst="rect">
            <a:avLst/>
          </a:prstGeom>
        </p:spPr>
      </p:pic>
      <p:pic>
        <p:nvPicPr>
          <p:cNvPr id="9" name="Picture 8" descr="A picture containing text, outdoor, ground, bird&#10;&#10;Description automatically generated">
            <a:extLst>
              <a:ext uri="{FF2B5EF4-FFF2-40B4-BE49-F238E27FC236}">
                <a16:creationId xmlns:a16="http://schemas.microsoft.com/office/drawing/2014/main" id="{09743439-CBAC-DA0F-A5CF-DABDC3EF9C76}"/>
              </a:ext>
            </a:extLst>
          </p:cNvPr>
          <p:cNvPicPr>
            <a:picLocks noChangeAspect="1"/>
          </p:cNvPicPr>
          <p:nvPr/>
        </p:nvPicPr>
        <p:blipFill rotWithShape="1">
          <a:blip r:embed="rId8"/>
          <a:srcRect l="18058" t="11369" r="25453"/>
          <a:stretch/>
        </p:blipFill>
        <p:spPr>
          <a:xfrm>
            <a:off x="8128794" y="5226175"/>
            <a:ext cx="3486150" cy="3063079"/>
          </a:xfrm>
          <a:prstGeom prst="rect">
            <a:avLst/>
          </a:prstGeom>
        </p:spPr>
      </p:pic>
      <p:pic>
        <p:nvPicPr>
          <p:cNvPr id="10" name="Picture 9">
            <a:extLst>
              <a:ext uri="{FF2B5EF4-FFF2-40B4-BE49-F238E27FC236}">
                <a16:creationId xmlns:a16="http://schemas.microsoft.com/office/drawing/2014/main" id="{26BCF24D-FD4F-273F-6C1D-7C23E3602C61}"/>
              </a:ext>
            </a:extLst>
          </p:cNvPr>
          <p:cNvPicPr>
            <a:picLocks noChangeAspect="1"/>
          </p:cNvPicPr>
          <p:nvPr/>
        </p:nvPicPr>
        <p:blipFill>
          <a:blip r:embed="rId9"/>
          <a:stretch>
            <a:fillRect/>
          </a:stretch>
        </p:blipFill>
        <p:spPr>
          <a:xfrm>
            <a:off x="11876352" y="8578216"/>
            <a:ext cx="4330824" cy="1580197"/>
          </a:xfrm>
          <a:prstGeom prst="rect">
            <a:avLst/>
          </a:prstGeom>
        </p:spPr>
      </p:pic>
      <p:pic>
        <p:nvPicPr>
          <p:cNvPr id="6" name="Audio 5">
            <a:hlinkClick r:id="" action="ppaction://media"/>
            <a:extLst>
              <a:ext uri="{FF2B5EF4-FFF2-40B4-BE49-F238E27FC236}">
                <a16:creationId xmlns:a16="http://schemas.microsoft.com/office/drawing/2014/main" id="{7D01F78B-6E13-7977-D030-5C6E69420F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554325" y="9476921"/>
            <a:ext cx="487363" cy="487363"/>
          </a:xfrm>
          <a:prstGeom prst="rect">
            <a:avLst/>
          </a:prstGeom>
        </p:spPr>
      </p:pic>
      <p:pic>
        <p:nvPicPr>
          <p:cNvPr id="4" name="Picture 7" descr="Text&#10;&#10;Description automatically generated">
            <a:extLst>
              <a:ext uri="{FF2B5EF4-FFF2-40B4-BE49-F238E27FC236}">
                <a16:creationId xmlns:a16="http://schemas.microsoft.com/office/drawing/2014/main" id="{85B81466-A3F4-7574-5AA9-B7DA46E5230F}"/>
              </a:ext>
            </a:extLst>
          </p:cNvPr>
          <p:cNvPicPr>
            <a:picLocks noChangeAspect="1"/>
          </p:cNvPicPr>
          <p:nvPr/>
        </p:nvPicPr>
        <p:blipFill>
          <a:blip r:embed="rId11"/>
          <a:stretch>
            <a:fillRect/>
          </a:stretch>
        </p:blipFill>
        <p:spPr>
          <a:xfrm>
            <a:off x="6224274" y="8917461"/>
            <a:ext cx="2744616" cy="1301620"/>
          </a:xfrm>
          <a:prstGeom prst="rect">
            <a:avLst/>
          </a:prstGeom>
        </p:spPr>
      </p:pic>
    </p:spTree>
    <p:extLst>
      <p:ext uri="{BB962C8B-B14F-4D97-AF65-F5344CB8AC3E}">
        <p14:creationId xmlns:p14="http://schemas.microsoft.com/office/powerpoint/2010/main" val="4209633450"/>
      </p:ext>
    </p:extLst>
  </p:cSld>
  <p:clrMapOvr>
    <a:masterClrMapping/>
  </p:clrMapOvr>
  <mc:AlternateContent xmlns:mc="http://schemas.openxmlformats.org/markup-compatibility/2006" xmlns:p14="http://schemas.microsoft.com/office/powerpoint/2010/main">
    <mc:Choice Requires="p14">
      <p:transition spd="slow" p14:dur="2000" advTm="42685"/>
    </mc:Choice>
    <mc:Fallback xmlns="">
      <p:transition spd="slow" advTm="42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57EA-08CF-2692-6961-C832D27A770F}"/>
              </a:ext>
            </a:extLst>
          </p:cNvPr>
          <p:cNvSpPr>
            <a:spLocks noGrp="1"/>
          </p:cNvSpPr>
          <p:nvPr>
            <p:ph type="title"/>
          </p:nvPr>
        </p:nvSpPr>
        <p:spPr/>
        <p:txBody>
          <a:bodyPr/>
          <a:lstStyle/>
          <a:p>
            <a:r>
              <a:rPr lang="en-IE" dirty="0"/>
              <a:t>Types of competition</a:t>
            </a:r>
          </a:p>
        </p:txBody>
      </p:sp>
      <p:sp>
        <p:nvSpPr>
          <p:cNvPr id="3" name="Content Placeholder 2">
            <a:extLst>
              <a:ext uri="{FF2B5EF4-FFF2-40B4-BE49-F238E27FC236}">
                <a16:creationId xmlns:a16="http://schemas.microsoft.com/office/drawing/2014/main" id="{AC0C6779-9D3B-CDA7-50E3-78AD6C5102E5}"/>
              </a:ext>
            </a:extLst>
          </p:cNvPr>
          <p:cNvSpPr>
            <a:spLocks noGrp="1"/>
          </p:cNvSpPr>
          <p:nvPr>
            <p:ph idx="1"/>
          </p:nvPr>
        </p:nvSpPr>
        <p:spPr>
          <a:xfrm>
            <a:off x="948359" y="1874134"/>
            <a:ext cx="9010029" cy="6704082"/>
          </a:xfrm>
        </p:spPr>
        <p:txBody>
          <a:bodyPr/>
          <a:lstStyle/>
          <a:p>
            <a:endParaRPr lang="en-IE" b="1" dirty="0"/>
          </a:p>
          <a:p>
            <a:r>
              <a:rPr lang="en-IE" b="1" dirty="0"/>
              <a:t>Contest competition:</a:t>
            </a:r>
            <a:r>
              <a:rPr lang="en-IE" dirty="0"/>
              <a:t> There is an active physical contest between two individual organisms.</a:t>
            </a:r>
          </a:p>
          <a:p>
            <a:endParaRPr lang="en-IE" b="1" dirty="0"/>
          </a:p>
          <a:p>
            <a:r>
              <a:rPr lang="en-IE" b="1" dirty="0"/>
              <a:t>Scramble competition: </a:t>
            </a:r>
            <a:r>
              <a:rPr lang="en-IE" dirty="0"/>
              <a:t>all of the competing individuals get some of the resources. </a:t>
            </a:r>
            <a:endParaRPr lang="en-IE" b="1" dirty="0"/>
          </a:p>
        </p:txBody>
      </p:sp>
      <p:pic>
        <p:nvPicPr>
          <p:cNvPr id="5" name="Picture 4">
            <a:extLst>
              <a:ext uri="{FF2B5EF4-FFF2-40B4-BE49-F238E27FC236}">
                <a16:creationId xmlns:a16="http://schemas.microsoft.com/office/drawing/2014/main" id="{5CA37DAE-2341-326A-7615-444A002E5411}"/>
              </a:ext>
            </a:extLst>
          </p:cNvPr>
          <p:cNvPicPr>
            <a:picLocks noChangeAspect="1"/>
          </p:cNvPicPr>
          <p:nvPr/>
        </p:nvPicPr>
        <p:blipFill>
          <a:blip r:embed="rId5"/>
          <a:stretch>
            <a:fillRect/>
          </a:stretch>
        </p:blipFill>
        <p:spPr>
          <a:xfrm>
            <a:off x="10228427" y="2652803"/>
            <a:ext cx="5080802" cy="2955041"/>
          </a:xfrm>
          <a:prstGeom prst="rect">
            <a:avLst/>
          </a:prstGeom>
        </p:spPr>
      </p:pic>
      <p:pic>
        <p:nvPicPr>
          <p:cNvPr id="6" name="Picture 5">
            <a:extLst>
              <a:ext uri="{FF2B5EF4-FFF2-40B4-BE49-F238E27FC236}">
                <a16:creationId xmlns:a16="http://schemas.microsoft.com/office/drawing/2014/main" id="{B5630C7C-DADD-9A5C-9472-28F1A7CD34DB}"/>
              </a:ext>
            </a:extLst>
          </p:cNvPr>
          <p:cNvPicPr>
            <a:picLocks noChangeAspect="1"/>
          </p:cNvPicPr>
          <p:nvPr/>
        </p:nvPicPr>
        <p:blipFill>
          <a:blip r:embed="rId6"/>
          <a:stretch>
            <a:fillRect/>
          </a:stretch>
        </p:blipFill>
        <p:spPr>
          <a:xfrm>
            <a:off x="11876352" y="8578216"/>
            <a:ext cx="4330824" cy="1580197"/>
          </a:xfrm>
          <a:prstGeom prst="rect">
            <a:avLst/>
          </a:prstGeom>
        </p:spPr>
      </p:pic>
      <p:pic>
        <p:nvPicPr>
          <p:cNvPr id="4" name="Audio 3">
            <a:hlinkClick r:id="" action="ppaction://media"/>
            <a:extLst>
              <a:ext uri="{FF2B5EF4-FFF2-40B4-BE49-F238E27FC236}">
                <a16:creationId xmlns:a16="http://schemas.microsoft.com/office/drawing/2014/main" id="{4EC70EFD-D98C-9B39-AF18-AB8381D03B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7" name="Picture 7" descr="Text&#10;&#10;Description automatically generated">
            <a:extLst>
              <a:ext uri="{FF2B5EF4-FFF2-40B4-BE49-F238E27FC236}">
                <a16:creationId xmlns:a16="http://schemas.microsoft.com/office/drawing/2014/main" id="{99536599-C516-BF3D-35CB-768ADFFDDDC8}"/>
              </a:ext>
            </a:extLst>
          </p:cNvPr>
          <p:cNvPicPr>
            <a:picLocks noChangeAspect="1"/>
          </p:cNvPicPr>
          <p:nvPr/>
        </p:nvPicPr>
        <p:blipFill>
          <a:blip r:embed="rId8"/>
          <a:stretch>
            <a:fillRect/>
          </a:stretch>
        </p:blipFill>
        <p:spPr>
          <a:xfrm>
            <a:off x="6309464" y="8853602"/>
            <a:ext cx="2744616" cy="1301620"/>
          </a:xfrm>
          <a:prstGeom prst="rect">
            <a:avLst/>
          </a:prstGeom>
        </p:spPr>
      </p:pic>
    </p:spTree>
    <p:extLst>
      <p:ext uri="{BB962C8B-B14F-4D97-AF65-F5344CB8AC3E}">
        <p14:creationId xmlns:p14="http://schemas.microsoft.com/office/powerpoint/2010/main" val="3758178238"/>
      </p:ext>
    </p:extLst>
  </p:cSld>
  <p:clrMapOvr>
    <a:masterClrMapping/>
  </p:clrMapOvr>
  <mc:AlternateContent xmlns:mc="http://schemas.openxmlformats.org/markup-compatibility/2006" xmlns:p14="http://schemas.microsoft.com/office/powerpoint/2010/main">
    <mc:Choice Requires="p14">
      <p:transition spd="slow" p14:dur="2000" advTm="44633"/>
    </mc:Choice>
    <mc:Fallback xmlns="">
      <p:transition spd="slow" advTm="4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40406-0A44-FE47-3F0C-D53FE4C5ECF7}"/>
              </a:ext>
            </a:extLst>
          </p:cNvPr>
          <p:cNvSpPr>
            <a:spLocks noGrp="1"/>
          </p:cNvSpPr>
          <p:nvPr>
            <p:ph type="title"/>
          </p:nvPr>
        </p:nvSpPr>
        <p:spPr/>
        <p:txBody>
          <a:bodyPr/>
          <a:lstStyle/>
          <a:p>
            <a:r>
              <a:rPr lang="en-IE" dirty="0"/>
              <a:t>Avoiding Competition</a:t>
            </a:r>
          </a:p>
        </p:txBody>
      </p:sp>
      <p:sp>
        <p:nvSpPr>
          <p:cNvPr id="3" name="Content Placeholder 2">
            <a:extLst>
              <a:ext uri="{FF2B5EF4-FFF2-40B4-BE49-F238E27FC236}">
                <a16:creationId xmlns:a16="http://schemas.microsoft.com/office/drawing/2014/main" id="{C6415064-9A93-748F-A8C0-67D87A67F9BD}"/>
              </a:ext>
            </a:extLst>
          </p:cNvPr>
          <p:cNvSpPr>
            <a:spLocks noGrp="1"/>
          </p:cNvSpPr>
          <p:nvPr>
            <p:ph idx="1"/>
          </p:nvPr>
        </p:nvSpPr>
        <p:spPr/>
        <p:txBody>
          <a:bodyPr/>
          <a:lstStyle/>
          <a:p>
            <a:r>
              <a:rPr lang="en-IE" dirty="0"/>
              <a:t>Done by </a:t>
            </a:r>
            <a:r>
              <a:rPr lang="en-IE" b="1" dirty="0"/>
              <a:t>adapting</a:t>
            </a:r>
            <a:r>
              <a:rPr lang="en-IE" dirty="0"/>
              <a:t> to their environment. </a:t>
            </a:r>
          </a:p>
        </p:txBody>
      </p:sp>
      <p:pic>
        <p:nvPicPr>
          <p:cNvPr id="5" name="Picture 4" descr="A white and black butterfly on a purple flower&#10;&#10;Description automatically generated with medium confidence">
            <a:extLst>
              <a:ext uri="{FF2B5EF4-FFF2-40B4-BE49-F238E27FC236}">
                <a16:creationId xmlns:a16="http://schemas.microsoft.com/office/drawing/2014/main" id="{9CDAAA7C-46F2-7F64-0BC4-D5C31C3B656E}"/>
              </a:ext>
            </a:extLst>
          </p:cNvPr>
          <p:cNvPicPr>
            <a:picLocks noChangeAspect="1"/>
          </p:cNvPicPr>
          <p:nvPr/>
        </p:nvPicPr>
        <p:blipFill>
          <a:blip r:embed="rId5"/>
          <a:stretch>
            <a:fillRect/>
          </a:stretch>
        </p:blipFill>
        <p:spPr>
          <a:xfrm>
            <a:off x="1639941" y="3330268"/>
            <a:ext cx="3178916" cy="2279223"/>
          </a:xfrm>
          <a:prstGeom prst="rect">
            <a:avLst/>
          </a:prstGeom>
        </p:spPr>
      </p:pic>
      <p:pic>
        <p:nvPicPr>
          <p:cNvPr id="7" name="Picture 6" descr="A bird with a yellow beak&#10;&#10;Description automatically generated with low confidence">
            <a:extLst>
              <a:ext uri="{FF2B5EF4-FFF2-40B4-BE49-F238E27FC236}">
                <a16:creationId xmlns:a16="http://schemas.microsoft.com/office/drawing/2014/main" id="{57574909-25CF-6546-DF66-1074401174BF}"/>
              </a:ext>
            </a:extLst>
          </p:cNvPr>
          <p:cNvPicPr>
            <a:picLocks noChangeAspect="1"/>
          </p:cNvPicPr>
          <p:nvPr/>
        </p:nvPicPr>
        <p:blipFill>
          <a:blip r:embed="rId6"/>
          <a:stretch>
            <a:fillRect/>
          </a:stretch>
        </p:blipFill>
        <p:spPr>
          <a:xfrm>
            <a:off x="5845961" y="5805890"/>
            <a:ext cx="4602182" cy="2577222"/>
          </a:xfrm>
          <a:prstGeom prst="rect">
            <a:avLst/>
          </a:prstGeom>
        </p:spPr>
      </p:pic>
      <p:pic>
        <p:nvPicPr>
          <p:cNvPr id="9" name="Picture 8" descr="Close up of a plant&#10;&#10;Description automatically generated with low confidence">
            <a:extLst>
              <a:ext uri="{FF2B5EF4-FFF2-40B4-BE49-F238E27FC236}">
                <a16:creationId xmlns:a16="http://schemas.microsoft.com/office/drawing/2014/main" id="{A366202C-2BC2-659F-8E4A-F359386BC683}"/>
              </a:ext>
            </a:extLst>
          </p:cNvPr>
          <p:cNvPicPr>
            <a:picLocks noChangeAspect="1"/>
          </p:cNvPicPr>
          <p:nvPr/>
        </p:nvPicPr>
        <p:blipFill>
          <a:blip r:embed="rId7"/>
          <a:stretch>
            <a:fillRect/>
          </a:stretch>
        </p:blipFill>
        <p:spPr>
          <a:xfrm>
            <a:off x="11438731" y="3048182"/>
            <a:ext cx="3297281" cy="4865718"/>
          </a:xfrm>
          <a:prstGeom prst="rect">
            <a:avLst/>
          </a:prstGeom>
        </p:spPr>
      </p:pic>
      <p:pic>
        <p:nvPicPr>
          <p:cNvPr id="11" name="Picture 10" descr="A field of yellow flowers&#10;&#10;Description automatically generated">
            <a:extLst>
              <a:ext uri="{FF2B5EF4-FFF2-40B4-BE49-F238E27FC236}">
                <a16:creationId xmlns:a16="http://schemas.microsoft.com/office/drawing/2014/main" id="{E551EC5B-C857-C65E-6900-1E4750904B7D}"/>
              </a:ext>
            </a:extLst>
          </p:cNvPr>
          <p:cNvPicPr>
            <a:picLocks noChangeAspect="1"/>
          </p:cNvPicPr>
          <p:nvPr/>
        </p:nvPicPr>
        <p:blipFill rotWithShape="1">
          <a:blip r:embed="rId8"/>
          <a:srcRect t="12050" b="9883"/>
          <a:stretch/>
        </p:blipFill>
        <p:spPr>
          <a:xfrm>
            <a:off x="1521576" y="5805890"/>
            <a:ext cx="3838665" cy="2996744"/>
          </a:xfrm>
          <a:prstGeom prst="rect">
            <a:avLst/>
          </a:prstGeom>
        </p:spPr>
      </p:pic>
      <p:pic>
        <p:nvPicPr>
          <p:cNvPr id="13" name="Picture 12" descr="A caterpillar on a leaf&#10;&#10;Description automatically generated">
            <a:extLst>
              <a:ext uri="{FF2B5EF4-FFF2-40B4-BE49-F238E27FC236}">
                <a16:creationId xmlns:a16="http://schemas.microsoft.com/office/drawing/2014/main" id="{F2E39A29-A3B1-DA2A-429A-199746A7FB3F}"/>
              </a:ext>
            </a:extLst>
          </p:cNvPr>
          <p:cNvPicPr>
            <a:picLocks noChangeAspect="1"/>
          </p:cNvPicPr>
          <p:nvPr/>
        </p:nvPicPr>
        <p:blipFill>
          <a:blip r:embed="rId9"/>
          <a:stretch>
            <a:fillRect/>
          </a:stretch>
        </p:blipFill>
        <p:spPr>
          <a:xfrm>
            <a:off x="5876143" y="3330268"/>
            <a:ext cx="4572000" cy="2133600"/>
          </a:xfrm>
          <a:prstGeom prst="rect">
            <a:avLst/>
          </a:prstGeom>
        </p:spPr>
      </p:pic>
      <p:pic>
        <p:nvPicPr>
          <p:cNvPr id="14" name="Picture 13">
            <a:extLst>
              <a:ext uri="{FF2B5EF4-FFF2-40B4-BE49-F238E27FC236}">
                <a16:creationId xmlns:a16="http://schemas.microsoft.com/office/drawing/2014/main" id="{79FA8D4D-07C6-5866-BE36-2C599241CC26}"/>
              </a:ext>
            </a:extLst>
          </p:cNvPr>
          <p:cNvPicPr>
            <a:picLocks noChangeAspect="1"/>
          </p:cNvPicPr>
          <p:nvPr/>
        </p:nvPicPr>
        <p:blipFill>
          <a:blip r:embed="rId10"/>
          <a:stretch>
            <a:fillRect/>
          </a:stretch>
        </p:blipFill>
        <p:spPr>
          <a:xfrm>
            <a:off x="11876352" y="8578216"/>
            <a:ext cx="4330824" cy="1580197"/>
          </a:xfrm>
          <a:prstGeom prst="rect">
            <a:avLst/>
          </a:prstGeom>
        </p:spPr>
      </p:pic>
      <p:pic>
        <p:nvPicPr>
          <p:cNvPr id="6" name="Audio 5">
            <a:hlinkClick r:id="" action="ppaction://media"/>
            <a:extLst>
              <a:ext uri="{FF2B5EF4-FFF2-40B4-BE49-F238E27FC236}">
                <a16:creationId xmlns:a16="http://schemas.microsoft.com/office/drawing/2014/main" id="{4FF070E2-BD72-F565-53BF-E69FE152C73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554325" y="9455150"/>
            <a:ext cx="487363" cy="487363"/>
          </a:xfrm>
          <a:prstGeom prst="rect">
            <a:avLst/>
          </a:prstGeom>
        </p:spPr>
      </p:pic>
      <p:pic>
        <p:nvPicPr>
          <p:cNvPr id="4" name="Picture 7" descr="Text&#10;&#10;Description automatically generated">
            <a:extLst>
              <a:ext uri="{FF2B5EF4-FFF2-40B4-BE49-F238E27FC236}">
                <a16:creationId xmlns:a16="http://schemas.microsoft.com/office/drawing/2014/main" id="{34BBC103-D577-ED9D-EAE1-DF8CF48A922E}"/>
              </a:ext>
            </a:extLst>
          </p:cNvPr>
          <p:cNvPicPr>
            <a:picLocks noChangeAspect="1"/>
          </p:cNvPicPr>
          <p:nvPr/>
        </p:nvPicPr>
        <p:blipFill>
          <a:blip r:embed="rId12"/>
          <a:stretch>
            <a:fillRect/>
          </a:stretch>
        </p:blipFill>
        <p:spPr>
          <a:xfrm>
            <a:off x="6628926" y="8874889"/>
            <a:ext cx="2744616" cy="1301620"/>
          </a:xfrm>
          <a:prstGeom prst="rect">
            <a:avLst/>
          </a:prstGeom>
        </p:spPr>
      </p:pic>
    </p:spTree>
    <p:extLst>
      <p:ext uri="{BB962C8B-B14F-4D97-AF65-F5344CB8AC3E}">
        <p14:creationId xmlns:p14="http://schemas.microsoft.com/office/powerpoint/2010/main" val="2937413715"/>
      </p:ext>
    </p:extLst>
  </p:cSld>
  <p:clrMapOvr>
    <a:masterClrMapping/>
  </p:clrMapOvr>
  <mc:AlternateContent xmlns:mc="http://schemas.openxmlformats.org/markup-compatibility/2006" xmlns:p14="http://schemas.microsoft.com/office/powerpoint/2010/main">
    <mc:Choice Requires="p14">
      <p:transition spd="slow" p14:dur="2000" advTm="45335"/>
    </mc:Choice>
    <mc:Fallback xmlns="">
      <p:transition spd="slow" advTm="4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2EBD-E73D-71B8-C668-8C545B6F244F}"/>
              </a:ext>
            </a:extLst>
          </p:cNvPr>
          <p:cNvSpPr>
            <a:spLocks noGrp="1"/>
          </p:cNvSpPr>
          <p:nvPr>
            <p:ph type="title"/>
          </p:nvPr>
        </p:nvSpPr>
        <p:spPr/>
        <p:txBody>
          <a:bodyPr/>
          <a:lstStyle/>
          <a:p>
            <a:r>
              <a:rPr lang="en-IE" dirty="0"/>
              <a:t>Predation</a:t>
            </a:r>
          </a:p>
        </p:txBody>
      </p:sp>
      <p:sp>
        <p:nvSpPr>
          <p:cNvPr id="3" name="Content Placeholder 2">
            <a:extLst>
              <a:ext uri="{FF2B5EF4-FFF2-40B4-BE49-F238E27FC236}">
                <a16:creationId xmlns:a16="http://schemas.microsoft.com/office/drawing/2014/main" id="{B48278C7-380D-3A07-358E-A8786F1571FA}"/>
              </a:ext>
            </a:extLst>
          </p:cNvPr>
          <p:cNvSpPr>
            <a:spLocks noGrp="1"/>
          </p:cNvSpPr>
          <p:nvPr>
            <p:ph idx="1"/>
          </p:nvPr>
        </p:nvSpPr>
        <p:spPr/>
        <p:txBody>
          <a:bodyPr/>
          <a:lstStyle/>
          <a:p>
            <a:r>
              <a:rPr lang="en-IE" dirty="0"/>
              <a:t>Predation is the catching, killing and eating of another organism. </a:t>
            </a:r>
          </a:p>
          <a:p>
            <a:endParaRPr lang="en-IE" dirty="0"/>
          </a:p>
        </p:txBody>
      </p:sp>
      <p:pic>
        <p:nvPicPr>
          <p:cNvPr id="5" name="Picture 4" descr="A picture containing outdoor, dog, brown, water&#10;&#10;Description automatically generated">
            <a:extLst>
              <a:ext uri="{FF2B5EF4-FFF2-40B4-BE49-F238E27FC236}">
                <a16:creationId xmlns:a16="http://schemas.microsoft.com/office/drawing/2014/main" id="{22517CAD-30EA-7330-31F2-786BC54CBD57}"/>
              </a:ext>
            </a:extLst>
          </p:cNvPr>
          <p:cNvPicPr>
            <a:picLocks noChangeAspect="1"/>
          </p:cNvPicPr>
          <p:nvPr/>
        </p:nvPicPr>
        <p:blipFill>
          <a:blip r:embed="rId5"/>
          <a:stretch>
            <a:fillRect/>
          </a:stretch>
        </p:blipFill>
        <p:spPr>
          <a:xfrm>
            <a:off x="1277755" y="4601399"/>
            <a:ext cx="7331008" cy="2969785"/>
          </a:xfrm>
          <a:prstGeom prst="rect">
            <a:avLst/>
          </a:prstGeom>
        </p:spPr>
      </p:pic>
      <p:pic>
        <p:nvPicPr>
          <p:cNvPr id="7" name="Picture 6" descr="A close up of a ladybug&#10;&#10;Description automatically generated with medium confidence">
            <a:extLst>
              <a:ext uri="{FF2B5EF4-FFF2-40B4-BE49-F238E27FC236}">
                <a16:creationId xmlns:a16="http://schemas.microsoft.com/office/drawing/2014/main" id="{E5FC0E64-B4D2-119F-6AC7-5BBF1188A4B1}"/>
              </a:ext>
            </a:extLst>
          </p:cNvPr>
          <p:cNvPicPr>
            <a:picLocks noChangeAspect="1"/>
          </p:cNvPicPr>
          <p:nvPr/>
        </p:nvPicPr>
        <p:blipFill>
          <a:blip r:embed="rId6"/>
          <a:stretch>
            <a:fillRect/>
          </a:stretch>
        </p:blipFill>
        <p:spPr>
          <a:xfrm>
            <a:off x="9386961" y="4282403"/>
            <a:ext cx="5175772" cy="3454828"/>
          </a:xfrm>
          <a:prstGeom prst="rect">
            <a:avLst/>
          </a:prstGeom>
        </p:spPr>
      </p:pic>
      <p:pic>
        <p:nvPicPr>
          <p:cNvPr id="8" name="Picture 7">
            <a:extLst>
              <a:ext uri="{FF2B5EF4-FFF2-40B4-BE49-F238E27FC236}">
                <a16:creationId xmlns:a16="http://schemas.microsoft.com/office/drawing/2014/main" id="{71C8D03F-4FBD-AB15-3703-643006F79425}"/>
              </a:ext>
            </a:extLst>
          </p:cNvPr>
          <p:cNvPicPr>
            <a:picLocks noChangeAspect="1"/>
          </p:cNvPicPr>
          <p:nvPr/>
        </p:nvPicPr>
        <p:blipFill>
          <a:blip r:embed="rId7"/>
          <a:stretch>
            <a:fillRect/>
          </a:stretch>
        </p:blipFill>
        <p:spPr>
          <a:xfrm>
            <a:off x="11876352" y="8578216"/>
            <a:ext cx="4330824" cy="1580197"/>
          </a:xfrm>
          <a:prstGeom prst="rect">
            <a:avLst/>
          </a:prstGeom>
        </p:spPr>
      </p:pic>
      <p:pic>
        <p:nvPicPr>
          <p:cNvPr id="4" name="Audio 3">
            <a:hlinkClick r:id="" action="ppaction://media"/>
            <a:extLst>
              <a:ext uri="{FF2B5EF4-FFF2-40B4-BE49-F238E27FC236}">
                <a16:creationId xmlns:a16="http://schemas.microsoft.com/office/drawing/2014/main" id="{2FFC6602-18BC-B7DB-E098-CBE8234944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554325" y="9455150"/>
            <a:ext cx="487363" cy="487363"/>
          </a:xfrm>
          <a:prstGeom prst="rect">
            <a:avLst/>
          </a:prstGeom>
        </p:spPr>
      </p:pic>
      <p:pic>
        <p:nvPicPr>
          <p:cNvPr id="6" name="Picture 8" descr="Text&#10;&#10;Description automatically generated">
            <a:extLst>
              <a:ext uri="{FF2B5EF4-FFF2-40B4-BE49-F238E27FC236}">
                <a16:creationId xmlns:a16="http://schemas.microsoft.com/office/drawing/2014/main" id="{44E22F49-7DC2-EE30-2001-250B08EDA89C}"/>
              </a:ext>
            </a:extLst>
          </p:cNvPr>
          <p:cNvPicPr>
            <a:picLocks noChangeAspect="1"/>
          </p:cNvPicPr>
          <p:nvPr/>
        </p:nvPicPr>
        <p:blipFill>
          <a:blip r:embed="rId9"/>
          <a:stretch>
            <a:fillRect/>
          </a:stretch>
        </p:blipFill>
        <p:spPr>
          <a:xfrm>
            <a:off x="6756711" y="8832315"/>
            <a:ext cx="2744616" cy="1301620"/>
          </a:xfrm>
          <a:prstGeom prst="rect">
            <a:avLst/>
          </a:prstGeom>
        </p:spPr>
      </p:pic>
    </p:spTree>
    <p:extLst>
      <p:ext uri="{BB962C8B-B14F-4D97-AF65-F5344CB8AC3E}">
        <p14:creationId xmlns:p14="http://schemas.microsoft.com/office/powerpoint/2010/main" val="940809241"/>
      </p:ext>
    </p:extLst>
  </p:cSld>
  <p:clrMapOvr>
    <a:masterClrMapping/>
  </p:clrMapOvr>
  <mc:AlternateContent xmlns:mc="http://schemas.openxmlformats.org/markup-compatibility/2006" xmlns:p14="http://schemas.microsoft.com/office/powerpoint/2010/main">
    <mc:Choice Requires="p14">
      <p:transition spd="slow" p14:dur="2000" advTm="23346"/>
    </mc:Choice>
    <mc:Fallback xmlns="">
      <p:transition spd="slow" advTm="2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D24B0405-4E1F-466C-B47E-D888F920E63B}" vid="{C92CC812-BA72-43A0-A347-C442577FD1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EA609-1291-4473-BFBC-F21AC1F4FF60}">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A47F9092-BDA7-424C-B9CC-8BEFC49DF85B}">
  <ds:schemaRefs>
    <ds:schemaRef ds:uri="http://schemas.microsoft.com/sharepoint/v3/contenttype/forms"/>
  </ds:schemaRefs>
</ds:datastoreItem>
</file>

<file path=customXml/itemProps3.xml><?xml version="1.0" encoding="utf-8"?>
<ds:datastoreItem xmlns:ds="http://schemas.openxmlformats.org/officeDocument/2006/customXml" ds:itemID="{906E8951-CA92-428F-87F1-E7F95B3212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45968-4823-43e0-8c3f-65ff1018cd16"/>
    <ds:schemaRef ds:uri="9a78f28e-fad2-4cb4-855a-3f5b5cd507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1885</Words>
  <Application>Microsoft Office PowerPoint</Application>
  <PresentationFormat>Custom</PresentationFormat>
  <Paragraphs>163</Paragraphs>
  <Slides>18</Slides>
  <Notes>14</Notes>
  <HiddenSlides>0</HiddenSlides>
  <MMClips>15</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Theme2</vt:lpstr>
      <vt:lpstr>Ecology – Leaving Certificate (Higher Level)  </vt:lpstr>
      <vt:lpstr>Learning Outcomes </vt:lpstr>
      <vt:lpstr> Pyramid of numbers – Limitations  </vt:lpstr>
      <vt:lpstr>Pyramid of numbers – Limitations. </vt:lpstr>
      <vt:lpstr>Population Control. </vt:lpstr>
      <vt:lpstr>Competition</vt:lpstr>
      <vt:lpstr>Types of competition</vt:lpstr>
      <vt:lpstr>Avoiding Competition</vt:lpstr>
      <vt:lpstr>Predation</vt:lpstr>
      <vt:lpstr>Self directed learning – Predators and Prey. </vt:lpstr>
      <vt:lpstr> Parasitism  </vt:lpstr>
      <vt:lpstr>Symbiosis</vt:lpstr>
      <vt:lpstr>Population dynamics</vt:lpstr>
      <vt:lpstr>Population Dynamics</vt:lpstr>
      <vt:lpstr>Human population growth</vt:lpstr>
      <vt:lpstr>Human-made Factors affecting human population numbers</vt:lpstr>
      <vt:lpstr> Image Sources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Sharon.Kelly</dc:creator>
  <cp:lastModifiedBy>Geraldine.Mooney.Simmie</cp:lastModifiedBy>
  <cp:revision>434</cp:revision>
  <cp:lastPrinted>2022-01-21T15:42:44Z</cp:lastPrinted>
  <dcterms:created xsi:type="dcterms:W3CDTF">2020-01-09T08:50:42Z</dcterms:created>
  <dcterms:modified xsi:type="dcterms:W3CDTF">2022-11-07T11:43:02Z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