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6" r:id="rId4"/>
  </p:sldMasterIdLst>
  <p:notesMasterIdLst>
    <p:notesMasterId r:id="rId104"/>
  </p:notesMasterIdLst>
  <p:handoutMasterIdLst>
    <p:handoutMasterId r:id="rId105"/>
  </p:handoutMasterIdLst>
  <p:sldIdLst>
    <p:sldId id="356" r:id="rId5"/>
    <p:sldId id="357" r:id="rId6"/>
    <p:sldId id="416" r:id="rId7"/>
    <p:sldId id="256" r:id="rId8"/>
    <p:sldId id="361" r:id="rId9"/>
    <p:sldId id="362" r:id="rId10"/>
    <p:sldId id="261" r:id="rId11"/>
    <p:sldId id="359" r:id="rId12"/>
    <p:sldId id="419" r:id="rId13"/>
    <p:sldId id="363" r:id="rId14"/>
    <p:sldId id="257" r:id="rId15"/>
    <p:sldId id="258" r:id="rId16"/>
    <p:sldId id="259" r:id="rId17"/>
    <p:sldId id="260" r:id="rId18"/>
    <p:sldId id="364" r:id="rId19"/>
    <p:sldId id="408" r:id="rId20"/>
    <p:sldId id="407" r:id="rId21"/>
    <p:sldId id="405" r:id="rId22"/>
    <p:sldId id="345" r:id="rId23"/>
    <p:sldId id="346" r:id="rId24"/>
    <p:sldId id="415" r:id="rId25"/>
    <p:sldId id="414" r:id="rId26"/>
    <p:sldId id="413" r:id="rId27"/>
    <p:sldId id="392" r:id="rId28"/>
    <p:sldId id="360" r:id="rId29"/>
    <p:sldId id="394" r:id="rId30"/>
    <p:sldId id="451" r:id="rId31"/>
    <p:sldId id="393" r:id="rId32"/>
    <p:sldId id="452" r:id="rId33"/>
    <p:sldId id="395" r:id="rId34"/>
    <p:sldId id="460" r:id="rId35"/>
    <p:sldId id="398" r:id="rId36"/>
    <p:sldId id="409" r:id="rId37"/>
    <p:sldId id="404" r:id="rId38"/>
    <p:sldId id="348" r:id="rId39"/>
    <p:sldId id="365" r:id="rId40"/>
    <p:sldId id="455" r:id="rId41"/>
    <p:sldId id="456" r:id="rId42"/>
    <p:sldId id="457" r:id="rId43"/>
    <p:sldId id="458" r:id="rId44"/>
    <p:sldId id="459" r:id="rId45"/>
    <p:sldId id="420" r:id="rId46"/>
    <p:sldId id="422" r:id="rId47"/>
    <p:sldId id="423" r:id="rId48"/>
    <p:sldId id="424" r:id="rId49"/>
    <p:sldId id="427" r:id="rId50"/>
    <p:sldId id="426" r:id="rId51"/>
    <p:sldId id="429" r:id="rId52"/>
    <p:sldId id="386" r:id="rId53"/>
    <p:sldId id="381" r:id="rId54"/>
    <p:sldId id="417" r:id="rId55"/>
    <p:sldId id="380" r:id="rId56"/>
    <p:sldId id="382" r:id="rId57"/>
    <p:sldId id="385" r:id="rId58"/>
    <p:sldId id="384" r:id="rId59"/>
    <p:sldId id="406" r:id="rId60"/>
    <p:sldId id="447" r:id="rId61"/>
    <p:sldId id="448" r:id="rId62"/>
    <p:sldId id="431" r:id="rId63"/>
    <p:sldId id="410" r:id="rId64"/>
    <p:sldId id="428" r:id="rId65"/>
    <p:sldId id="349" r:id="rId66"/>
    <p:sldId id="432" r:id="rId67"/>
    <p:sldId id="430" r:id="rId68"/>
    <p:sldId id="435" r:id="rId69"/>
    <p:sldId id="437" r:id="rId70"/>
    <p:sldId id="445" r:id="rId71"/>
    <p:sldId id="444" r:id="rId72"/>
    <p:sldId id="446" r:id="rId73"/>
    <p:sldId id="434" r:id="rId74"/>
    <p:sldId id="399" r:id="rId75"/>
    <p:sldId id="299" r:id="rId76"/>
    <p:sldId id="300" r:id="rId77"/>
    <p:sldId id="401" r:id="rId78"/>
    <p:sldId id="438" r:id="rId79"/>
    <p:sldId id="400" r:id="rId80"/>
    <p:sldId id="440" r:id="rId81"/>
    <p:sldId id="439" r:id="rId82"/>
    <p:sldId id="449" r:id="rId83"/>
    <p:sldId id="411" r:id="rId84"/>
    <p:sldId id="353" r:id="rId85"/>
    <p:sldId id="262" r:id="rId86"/>
    <p:sldId id="271" r:id="rId87"/>
    <p:sldId id="389" r:id="rId88"/>
    <p:sldId id="298" r:id="rId89"/>
    <p:sldId id="278" r:id="rId90"/>
    <p:sldId id="387" r:id="rId91"/>
    <p:sldId id="290" r:id="rId92"/>
    <p:sldId id="307" r:id="rId93"/>
    <p:sldId id="291" r:id="rId94"/>
    <p:sldId id="308" r:id="rId95"/>
    <p:sldId id="454" r:id="rId96"/>
    <p:sldId id="390" r:id="rId97"/>
    <p:sldId id="293" r:id="rId98"/>
    <p:sldId id="294" r:id="rId99"/>
    <p:sldId id="450" r:id="rId100"/>
    <p:sldId id="296" r:id="rId101"/>
    <p:sldId id="297" r:id="rId102"/>
    <p:sldId id="412" r:id="rId103"/>
  </p:sldIdLst>
  <p:sldSz cx="16257588" cy="10158413"/>
  <p:notesSz cx="6858000" cy="9945688"/>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ヒラギノ角ゴ Pro W3" charset="-128"/>
        <a:cs typeface="+mn-cs"/>
      </a:defRPr>
    </a:lvl5pPr>
    <a:lvl6pPr marL="2286000" algn="l" defTabSz="914400" rtl="0" eaLnBrk="1" latinLnBrk="0" hangingPunct="1">
      <a:defRPr kern="1200">
        <a:solidFill>
          <a:schemeClr val="tx1"/>
        </a:solidFill>
        <a:latin typeface="Arial" panose="020B0604020202020204" pitchFamily="34" charset="0"/>
        <a:ea typeface="ヒラギノ角ゴ Pro W3" charset="-128"/>
        <a:cs typeface="+mn-cs"/>
      </a:defRPr>
    </a:lvl6pPr>
    <a:lvl7pPr marL="2743200" algn="l" defTabSz="914400" rtl="0" eaLnBrk="1" latinLnBrk="0" hangingPunct="1">
      <a:defRPr kern="1200">
        <a:solidFill>
          <a:schemeClr val="tx1"/>
        </a:solidFill>
        <a:latin typeface="Arial" panose="020B0604020202020204" pitchFamily="34" charset="0"/>
        <a:ea typeface="ヒラギノ角ゴ Pro W3" charset="-128"/>
        <a:cs typeface="+mn-cs"/>
      </a:defRPr>
    </a:lvl7pPr>
    <a:lvl8pPr marL="3200400" algn="l" defTabSz="914400" rtl="0" eaLnBrk="1" latinLnBrk="0" hangingPunct="1">
      <a:defRPr kern="1200">
        <a:solidFill>
          <a:schemeClr val="tx1"/>
        </a:solidFill>
        <a:latin typeface="Arial" panose="020B0604020202020204" pitchFamily="34" charset="0"/>
        <a:ea typeface="ヒラギノ角ゴ Pro W3" charset="-128"/>
        <a:cs typeface="+mn-cs"/>
      </a:defRPr>
    </a:lvl8pPr>
    <a:lvl9pPr marL="3657600" algn="l" defTabSz="914400" rtl="0" eaLnBrk="1" latinLnBrk="0" hangingPunct="1">
      <a:defRPr kern="1200">
        <a:solidFill>
          <a:schemeClr val="tx1"/>
        </a:solidFill>
        <a:latin typeface="Arial" panose="020B0604020202020204" pitchFamily="34" charset="0"/>
        <a:ea typeface="ヒラギノ角ゴ Pro W3" charset="-128"/>
        <a:cs typeface="+mn-cs"/>
      </a:defRPr>
    </a:lvl9pPr>
  </p:defaultTextStyle>
  <p:extLst>
    <p:ext uri="{EFAFB233-063F-42B5-8137-9DF3F51BA10A}">
      <p15:sldGuideLst xmlns:p15="http://schemas.microsoft.com/office/powerpoint/2012/main">
        <p15:guide id="1" orient="horz" pos="3199">
          <p15:clr>
            <a:srgbClr val="A4A3A4"/>
          </p15:clr>
        </p15:guide>
        <p15:guide id="2" pos="5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56"/>
    <a:srgbClr val="0053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F83FB6-4305-4384-B7E7-368344FE177A}" v="227" dt="2022-08-11T23:04:29.9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27" autoAdjust="0"/>
    <p:restoredTop sz="94376" autoAdjust="0"/>
  </p:normalViewPr>
  <p:slideViewPr>
    <p:cSldViewPr snapToGrid="0" snapToObjects="1">
      <p:cViewPr varScale="1">
        <p:scale>
          <a:sx n="40" d="100"/>
          <a:sy n="40" d="100"/>
        </p:scale>
        <p:origin x="1372" y="48"/>
      </p:cViewPr>
      <p:guideLst>
        <p:guide orient="horz" pos="3199"/>
        <p:guide pos="512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viewProps" Target="viewProp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tableStyles" Target="tableStyle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microsoft.com/office/2016/11/relationships/changesInfo" Target="changesInfos/changesInfo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k Neylon" userId="b82ee77d02b62374" providerId="LiveId" clId="{15F83FB6-4305-4384-B7E7-368344FE177A}"/>
    <pc:docChg chg="custSel modSld">
      <pc:chgData name="Jack Neylon" userId="b82ee77d02b62374" providerId="LiveId" clId="{15F83FB6-4305-4384-B7E7-368344FE177A}" dt="2022-08-11T23:04:30.732" v="17" actId="478"/>
      <pc:docMkLst>
        <pc:docMk/>
      </pc:docMkLst>
      <pc:sldChg chg="delSp mod delAnim">
        <pc:chgData name="Jack Neylon" userId="b82ee77d02b62374" providerId="LiveId" clId="{15F83FB6-4305-4384-B7E7-368344FE177A}" dt="2022-08-11T23:03:16.576" v="1" actId="478"/>
        <pc:sldMkLst>
          <pc:docMk/>
          <pc:sldMk cId="3039774628" sldId="262"/>
        </pc:sldMkLst>
        <pc:picChg chg="del">
          <ac:chgData name="Jack Neylon" userId="b82ee77d02b62374" providerId="LiveId" clId="{15F83FB6-4305-4384-B7E7-368344FE177A}" dt="2022-08-11T23:03:16.576" v="1" actId="478"/>
          <ac:picMkLst>
            <pc:docMk/>
            <pc:sldMk cId="3039774628" sldId="262"/>
            <ac:picMk id="3" creationId="{D014751C-8036-0CEB-C5B3-A302F8473056}"/>
          </ac:picMkLst>
        </pc:picChg>
      </pc:sldChg>
      <pc:sldChg chg="delSp mod delAnim">
        <pc:chgData name="Jack Neylon" userId="b82ee77d02b62374" providerId="LiveId" clId="{15F83FB6-4305-4384-B7E7-368344FE177A}" dt="2022-08-11T23:03:23.721" v="2" actId="478"/>
        <pc:sldMkLst>
          <pc:docMk/>
          <pc:sldMk cId="3307545383" sldId="271"/>
        </pc:sldMkLst>
        <pc:picChg chg="del">
          <ac:chgData name="Jack Neylon" userId="b82ee77d02b62374" providerId="LiveId" clId="{15F83FB6-4305-4384-B7E7-368344FE177A}" dt="2022-08-11T23:03:23.721" v="2" actId="478"/>
          <ac:picMkLst>
            <pc:docMk/>
            <pc:sldMk cId="3307545383" sldId="271"/>
            <ac:picMk id="2" creationId="{24EE012E-AB82-3C34-417B-A85547ABB2A4}"/>
          </ac:picMkLst>
        </pc:picChg>
      </pc:sldChg>
      <pc:sldChg chg="delSp mod delAnim">
        <pc:chgData name="Jack Neylon" userId="b82ee77d02b62374" providerId="LiveId" clId="{15F83FB6-4305-4384-B7E7-368344FE177A}" dt="2022-08-11T23:03:35.788" v="4" actId="478"/>
        <pc:sldMkLst>
          <pc:docMk/>
          <pc:sldMk cId="4005456954" sldId="278"/>
        </pc:sldMkLst>
        <pc:picChg chg="del">
          <ac:chgData name="Jack Neylon" userId="b82ee77d02b62374" providerId="LiveId" clId="{15F83FB6-4305-4384-B7E7-368344FE177A}" dt="2022-08-11T23:03:35.788" v="4" actId="478"/>
          <ac:picMkLst>
            <pc:docMk/>
            <pc:sldMk cId="4005456954" sldId="278"/>
            <ac:picMk id="2" creationId="{00408B57-D01A-F5A1-1C05-827B8161B043}"/>
          </ac:picMkLst>
        </pc:picChg>
      </pc:sldChg>
      <pc:sldChg chg="delSp mod delAnim">
        <pc:chgData name="Jack Neylon" userId="b82ee77d02b62374" providerId="LiveId" clId="{15F83FB6-4305-4384-B7E7-368344FE177A}" dt="2022-08-11T23:03:45.995" v="7" actId="478"/>
        <pc:sldMkLst>
          <pc:docMk/>
          <pc:sldMk cId="1742850681" sldId="290"/>
        </pc:sldMkLst>
        <pc:picChg chg="del">
          <ac:chgData name="Jack Neylon" userId="b82ee77d02b62374" providerId="LiveId" clId="{15F83FB6-4305-4384-B7E7-368344FE177A}" dt="2022-08-11T23:03:45.995" v="7" actId="478"/>
          <ac:picMkLst>
            <pc:docMk/>
            <pc:sldMk cId="1742850681" sldId="290"/>
            <ac:picMk id="2" creationId="{26300907-B14B-40FF-54BE-EE10E3B49EF7}"/>
          </ac:picMkLst>
        </pc:picChg>
      </pc:sldChg>
      <pc:sldChg chg="delSp mod delAnim">
        <pc:chgData name="Jack Neylon" userId="b82ee77d02b62374" providerId="LiveId" clId="{15F83FB6-4305-4384-B7E7-368344FE177A}" dt="2022-08-11T23:03:53.388" v="9" actId="478"/>
        <pc:sldMkLst>
          <pc:docMk/>
          <pc:sldMk cId="2276888541" sldId="291"/>
        </pc:sldMkLst>
        <pc:picChg chg="del">
          <ac:chgData name="Jack Neylon" userId="b82ee77d02b62374" providerId="LiveId" clId="{15F83FB6-4305-4384-B7E7-368344FE177A}" dt="2022-08-11T23:03:53.388" v="9" actId="478"/>
          <ac:picMkLst>
            <pc:docMk/>
            <pc:sldMk cId="2276888541" sldId="291"/>
            <ac:picMk id="2" creationId="{FDF5098F-E6AE-70D3-BE44-BDFB64B14CA6}"/>
          </ac:picMkLst>
        </pc:picChg>
      </pc:sldChg>
      <pc:sldChg chg="delSp mod delAnim">
        <pc:chgData name="Jack Neylon" userId="b82ee77d02b62374" providerId="LiveId" clId="{15F83FB6-4305-4384-B7E7-368344FE177A}" dt="2022-08-11T23:04:07.063" v="12" actId="478"/>
        <pc:sldMkLst>
          <pc:docMk/>
          <pc:sldMk cId="2647603217" sldId="293"/>
        </pc:sldMkLst>
        <pc:picChg chg="del">
          <ac:chgData name="Jack Neylon" userId="b82ee77d02b62374" providerId="LiveId" clId="{15F83FB6-4305-4384-B7E7-368344FE177A}" dt="2022-08-11T23:04:07.063" v="12" actId="478"/>
          <ac:picMkLst>
            <pc:docMk/>
            <pc:sldMk cId="2647603217" sldId="293"/>
            <ac:picMk id="3" creationId="{09EDBA07-953B-A53D-EBB9-5389E6A29C86}"/>
          </ac:picMkLst>
        </pc:picChg>
      </pc:sldChg>
      <pc:sldChg chg="delSp mod delAnim">
        <pc:chgData name="Jack Neylon" userId="b82ee77d02b62374" providerId="LiveId" clId="{15F83FB6-4305-4384-B7E7-368344FE177A}" dt="2022-08-11T23:04:09.641" v="13" actId="478"/>
        <pc:sldMkLst>
          <pc:docMk/>
          <pc:sldMk cId="4201489354" sldId="294"/>
        </pc:sldMkLst>
        <pc:picChg chg="del">
          <ac:chgData name="Jack Neylon" userId="b82ee77d02b62374" providerId="LiveId" clId="{15F83FB6-4305-4384-B7E7-368344FE177A}" dt="2022-08-11T23:04:09.641" v="13" actId="478"/>
          <ac:picMkLst>
            <pc:docMk/>
            <pc:sldMk cId="4201489354" sldId="294"/>
            <ac:picMk id="3" creationId="{F822AE8F-80AD-6651-64ED-A29CCC89E9CC}"/>
          </ac:picMkLst>
        </pc:picChg>
      </pc:sldChg>
      <pc:sldChg chg="delSp mod delAnim">
        <pc:chgData name="Jack Neylon" userId="b82ee77d02b62374" providerId="LiveId" clId="{15F83FB6-4305-4384-B7E7-368344FE177A}" dt="2022-08-11T23:04:18.267" v="15" actId="478"/>
        <pc:sldMkLst>
          <pc:docMk/>
          <pc:sldMk cId="581226620" sldId="296"/>
        </pc:sldMkLst>
        <pc:picChg chg="del">
          <ac:chgData name="Jack Neylon" userId="b82ee77d02b62374" providerId="LiveId" clId="{15F83FB6-4305-4384-B7E7-368344FE177A}" dt="2022-08-11T23:04:18.267" v="15" actId="478"/>
          <ac:picMkLst>
            <pc:docMk/>
            <pc:sldMk cId="581226620" sldId="296"/>
            <ac:picMk id="3" creationId="{3FB27E0F-146E-0468-0115-B547F36A015A}"/>
          </ac:picMkLst>
        </pc:picChg>
      </pc:sldChg>
      <pc:sldChg chg="delSp mod delAnim">
        <pc:chgData name="Jack Neylon" userId="b82ee77d02b62374" providerId="LiveId" clId="{15F83FB6-4305-4384-B7E7-368344FE177A}" dt="2022-08-11T23:04:22.067" v="16" actId="478"/>
        <pc:sldMkLst>
          <pc:docMk/>
          <pc:sldMk cId="1403971378" sldId="297"/>
        </pc:sldMkLst>
        <pc:picChg chg="del">
          <ac:chgData name="Jack Neylon" userId="b82ee77d02b62374" providerId="LiveId" clId="{15F83FB6-4305-4384-B7E7-368344FE177A}" dt="2022-08-11T23:04:22.067" v="16" actId="478"/>
          <ac:picMkLst>
            <pc:docMk/>
            <pc:sldMk cId="1403971378" sldId="297"/>
            <ac:picMk id="3" creationId="{0FAC70DC-BC0F-0137-920F-9C687CCEE508}"/>
          </ac:picMkLst>
        </pc:picChg>
      </pc:sldChg>
      <pc:sldChg chg="delSp mod delAnim">
        <pc:chgData name="Jack Neylon" userId="b82ee77d02b62374" providerId="LiveId" clId="{15F83FB6-4305-4384-B7E7-368344FE177A}" dt="2022-08-11T23:03:39.123" v="5" actId="478"/>
        <pc:sldMkLst>
          <pc:docMk/>
          <pc:sldMk cId="2678718591" sldId="298"/>
        </pc:sldMkLst>
        <pc:picChg chg="del">
          <ac:chgData name="Jack Neylon" userId="b82ee77d02b62374" providerId="LiveId" clId="{15F83FB6-4305-4384-B7E7-368344FE177A}" dt="2022-08-11T23:03:39.123" v="5" actId="478"/>
          <ac:picMkLst>
            <pc:docMk/>
            <pc:sldMk cId="2678718591" sldId="298"/>
            <ac:picMk id="3" creationId="{DF41D8A0-CD34-34A2-B5D0-F0164CDF989B}"/>
          </ac:picMkLst>
        </pc:picChg>
      </pc:sldChg>
      <pc:sldChg chg="delSp mod delAnim">
        <pc:chgData name="Jack Neylon" userId="b82ee77d02b62374" providerId="LiveId" clId="{15F83FB6-4305-4384-B7E7-368344FE177A}" dt="2022-08-11T23:03:50.588" v="8" actId="478"/>
        <pc:sldMkLst>
          <pc:docMk/>
          <pc:sldMk cId="368688430" sldId="307"/>
        </pc:sldMkLst>
        <pc:picChg chg="del">
          <ac:chgData name="Jack Neylon" userId="b82ee77d02b62374" providerId="LiveId" clId="{15F83FB6-4305-4384-B7E7-368344FE177A}" dt="2022-08-11T23:03:50.588" v="8" actId="478"/>
          <ac:picMkLst>
            <pc:docMk/>
            <pc:sldMk cId="368688430" sldId="307"/>
            <ac:picMk id="2" creationId="{DB9DD28F-4F01-9ED5-B8C1-C4E65EEAB466}"/>
          </ac:picMkLst>
        </pc:picChg>
      </pc:sldChg>
      <pc:sldChg chg="delSp mod delAnim">
        <pc:chgData name="Jack Neylon" userId="b82ee77d02b62374" providerId="LiveId" clId="{15F83FB6-4305-4384-B7E7-368344FE177A}" dt="2022-08-11T23:03:57.441" v="10" actId="478"/>
        <pc:sldMkLst>
          <pc:docMk/>
          <pc:sldMk cId="170250694" sldId="308"/>
        </pc:sldMkLst>
        <pc:picChg chg="del">
          <ac:chgData name="Jack Neylon" userId="b82ee77d02b62374" providerId="LiveId" clId="{15F83FB6-4305-4384-B7E7-368344FE177A}" dt="2022-08-11T23:03:57.441" v="10" actId="478"/>
          <ac:picMkLst>
            <pc:docMk/>
            <pc:sldMk cId="170250694" sldId="308"/>
            <ac:picMk id="2" creationId="{204F0F9F-894C-430A-8FD1-E93E370092F0}"/>
          </ac:picMkLst>
        </pc:picChg>
      </pc:sldChg>
      <pc:sldChg chg="delSp mod delAnim">
        <pc:chgData name="Jack Neylon" userId="b82ee77d02b62374" providerId="LiveId" clId="{15F83FB6-4305-4384-B7E7-368344FE177A}" dt="2022-08-11T23:03:13.004" v="0" actId="478"/>
        <pc:sldMkLst>
          <pc:docMk/>
          <pc:sldMk cId="3885986198" sldId="353"/>
        </pc:sldMkLst>
        <pc:picChg chg="del">
          <ac:chgData name="Jack Neylon" userId="b82ee77d02b62374" providerId="LiveId" clId="{15F83FB6-4305-4384-B7E7-368344FE177A}" dt="2022-08-11T23:03:13.004" v="0" actId="478"/>
          <ac:picMkLst>
            <pc:docMk/>
            <pc:sldMk cId="3885986198" sldId="353"/>
            <ac:picMk id="5" creationId="{3E27ED9D-E31C-3132-8E35-0C0AF649404F}"/>
          </ac:picMkLst>
        </pc:picChg>
      </pc:sldChg>
      <pc:sldChg chg="delSp mod delAnim">
        <pc:chgData name="Jack Neylon" userId="b82ee77d02b62374" providerId="LiveId" clId="{15F83FB6-4305-4384-B7E7-368344FE177A}" dt="2022-08-11T23:03:42.491" v="6" actId="478"/>
        <pc:sldMkLst>
          <pc:docMk/>
          <pc:sldMk cId="1254535622" sldId="387"/>
        </pc:sldMkLst>
        <pc:picChg chg="del">
          <ac:chgData name="Jack Neylon" userId="b82ee77d02b62374" providerId="LiveId" clId="{15F83FB6-4305-4384-B7E7-368344FE177A}" dt="2022-08-11T23:03:42.491" v="6" actId="478"/>
          <ac:picMkLst>
            <pc:docMk/>
            <pc:sldMk cId="1254535622" sldId="387"/>
            <ac:picMk id="2" creationId="{E5D83583-4FB3-E85D-7B26-6C80E17A49C7}"/>
          </ac:picMkLst>
        </pc:picChg>
      </pc:sldChg>
      <pc:sldChg chg="delSp mod delAnim">
        <pc:chgData name="Jack Neylon" userId="b82ee77d02b62374" providerId="LiveId" clId="{15F83FB6-4305-4384-B7E7-368344FE177A}" dt="2022-08-11T23:03:28.242" v="3" actId="478"/>
        <pc:sldMkLst>
          <pc:docMk/>
          <pc:sldMk cId="1401772709" sldId="389"/>
        </pc:sldMkLst>
        <pc:picChg chg="del">
          <ac:chgData name="Jack Neylon" userId="b82ee77d02b62374" providerId="LiveId" clId="{15F83FB6-4305-4384-B7E7-368344FE177A}" dt="2022-08-11T23:03:28.242" v="3" actId="478"/>
          <ac:picMkLst>
            <pc:docMk/>
            <pc:sldMk cId="1401772709" sldId="389"/>
            <ac:picMk id="3" creationId="{95121356-0462-17B3-2341-3F4312BE3AA6}"/>
          </ac:picMkLst>
        </pc:picChg>
      </pc:sldChg>
      <pc:sldChg chg="delSp mod delAnim">
        <pc:chgData name="Jack Neylon" userId="b82ee77d02b62374" providerId="LiveId" clId="{15F83FB6-4305-4384-B7E7-368344FE177A}" dt="2022-08-11T23:04:03.657" v="11" actId="478"/>
        <pc:sldMkLst>
          <pc:docMk/>
          <pc:sldMk cId="301682865" sldId="390"/>
        </pc:sldMkLst>
        <pc:picChg chg="del">
          <ac:chgData name="Jack Neylon" userId="b82ee77d02b62374" providerId="LiveId" clId="{15F83FB6-4305-4384-B7E7-368344FE177A}" dt="2022-08-11T23:04:03.657" v="11" actId="478"/>
          <ac:picMkLst>
            <pc:docMk/>
            <pc:sldMk cId="301682865" sldId="390"/>
            <ac:picMk id="4" creationId="{39613AB1-5DAE-D712-3CAB-A202750EFD32}"/>
          </ac:picMkLst>
        </pc:picChg>
      </pc:sldChg>
      <pc:sldChg chg="delSp mod delAnim">
        <pc:chgData name="Jack Neylon" userId="b82ee77d02b62374" providerId="LiveId" clId="{15F83FB6-4305-4384-B7E7-368344FE177A}" dt="2022-08-11T23:04:30.732" v="17" actId="478"/>
        <pc:sldMkLst>
          <pc:docMk/>
          <pc:sldMk cId="2361696367" sldId="412"/>
        </pc:sldMkLst>
        <pc:picChg chg="del">
          <ac:chgData name="Jack Neylon" userId="b82ee77d02b62374" providerId="LiveId" clId="{15F83FB6-4305-4384-B7E7-368344FE177A}" dt="2022-08-11T23:04:30.732" v="17" actId="478"/>
          <ac:picMkLst>
            <pc:docMk/>
            <pc:sldMk cId="2361696367" sldId="412"/>
            <ac:picMk id="4" creationId="{417F794B-2AAC-F9E3-BC60-E1A1372FBD90}"/>
          </ac:picMkLst>
        </pc:picChg>
      </pc:sldChg>
      <pc:sldChg chg="delSp mod delAnim">
        <pc:chgData name="Jack Neylon" userId="b82ee77d02b62374" providerId="LiveId" clId="{15F83FB6-4305-4384-B7E7-368344FE177A}" dt="2022-08-11T23:04:14.090" v="14" actId="478"/>
        <pc:sldMkLst>
          <pc:docMk/>
          <pc:sldMk cId="1621568712" sldId="450"/>
        </pc:sldMkLst>
        <pc:picChg chg="del">
          <ac:chgData name="Jack Neylon" userId="b82ee77d02b62374" providerId="LiveId" clId="{15F83FB6-4305-4384-B7E7-368344FE177A}" dt="2022-08-11T23:04:14.090" v="14" actId="478"/>
          <ac:picMkLst>
            <pc:docMk/>
            <pc:sldMk cId="1621568712" sldId="450"/>
            <ac:picMk id="3" creationId="{29BDB28A-5E39-0F7E-662C-E151DD24BF36}"/>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image" Target="../media/image30.jpg"/><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jpg"/></Relationships>
</file>

<file path=ppt/diagrams/_rels/drawing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image" Target="../media/image30.jpg"/><Relationship Id="rId6" Type="http://schemas.openxmlformats.org/officeDocument/2006/relationships/image" Target="../media/image35.jpg"/><Relationship Id="rId5" Type="http://schemas.openxmlformats.org/officeDocument/2006/relationships/image" Target="../media/image34.png"/><Relationship Id="rId4" Type="http://schemas.openxmlformats.org/officeDocument/2006/relationships/image" Target="../media/image33.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6F83EA-37EA-4909-9376-07142BF0BC79}" type="doc">
      <dgm:prSet loTypeId="urn:microsoft.com/office/officeart/2008/layout/BendingPictureBlocks" loCatId="picture" qsTypeId="urn:microsoft.com/office/officeart/2005/8/quickstyle/simple1" qsCatId="simple" csTypeId="urn:microsoft.com/office/officeart/2005/8/colors/accent1_2" csCatId="accent1" phldr="1"/>
      <dgm:spPr/>
      <dgm:t>
        <a:bodyPr/>
        <a:lstStyle/>
        <a:p>
          <a:endParaRPr lang="en-IE"/>
        </a:p>
      </dgm:t>
    </dgm:pt>
    <dgm:pt modelId="{DB275727-2CD9-4CD6-A47E-B19F3C748A05}">
      <dgm:prSet phldrT="[Text]"/>
      <dgm:spPr/>
      <dgm:t>
        <a:bodyPr/>
        <a:lstStyle/>
        <a:p>
          <a:r>
            <a:rPr lang="en-IE" dirty="0"/>
            <a:t>Game Development</a:t>
          </a:r>
        </a:p>
      </dgm:t>
    </dgm:pt>
    <dgm:pt modelId="{1F47CF9C-978F-46A9-BC77-A5715BE90BB8}" type="parTrans" cxnId="{C0B8D691-3837-4264-87B9-3A6D48CF61DD}">
      <dgm:prSet/>
      <dgm:spPr/>
      <dgm:t>
        <a:bodyPr/>
        <a:lstStyle/>
        <a:p>
          <a:endParaRPr lang="en-IE"/>
        </a:p>
      </dgm:t>
    </dgm:pt>
    <dgm:pt modelId="{35E8557F-6401-42C5-B2D6-61A68BF104FA}" type="sibTrans" cxnId="{C0B8D691-3837-4264-87B9-3A6D48CF61DD}">
      <dgm:prSet/>
      <dgm:spPr/>
      <dgm:t>
        <a:bodyPr/>
        <a:lstStyle/>
        <a:p>
          <a:endParaRPr lang="en-IE"/>
        </a:p>
      </dgm:t>
    </dgm:pt>
    <dgm:pt modelId="{92A58C06-B100-48ED-8EC8-084F15F39DC3}">
      <dgm:prSet phldrT="[Text]"/>
      <dgm:spPr/>
      <dgm:t>
        <a:bodyPr/>
        <a:lstStyle/>
        <a:p>
          <a:r>
            <a:rPr lang="en-IE" dirty="0"/>
            <a:t>Heights of Buildings</a:t>
          </a:r>
        </a:p>
      </dgm:t>
    </dgm:pt>
    <dgm:pt modelId="{2ED94785-EABA-4B83-BAD1-15B22823853D}" type="parTrans" cxnId="{8BC66CC4-BE60-4D24-9E03-0886D77487AA}">
      <dgm:prSet/>
      <dgm:spPr/>
      <dgm:t>
        <a:bodyPr/>
        <a:lstStyle/>
        <a:p>
          <a:endParaRPr lang="en-IE"/>
        </a:p>
      </dgm:t>
    </dgm:pt>
    <dgm:pt modelId="{A539D0EA-2217-4B56-96F6-627434C74757}" type="sibTrans" cxnId="{8BC66CC4-BE60-4D24-9E03-0886D77487AA}">
      <dgm:prSet/>
      <dgm:spPr/>
      <dgm:t>
        <a:bodyPr/>
        <a:lstStyle/>
        <a:p>
          <a:endParaRPr lang="en-IE"/>
        </a:p>
      </dgm:t>
    </dgm:pt>
    <dgm:pt modelId="{B76F3D27-39A0-4173-9A6C-342460EF66DC}">
      <dgm:prSet phldrT="[Text]"/>
      <dgm:spPr/>
      <dgm:t>
        <a:bodyPr/>
        <a:lstStyle/>
        <a:p>
          <a:r>
            <a:rPr lang="en-IE" dirty="0"/>
            <a:t>Music Composing</a:t>
          </a:r>
        </a:p>
      </dgm:t>
    </dgm:pt>
    <dgm:pt modelId="{E6499092-D3C4-4365-A4F6-F86DE5B185B4}" type="parTrans" cxnId="{AA9B4647-DFAA-4BC1-A574-1893F5293DD8}">
      <dgm:prSet/>
      <dgm:spPr/>
      <dgm:t>
        <a:bodyPr/>
        <a:lstStyle/>
        <a:p>
          <a:endParaRPr lang="en-IE"/>
        </a:p>
      </dgm:t>
    </dgm:pt>
    <dgm:pt modelId="{401FE6DD-2342-47E6-86AC-C793C2BB746F}" type="sibTrans" cxnId="{AA9B4647-DFAA-4BC1-A574-1893F5293DD8}">
      <dgm:prSet/>
      <dgm:spPr/>
      <dgm:t>
        <a:bodyPr/>
        <a:lstStyle/>
        <a:p>
          <a:endParaRPr lang="en-IE"/>
        </a:p>
      </dgm:t>
    </dgm:pt>
    <dgm:pt modelId="{289785C4-FE25-41D0-AFE8-E25E6B7D34E1}">
      <dgm:prSet phldrT="[Text]"/>
      <dgm:spPr/>
      <dgm:t>
        <a:bodyPr/>
        <a:lstStyle/>
        <a:p>
          <a:r>
            <a:rPr lang="en-IE" dirty="0"/>
            <a:t>Astronomy</a:t>
          </a:r>
        </a:p>
      </dgm:t>
    </dgm:pt>
    <dgm:pt modelId="{A2AA447E-FC60-4318-ADA6-D67C74CA68BC}" type="parTrans" cxnId="{DF04B8AD-3367-4275-9C0D-34FD662777FA}">
      <dgm:prSet/>
      <dgm:spPr/>
      <dgm:t>
        <a:bodyPr/>
        <a:lstStyle/>
        <a:p>
          <a:endParaRPr lang="en-IE"/>
        </a:p>
      </dgm:t>
    </dgm:pt>
    <dgm:pt modelId="{E9036E5D-69DF-4739-8C6E-19DE1FA8EDCB}" type="sibTrans" cxnId="{DF04B8AD-3367-4275-9C0D-34FD662777FA}">
      <dgm:prSet/>
      <dgm:spPr/>
      <dgm:t>
        <a:bodyPr/>
        <a:lstStyle/>
        <a:p>
          <a:endParaRPr lang="en-IE"/>
        </a:p>
      </dgm:t>
    </dgm:pt>
    <dgm:pt modelId="{17E72AF9-6E4E-4ED8-BB00-09D0A40F71B8}">
      <dgm:prSet phldrT="[Text]"/>
      <dgm:spPr/>
      <dgm:t>
        <a:bodyPr/>
        <a:lstStyle/>
        <a:p>
          <a:r>
            <a:rPr lang="en-IE" dirty="0"/>
            <a:t>Navigation</a:t>
          </a:r>
        </a:p>
      </dgm:t>
    </dgm:pt>
    <dgm:pt modelId="{07383A23-81F2-4ED2-B7C3-58F34C600235}" type="parTrans" cxnId="{1FEA5F74-D489-4359-A960-AD7B0B464D57}">
      <dgm:prSet/>
      <dgm:spPr/>
      <dgm:t>
        <a:bodyPr/>
        <a:lstStyle/>
        <a:p>
          <a:endParaRPr lang="en-IE"/>
        </a:p>
      </dgm:t>
    </dgm:pt>
    <dgm:pt modelId="{05E4BC8F-1AD6-4382-84F2-DED1FF638F5B}" type="sibTrans" cxnId="{1FEA5F74-D489-4359-A960-AD7B0B464D57}">
      <dgm:prSet/>
      <dgm:spPr/>
      <dgm:t>
        <a:bodyPr/>
        <a:lstStyle/>
        <a:p>
          <a:endParaRPr lang="en-IE"/>
        </a:p>
      </dgm:t>
    </dgm:pt>
    <dgm:pt modelId="{5F496870-16CB-43AF-AB5E-BD8E19804578}">
      <dgm:prSet phldrT="[Text]"/>
      <dgm:spPr/>
      <dgm:t>
        <a:bodyPr/>
        <a:lstStyle/>
        <a:p>
          <a:r>
            <a:rPr lang="en-IE" dirty="0"/>
            <a:t>Rollercoaster Development</a:t>
          </a:r>
        </a:p>
      </dgm:t>
    </dgm:pt>
    <dgm:pt modelId="{3DA87C23-6A58-4702-8E38-A7C177445448}" type="parTrans" cxnId="{1BDB7F8D-4F69-4CE5-994D-BC55A8ED82EE}">
      <dgm:prSet/>
      <dgm:spPr/>
      <dgm:t>
        <a:bodyPr/>
        <a:lstStyle/>
        <a:p>
          <a:endParaRPr lang="en-IE"/>
        </a:p>
      </dgm:t>
    </dgm:pt>
    <dgm:pt modelId="{B5715E30-F991-4EF4-82C3-3CBF0451991B}" type="sibTrans" cxnId="{1BDB7F8D-4F69-4CE5-994D-BC55A8ED82EE}">
      <dgm:prSet/>
      <dgm:spPr/>
      <dgm:t>
        <a:bodyPr/>
        <a:lstStyle/>
        <a:p>
          <a:endParaRPr lang="en-IE"/>
        </a:p>
      </dgm:t>
    </dgm:pt>
    <dgm:pt modelId="{7F1D594B-558B-4E92-8D5A-7302C90AA308}" type="pres">
      <dgm:prSet presAssocID="{216F83EA-37EA-4909-9376-07142BF0BC79}" presName="Name0" presStyleCnt="0">
        <dgm:presLayoutVars>
          <dgm:dir/>
          <dgm:resizeHandles/>
        </dgm:presLayoutVars>
      </dgm:prSet>
      <dgm:spPr/>
    </dgm:pt>
    <dgm:pt modelId="{434040DD-4156-41BC-A1A2-8C9BD2385382}" type="pres">
      <dgm:prSet presAssocID="{DB275727-2CD9-4CD6-A47E-B19F3C748A05}" presName="composite" presStyleCnt="0"/>
      <dgm:spPr/>
    </dgm:pt>
    <dgm:pt modelId="{8E031B43-5F34-4F71-8C7A-2293E7AC5DA2}" type="pres">
      <dgm:prSet presAssocID="{DB275727-2CD9-4CD6-A47E-B19F3C748A05}" presName="rect1" presStyleLbl="b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dgm:spPr>
    </dgm:pt>
    <dgm:pt modelId="{A04B6A49-AA13-4402-85A4-4AED71C31275}" type="pres">
      <dgm:prSet presAssocID="{DB275727-2CD9-4CD6-A47E-B19F3C748A05}" presName="rect2" presStyleLbl="node1" presStyleIdx="0" presStyleCnt="6">
        <dgm:presLayoutVars>
          <dgm:bulletEnabled val="1"/>
        </dgm:presLayoutVars>
      </dgm:prSet>
      <dgm:spPr/>
    </dgm:pt>
    <dgm:pt modelId="{7142642B-C30A-4072-83B3-D510AB0E560F}" type="pres">
      <dgm:prSet presAssocID="{35E8557F-6401-42C5-B2D6-61A68BF104FA}" presName="sibTrans" presStyleCnt="0"/>
      <dgm:spPr/>
    </dgm:pt>
    <dgm:pt modelId="{A19B25E1-0650-4B1D-AB63-0F268EA47434}" type="pres">
      <dgm:prSet presAssocID="{92A58C06-B100-48ED-8EC8-084F15F39DC3}" presName="composite" presStyleCnt="0"/>
      <dgm:spPr/>
    </dgm:pt>
    <dgm:pt modelId="{7D74F476-DF7F-485F-AEE0-BBF00FD8656E}" type="pres">
      <dgm:prSet presAssocID="{92A58C06-B100-48ED-8EC8-084F15F39DC3}" presName="rect1" presStyleLbl="b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dgm:spPr>
    </dgm:pt>
    <dgm:pt modelId="{B62DAD99-04EC-435A-840A-EF107BCE995C}" type="pres">
      <dgm:prSet presAssocID="{92A58C06-B100-48ED-8EC8-084F15F39DC3}" presName="rect2" presStyleLbl="node1" presStyleIdx="1" presStyleCnt="6">
        <dgm:presLayoutVars>
          <dgm:bulletEnabled val="1"/>
        </dgm:presLayoutVars>
      </dgm:prSet>
      <dgm:spPr/>
    </dgm:pt>
    <dgm:pt modelId="{18025427-CBBD-47D1-AC54-76A08CA8CD18}" type="pres">
      <dgm:prSet presAssocID="{A539D0EA-2217-4B56-96F6-627434C74757}" presName="sibTrans" presStyleCnt="0"/>
      <dgm:spPr/>
    </dgm:pt>
    <dgm:pt modelId="{6448DD54-8B29-4767-87B8-920BFE70CAF1}" type="pres">
      <dgm:prSet presAssocID="{B76F3D27-39A0-4173-9A6C-342460EF66DC}" presName="composite" presStyleCnt="0"/>
      <dgm:spPr/>
    </dgm:pt>
    <dgm:pt modelId="{BEDFD82E-AEDF-47C9-A4C4-42C405794089}" type="pres">
      <dgm:prSet presAssocID="{B76F3D27-39A0-4173-9A6C-342460EF66DC}" presName="rect1" presStyleLbl="b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80000" r="-80000"/>
          </a:stretch>
        </a:blipFill>
      </dgm:spPr>
    </dgm:pt>
    <dgm:pt modelId="{19FC0398-0BB5-4364-8F24-1BC781636081}" type="pres">
      <dgm:prSet presAssocID="{B76F3D27-39A0-4173-9A6C-342460EF66DC}" presName="rect2" presStyleLbl="node1" presStyleIdx="2" presStyleCnt="6">
        <dgm:presLayoutVars>
          <dgm:bulletEnabled val="1"/>
        </dgm:presLayoutVars>
      </dgm:prSet>
      <dgm:spPr/>
    </dgm:pt>
    <dgm:pt modelId="{46D99002-DAC5-4CA4-AEFE-C3E510DBE100}" type="pres">
      <dgm:prSet presAssocID="{401FE6DD-2342-47E6-86AC-C793C2BB746F}" presName="sibTrans" presStyleCnt="0"/>
      <dgm:spPr/>
    </dgm:pt>
    <dgm:pt modelId="{DECDF82D-FAD3-41EA-964E-2E061D561625}" type="pres">
      <dgm:prSet presAssocID="{289785C4-FE25-41D0-AFE8-E25E6B7D34E1}" presName="composite" presStyleCnt="0"/>
      <dgm:spPr/>
    </dgm:pt>
    <dgm:pt modelId="{0BF1F733-096B-4B07-A8B2-6EEFC67A1700}" type="pres">
      <dgm:prSet presAssocID="{289785C4-FE25-41D0-AFE8-E25E6B7D34E1}" presName="rect1" presStyleLbl="b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dgm:spPr>
    </dgm:pt>
    <dgm:pt modelId="{1D5D5D1D-9BBC-45C5-B1B8-18FF8AA20639}" type="pres">
      <dgm:prSet presAssocID="{289785C4-FE25-41D0-AFE8-E25E6B7D34E1}" presName="rect2" presStyleLbl="node1" presStyleIdx="3" presStyleCnt="6">
        <dgm:presLayoutVars>
          <dgm:bulletEnabled val="1"/>
        </dgm:presLayoutVars>
      </dgm:prSet>
      <dgm:spPr/>
    </dgm:pt>
    <dgm:pt modelId="{8E192AAA-7F78-4D68-B27A-1D089FDD545C}" type="pres">
      <dgm:prSet presAssocID="{E9036E5D-69DF-4739-8C6E-19DE1FA8EDCB}" presName="sibTrans" presStyleCnt="0"/>
      <dgm:spPr/>
    </dgm:pt>
    <dgm:pt modelId="{C1F3A449-BD93-477B-AE51-B733DCBDF0B9}" type="pres">
      <dgm:prSet presAssocID="{17E72AF9-6E4E-4ED8-BB00-09D0A40F71B8}" presName="composite" presStyleCnt="0"/>
      <dgm:spPr/>
    </dgm:pt>
    <dgm:pt modelId="{F0B2534F-D5F6-4579-8856-44873E644E87}" type="pres">
      <dgm:prSet presAssocID="{17E72AF9-6E4E-4ED8-BB00-09D0A40F71B8}" presName="rect1" presStyleLbl="b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63000" r="-63000"/>
          </a:stretch>
        </a:blipFill>
      </dgm:spPr>
    </dgm:pt>
    <dgm:pt modelId="{741D073D-9ABE-4D5E-AA43-D8E829360D99}" type="pres">
      <dgm:prSet presAssocID="{17E72AF9-6E4E-4ED8-BB00-09D0A40F71B8}" presName="rect2" presStyleLbl="node1" presStyleIdx="4" presStyleCnt="6">
        <dgm:presLayoutVars>
          <dgm:bulletEnabled val="1"/>
        </dgm:presLayoutVars>
      </dgm:prSet>
      <dgm:spPr/>
    </dgm:pt>
    <dgm:pt modelId="{C1C6C8B0-C224-426A-9BFA-E0D168810952}" type="pres">
      <dgm:prSet presAssocID="{05E4BC8F-1AD6-4382-84F2-DED1FF638F5B}" presName="sibTrans" presStyleCnt="0"/>
      <dgm:spPr/>
    </dgm:pt>
    <dgm:pt modelId="{1DD26113-0FE8-46CF-A4BB-F4429FE9434C}" type="pres">
      <dgm:prSet presAssocID="{5F496870-16CB-43AF-AB5E-BD8E19804578}" presName="composite" presStyleCnt="0"/>
      <dgm:spPr/>
    </dgm:pt>
    <dgm:pt modelId="{3BD3EB63-1557-4D6A-8AF8-743E902C4E35}" type="pres">
      <dgm:prSet presAssocID="{5F496870-16CB-43AF-AB5E-BD8E19804578}" presName="rect1" presStyleLbl="b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t="-29000" b="-29000"/>
          </a:stretch>
        </a:blipFill>
      </dgm:spPr>
    </dgm:pt>
    <dgm:pt modelId="{DB773BDC-5DBD-4AE4-822B-436ECE17CBD0}" type="pres">
      <dgm:prSet presAssocID="{5F496870-16CB-43AF-AB5E-BD8E19804578}" presName="rect2" presStyleLbl="node1" presStyleIdx="5" presStyleCnt="6">
        <dgm:presLayoutVars>
          <dgm:bulletEnabled val="1"/>
        </dgm:presLayoutVars>
      </dgm:prSet>
      <dgm:spPr/>
    </dgm:pt>
  </dgm:ptLst>
  <dgm:cxnLst>
    <dgm:cxn modelId="{DA106C08-971B-43BC-B1AB-AB96C048B275}" type="presOf" srcId="{17E72AF9-6E4E-4ED8-BB00-09D0A40F71B8}" destId="{741D073D-9ABE-4D5E-AA43-D8E829360D99}" srcOrd="0" destOrd="0" presId="urn:microsoft.com/office/officeart/2008/layout/BendingPictureBlocks"/>
    <dgm:cxn modelId="{51A2110B-397D-4BC3-BBAE-9DE4B0755743}" type="presOf" srcId="{5F496870-16CB-43AF-AB5E-BD8E19804578}" destId="{DB773BDC-5DBD-4AE4-822B-436ECE17CBD0}" srcOrd="0" destOrd="0" presId="urn:microsoft.com/office/officeart/2008/layout/BendingPictureBlocks"/>
    <dgm:cxn modelId="{E3375E0D-22B4-4DB3-8C71-54AFE3D3A0B4}" type="presOf" srcId="{B76F3D27-39A0-4173-9A6C-342460EF66DC}" destId="{19FC0398-0BB5-4364-8F24-1BC781636081}" srcOrd="0" destOrd="0" presId="urn:microsoft.com/office/officeart/2008/layout/BendingPictureBlocks"/>
    <dgm:cxn modelId="{AA9B4647-DFAA-4BC1-A574-1893F5293DD8}" srcId="{216F83EA-37EA-4909-9376-07142BF0BC79}" destId="{B76F3D27-39A0-4173-9A6C-342460EF66DC}" srcOrd="2" destOrd="0" parTransId="{E6499092-D3C4-4365-A4F6-F86DE5B185B4}" sibTransId="{401FE6DD-2342-47E6-86AC-C793C2BB746F}"/>
    <dgm:cxn modelId="{AA48D46B-0AE3-448F-8A29-FB741259DF22}" type="presOf" srcId="{92A58C06-B100-48ED-8EC8-084F15F39DC3}" destId="{B62DAD99-04EC-435A-840A-EF107BCE995C}" srcOrd="0" destOrd="0" presId="urn:microsoft.com/office/officeart/2008/layout/BendingPictureBlocks"/>
    <dgm:cxn modelId="{1FEA5F74-D489-4359-A960-AD7B0B464D57}" srcId="{216F83EA-37EA-4909-9376-07142BF0BC79}" destId="{17E72AF9-6E4E-4ED8-BB00-09D0A40F71B8}" srcOrd="4" destOrd="0" parTransId="{07383A23-81F2-4ED2-B7C3-58F34C600235}" sibTransId="{05E4BC8F-1AD6-4382-84F2-DED1FF638F5B}"/>
    <dgm:cxn modelId="{3A091E77-5D1B-4186-A6BE-DAF82343ED6D}" type="presOf" srcId="{289785C4-FE25-41D0-AFE8-E25E6B7D34E1}" destId="{1D5D5D1D-9BBC-45C5-B1B8-18FF8AA20639}" srcOrd="0" destOrd="0" presId="urn:microsoft.com/office/officeart/2008/layout/BendingPictureBlocks"/>
    <dgm:cxn modelId="{1BDB7F8D-4F69-4CE5-994D-BC55A8ED82EE}" srcId="{216F83EA-37EA-4909-9376-07142BF0BC79}" destId="{5F496870-16CB-43AF-AB5E-BD8E19804578}" srcOrd="5" destOrd="0" parTransId="{3DA87C23-6A58-4702-8E38-A7C177445448}" sibTransId="{B5715E30-F991-4EF4-82C3-3CBF0451991B}"/>
    <dgm:cxn modelId="{C0B8D691-3837-4264-87B9-3A6D48CF61DD}" srcId="{216F83EA-37EA-4909-9376-07142BF0BC79}" destId="{DB275727-2CD9-4CD6-A47E-B19F3C748A05}" srcOrd="0" destOrd="0" parTransId="{1F47CF9C-978F-46A9-BC77-A5715BE90BB8}" sibTransId="{35E8557F-6401-42C5-B2D6-61A68BF104FA}"/>
    <dgm:cxn modelId="{484F44A2-CFDA-45E2-8315-AC42FD095444}" type="presOf" srcId="{DB275727-2CD9-4CD6-A47E-B19F3C748A05}" destId="{A04B6A49-AA13-4402-85A4-4AED71C31275}" srcOrd="0" destOrd="0" presId="urn:microsoft.com/office/officeart/2008/layout/BendingPictureBlocks"/>
    <dgm:cxn modelId="{DF04B8AD-3367-4275-9C0D-34FD662777FA}" srcId="{216F83EA-37EA-4909-9376-07142BF0BC79}" destId="{289785C4-FE25-41D0-AFE8-E25E6B7D34E1}" srcOrd="3" destOrd="0" parTransId="{A2AA447E-FC60-4318-ADA6-D67C74CA68BC}" sibTransId="{E9036E5D-69DF-4739-8C6E-19DE1FA8EDCB}"/>
    <dgm:cxn modelId="{8BC66CC4-BE60-4D24-9E03-0886D77487AA}" srcId="{216F83EA-37EA-4909-9376-07142BF0BC79}" destId="{92A58C06-B100-48ED-8EC8-084F15F39DC3}" srcOrd="1" destOrd="0" parTransId="{2ED94785-EABA-4B83-BAD1-15B22823853D}" sibTransId="{A539D0EA-2217-4B56-96F6-627434C74757}"/>
    <dgm:cxn modelId="{87C9ACF7-476F-406E-97E0-5D3A596FDEF6}" type="presOf" srcId="{216F83EA-37EA-4909-9376-07142BF0BC79}" destId="{7F1D594B-558B-4E92-8D5A-7302C90AA308}" srcOrd="0" destOrd="0" presId="urn:microsoft.com/office/officeart/2008/layout/BendingPictureBlocks"/>
    <dgm:cxn modelId="{44BC258B-122B-4240-AA1F-C82496EF1196}" type="presParOf" srcId="{7F1D594B-558B-4E92-8D5A-7302C90AA308}" destId="{434040DD-4156-41BC-A1A2-8C9BD2385382}" srcOrd="0" destOrd="0" presId="urn:microsoft.com/office/officeart/2008/layout/BendingPictureBlocks"/>
    <dgm:cxn modelId="{31C64D9F-0B2B-40AF-8810-324AF4352AEF}" type="presParOf" srcId="{434040DD-4156-41BC-A1A2-8C9BD2385382}" destId="{8E031B43-5F34-4F71-8C7A-2293E7AC5DA2}" srcOrd="0" destOrd="0" presId="urn:microsoft.com/office/officeart/2008/layout/BendingPictureBlocks"/>
    <dgm:cxn modelId="{B4E689D9-D1A4-455C-844E-FF0838841A45}" type="presParOf" srcId="{434040DD-4156-41BC-A1A2-8C9BD2385382}" destId="{A04B6A49-AA13-4402-85A4-4AED71C31275}" srcOrd="1" destOrd="0" presId="urn:microsoft.com/office/officeart/2008/layout/BendingPictureBlocks"/>
    <dgm:cxn modelId="{59C4194C-D4F9-4612-9D33-B181E4D8C5E9}" type="presParOf" srcId="{7F1D594B-558B-4E92-8D5A-7302C90AA308}" destId="{7142642B-C30A-4072-83B3-D510AB0E560F}" srcOrd="1" destOrd="0" presId="urn:microsoft.com/office/officeart/2008/layout/BendingPictureBlocks"/>
    <dgm:cxn modelId="{659E68DD-E52C-43A2-82E4-43D220CC8CB8}" type="presParOf" srcId="{7F1D594B-558B-4E92-8D5A-7302C90AA308}" destId="{A19B25E1-0650-4B1D-AB63-0F268EA47434}" srcOrd="2" destOrd="0" presId="urn:microsoft.com/office/officeart/2008/layout/BendingPictureBlocks"/>
    <dgm:cxn modelId="{B5FE8B55-5686-4D8D-A90A-D65476355BC2}" type="presParOf" srcId="{A19B25E1-0650-4B1D-AB63-0F268EA47434}" destId="{7D74F476-DF7F-485F-AEE0-BBF00FD8656E}" srcOrd="0" destOrd="0" presId="urn:microsoft.com/office/officeart/2008/layout/BendingPictureBlocks"/>
    <dgm:cxn modelId="{7385C524-958B-4C7A-A164-967E9B0214D3}" type="presParOf" srcId="{A19B25E1-0650-4B1D-AB63-0F268EA47434}" destId="{B62DAD99-04EC-435A-840A-EF107BCE995C}" srcOrd="1" destOrd="0" presId="urn:microsoft.com/office/officeart/2008/layout/BendingPictureBlocks"/>
    <dgm:cxn modelId="{D60A1840-D521-4661-A4A2-F587ECCA8DB7}" type="presParOf" srcId="{7F1D594B-558B-4E92-8D5A-7302C90AA308}" destId="{18025427-CBBD-47D1-AC54-76A08CA8CD18}" srcOrd="3" destOrd="0" presId="urn:microsoft.com/office/officeart/2008/layout/BendingPictureBlocks"/>
    <dgm:cxn modelId="{CA8BB5E4-1FB4-49D5-A762-809668A859E1}" type="presParOf" srcId="{7F1D594B-558B-4E92-8D5A-7302C90AA308}" destId="{6448DD54-8B29-4767-87B8-920BFE70CAF1}" srcOrd="4" destOrd="0" presId="urn:microsoft.com/office/officeart/2008/layout/BendingPictureBlocks"/>
    <dgm:cxn modelId="{D33B2D4F-7637-4275-85F1-BB27DC076427}" type="presParOf" srcId="{6448DD54-8B29-4767-87B8-920BFE70CAF1}" destId="{BEDFD82E-AEDF-47C9-A4C4-42C405794089}" srcOrd="0" destOrd="0" presId="urn:microsoft.com/office/officeart/2008/layout/BendingPictureBlocks"/>
    <dgm:cxn modelId="{24EBCCB4-B814-4B4F-88AB-0402CF21CE93}" type="presParOf" srcId="{6448DD54-8B29-4767-87B8-920BFE70CAF1}" destId="{19FC0398-0BB5-4364-8F24-1BC781636081}" srcOrd="1" destOrd="0" presId="urn:microsoft.com/office/officeart/2008/layout/BendingPictureBlocks"/>
    <dgm:cxn modelId="{389FFE13-618B-461D-BB85-EE7D8BEA4A13}" type="presParOf" srcId="{7F1D594B-558B-4E92-8D5A-7302C90AA308}" destId="{46D99002-DAC5-4CA4-AEFE-C3E510DBE100}" srcOrd="5" destOrd="0" presId="urn:microsoft.com/office/officeart/2008/layout/BendingPictureBlocks"/>
    <dgm:cxn modelId="{E29B10AB-B556-4A6C-81BF-11FFF764A159}" type="presParOf" srcId="{7F1D594B-558B-4E92-8D5A-7302C90AA308}" destId="{DECDF82D-FAD3-41EA-964E-2E061D561625}" srcOrd="6" destOrd="0" presId="urn:microsoft.com/office/officeart/2008/layout/BendingPictureBlocks"/>
    <dgm:cxn modelId="{648200A3-2B5D-4668-A2D6-EDD7D05C3A88}" type="presParOf" srcId="{DECDF82D-FAD3-41EA-964E-2E061D561625}" destId="{0BF1F733-096B-4B07-A8B2-6EEFC67A1700}" srcOrd="0" destOrd="0" presId="urn:microsoft.com/office/officeart/2008/layout/BendingPictureBlocks"/>
    <dgm:cxn modelId="{7B546074-1E25-4A89-98F0-462A3E8F1185}" type="presParOf" srcId="{DECDF82D-FAD3-41EA-964E-2E061D561625}" destId="{1D5D5D1D-9BBC-45C5-B1B8-18FF8AA20639}" srcOrd="1" destOrd="0" presId="urn:microsoft.com/office/officeart/2008/layout/BendingPictureBlocks"/>
    <dgm:cxn modelId="{23634C5E-AE90-422D-9D92-321E869F08AB}" type="presParOf" srcId="{7F1D594B-558B-4E92-8D5A-7302C90AA308}" destId="{8E192AAA-7F78-4D68-B27A-1D089FDD545C}" srcOrd="7" destOrd="0" presId="urn:microsoft.com/office/officeart/2008/layout/BendingPictureBlocks"/>
    <dgm:cxn modelId="{2300772D-C1CD-4416-B4A7-6B9A8B76D3D5}" type="presParOf" srcId="{7F1D594B-558B-4E92-8D5A-7302C90AA308}" destId="{C1F3A449-BD93-477B-AE51-B733DCBDF0B9}" srcOrd="8" destOrd="0" presId="urn:microsoft.com/office/officeart/2008/layout/BendingPictureBlocks"/>
    <dgm:cxn modelId="{56129BBF-9681-4DD8-B306-365C17DFB68B}" type="presParOf" srcId="{C1F3A449-BD93-477B-AE51-B733DCBDF0B9}" destId="{F0B2534F-D5F6-4579-8856-44873E644E87}" srcOrd="0" destOrd="0" presId="urn:microsoft.com/office/officeart/2008/layout/BendingPictureBlocks"/>
    <dgm:cxn modelId="{164CE257-28FA-4E72-A9B1-4B45B754D1D4}" type="presParOf" srcId="{C1F3A449-BD93-477B-AE51-B733DCBDF0B9}" destId="{741D073D-9ABE-4D5E-AA43-D8E829360D99}" srcOrd="1" destOrd="0" presId="urn:microsoft.com/office/officeart/2008/layout/BendingPictureBlocks"/>
    <dgm:cxn modelId="{5720C86C-89C3-456E-A001-785BC82A974D}" type="presParOf" srcId="{7F1D594B-558B-4E92-8D5A-7302C90AA308}" destId="{C1C6C8B0-C224-426A-9BFA-E0D168810952}" srcOrd="9" destOrd="0" presId="urn:microsoft.com/office/officeart/2008/layout/BendingPictureBlocks"/>
    <dgm:cxn modelId="{C12D1335-2777-449B-B189-1A4235DF88B7}" type="presParOf" srcId="{7F1D594B-558B-4E92-8D5A-7302C90AA308}" destId="{1DD26113-0FE8-46CF-A4BB-F4429FE9434C}" srcOrd="10" destOrd="0" presId="urn:microsoft.com/office/officeart/2008/layout/BendingPictureBlocks"/>
    <dgm:cxn modelId="{5E0170E2-D08A-4433-880F-23143FC447DE}" type="presParOf" srcId="{1DD26113-0FE8-46CF-A4BB-F4429FE9434C}" destId="{3BD3EB63-1557-4D6A-8AF8-743E902C4E35}" srcOrd="0" destOrd="0" presId="urn:microsoft.com/office/officeart/2008/layout/BendingPictureBlocks"/>
    <dgm:cxn modelId="{A20161C1-9A54-41E5-91DA-6B9DBEC5D29B}" type="presParOf" srcId="{1DD26113-0FE8-46CF-A4BB-F4429FE9434C}" destId="{DB773BDC-5DBD-4AE4-822B-436ECE17CBD0}" srcOrd="1" destOrd="0" presId="urn:microsoft.com/office/officeart/2008/layout/Bend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88FEA1-6FAF-4E22-A03D-1DE495CAE78E}"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IE"/>
        </a:p>
      </dgm:t>
    </dgm:pt>
    <dgm:pt modelId="{389F5CD3-D517-4336-9847-69924463CA6C}">
      <dgm:prSet phldrT="[Text]"/>
      <dgm:spPr/>
      <dgm:t>
        <a:bodyPr/>
        <a:lstStyle/>
        <a:p>
          <a:r>
            <a:rPr lang="en-GB" dirty="0"/>
            <a:t>CBA 1</a:t>
          </a:r>
          <a:br>
            <a:rPr lang="en-GB" dirty="0"/>
          </a:br>
          <a:r>
            <a:rPr lang="en-GB" dirty="0"/>
            <a:t>Mathematical Investigation</a:t>
          </a:r>
          <a:endParaRPr lang="en-IE" dirty="0"/>
        </a:p>
      </dgm:t>
    </dgm:pt>
    <dgm:pt modelId="{BF1866EC-DCD7-4B7B-AA05-8DC7618F2C7C}" type="parTrans" cxnId="{23B5F7A9-EE9D-4442-B522-08C3FE36F3C5}">
      <dgm:prSet/>
      <dgm:spPr/>
      <dgm:t>
        <a:bodyPr/>
        <a:lstStyle/>
        <a:p>
          <a:endParaRPr lang="en-IE"/>
        </a:p>
      </dgm:t>
    </dgm:pt>
    <dgm:pt modelId="{B622A6BC-0E36-4C9F-888D-C9279064BE38}" type="sibTrans" cxnId="{23B5F7A9-EE9D-4442-B522-08C3FE36F3C5}">
      <dgm:prSet/>
      <dgm:spPr/>
      <dgm:t>
        <a:bodyPr/>
        <a:lstStyle/>
        <a:p>
          <a:endParaRPr lang="en-IE"/>
        </a:p>
      </dgm:t>
    </dgm:pt>
    <dgm:pt modelId="{98F08B29-FD42-4F5C-9C9A-752673629F6B}">
      <dgm:prSet phldrT="[Text]"/>
      <dgm:spPr/>
      <dgm:t>
        <a:bodyPr/>
        <a:lstStyle/>
        <a:p>
          <a:r>
            <a:rPr lang="en-GB" dirty="0"/>
            <a:t>End of 2</a:t>
          </a:r>
          <a:r>
            <a:rPr lang="en-GB" baseline="30000" dirty="0"/>
            <a:t>nd</a:t>
          </a:r>
          <a:r>
            <a:rPr lang="en-GB" dirty="0"/>
            <a:t> Year</a:t>
          </a:r>
          <a:endParaRPr lang="en-IE" dirty="0"/>
        </a:p>
      </dgm:t>
    </dgm:pt>
    <dgm:pt modelId="{4C1C4601-FA19-43AA-A33B-6352E2BE8936}" type="parTrans" cxnId="{5A2025FC-F37A-4A4F-B4AC-899F4A903FD2}">
      <dgm:prSet/>
      <dgm:spPr/>
      <dgm:t>
        <a:bodyPr/>
        <a:lstStyle/>
        <a:p>
          <a:endParaRPr lang="en-IE"/>
        </a:p>
      </dgm:t>
    </dgm:pt>
    <dgm:pt modelId="{8944620F-4697-40AF-A2C6-443DF3FFEE0E}" type="sibTrans" cxnId="{5A2025FC-F37A-4A4F-B4AC-899F4A903FD2}">
      <dgm:prSet/>
      <dgm:spPr/>
      <dgm:t>
        <a:bodyPr/>
        <a:lstStyle/>
        <a:p>
          <a:endParaRPr lang="en-IE"/>
        </a:p>
      </dgm:t>
    </dgm:pt>
    <dgm:pt modelId="{0FDA4616-ECEA-43EC-B290-2AA460F4A4C4}">
      <dgm:prSet phldrT="[Text]"/>
      <dgm:spPr/>
      <dgm:t>
        <a:bodyPr/>
        <a:lstStyle/>
        <a:p>
          <a:r>
            <a:rPr lang="en-GB" dirty="0"/>
            <a:t>Define a problem</a:t>
          </a:r>
          <a:endParaRPr lang="en-IE" dirty="0"/>
        </a:p>
      </dgm:t>
    </dgm:pt>
    <dgm:pt modelId="{1F2B1849-127C-49AA-8D35-7BD97158D1A6}" type="parTrans" cxnId="{8F75266E-F41A-4208-87A9-BC2EFFC1ECDA}">
      <dgm:prSet/>
      <dgm:spPr/>
      <dgm:t>
        <a:bodyPr/>
        <a:lstStyle/>
        <a:p>
          <a:endParaRPr lang="en-IE"/>
        </a:p>
      </dgm:t>
    </dgm:pt>
    <dgm:pt modelId="{BDAB0981-E11C-43E6-9113-FCBB4A5DEE86}" type="sibTrans" cxnId="{8F75266E-F41A-4208-87A9-BC2EFFC1ECDA}">
      <dgm:prSet/>
      <dgm:spPr/>
      <dgm:t>
        <a:bodyPr/>
        <a:lstStyle/>
        <a:p>
          <a:endParaRPr lang="en-IE"/>
        </a:p>
      </dgm:t>
    </dgm:pt>
    <dgm:pt modelId="{B02B6B03-52B8-4C08-9B89-700A28E807A2}">
      <dgm:prSet phldrT="[Text]"/>
      <dgm:spPr/>
      <dgm:t>
        <a:bodyPr/>
        <a:lstStyle/>
        <a:p>
          <a:r>
            <a:rPr lang="en-IE" dirty="0"/>
            <a:t>Decompose/simplify it into manageable parts</a:t>
          </a:r>
        </a:p>
      </dgm:t>
    </dgm:pt>
    <dgm:pt modelId="{33227321-E12B-43C3-9734-7FC9981AFCFC}" type="parTrans" cxnId="{77004DB5-A67A-46AF-AAC2-8041A4ADDBE7}">
      <dgm:prSet/>
      <dgm:spPr/>
      <dgm:t>
        <a:bodyPr/>
        <a:lstStyle/>
        <a:p>
          <a:endParaRPr lang="en-IE"/>
        </a:p>
      </dgm:t>
    </dgm:pt>
    <dgm:pt modelId="{3C4448C5-AD59-4E5D-919C-280943465CF4}" type="sibTrans" cxnId="{77004DB5-A67A-46AF-AAC2-8041A4ADDBE7}">
      <dgm:prSet/>
      <dgm:spPr/>
      <dgm:t>
        <a:bodyPr/>
        <a:lstStyle/>
        <a:p>
          <a:endParaRPr lang="en-IE"/>
        </a:p>
      </dgm:t>
    </dgm:pt>
    <dgm:pt modelId="{5A2716AD-2AEE-4539-B894-93BB7272B966}">
      <dgm:prSet phldrT="[Text]"/>
      <dgm:spPr/>
      <dgm:t>
        <a:bodyPr/>
        <a:lstStyle/>
        <a:p>
          <a:r>
            <a:rPr lang="en-IE" dirty="0"/>
            <a:t>Engage with the problem using mathematical strategies.</a:t>
          </a:r>
        </a:p>
      </dgm:t>
    </dgm:pt>
    <dgm:pt modelId="{ACDAA2BD-FB06-458E-8E45-722AC22C4D74}" type="parTrans" cxnId="{68636AA7-DE3D-4876-8C10-E64AF3F36A7F}">
      <dgm:prSet/>
      <dgm:spPr/>
      <dgm:t>
        <a:bodyPr/>
        <a:lstStyle/>
        <a:p>
          <a:endParaRPr lang="en-IE"/>
        </a:p>
      </dgm:t>
    </dgm:pt>
    <dgm:pt modelId="{2E379EB5-C5E7-4970-BC4F-485D0918F45C}" type="sibTrans" cxnId="{68636AA7-DE3D-4876-8C10-E64AF3F36A7F}">
      <dgm:prSet/>
      <dgm:spPr/>
      <dgm:t>
        <a:bodyPr/>
        <a:lstStyle/>
        <a:p>
          <a:endParaRPr lang="en-IE"/>
        </a:p>
      </dgm:t>
    </dgm:pt>
    <dgm:pt modelId="{9CE65F0F-743A-4376-9F67-A1409C637461}">
      <dgm:prSet phldrT="[Text]"/>
      <dgm:spPr/>
      <dgm:t>
        <a:bodyPr/>
        <a:lstStyle/>
        <a:p>
          <a:r>
            <a:rPr lang="en-IE" dirty="0"/>
            <a:t>Interpret any findings</a:t>
          </a:r>
        </a:p>
      </dgm:t>
    </dgm:pt>
    <dgm:pt modelId="{7254FE9B-D44B-4B46-A8BF-8860AC61322D}" type="parTrans" cxnId="{950FDD02-6183-45FF-86F2-B631C27ADB75}">
      <dgm:prSet/>
      <dgm:spPr/>
      <dgm:t>
        <a:bodyPr/>
        <a:lstStyle/>
        <a:p>
          <a:endParaRPr lang="en-IE"/>
        </a:p>
      </dgm:t>
    </dgm:pt>
    <dgm:pt modelId="{D31434D6-AAEE-45FC-B2F5-94452C47A848}" type="sibTrans" cxnId="{950FDD02-6183-45FF-86F2-B631C27ADB75}">
      <dgm:prSet/>
      <dgm:spPr/>
      <dgm:t>
        <a:bodyPr/>
        <a:lstStyle/>
        <a:p>
          <a:endParaRPr lang="en-IE"/>
        </a:p>
      </dgm:t>
    </dgm:pt>
    <dgm:pt modelId="{71FB49F5-C6C5-45CC-B93F-AC62C9DC2F78}" type="pres">
      <dgm:prSet presAssocID="{A188FEA1-6FAF-4E22-A03D-1DE495CAE78E}" presName="Name0" presStyleCnt="0">
        <dgm:presLayoutVars>
          <dgm:dir/>
          <dgm:animLvl val="lvl"/>
          <dgm:resizeHandles val="exact"/>
        </dgm:presLayoutVars>
      </dgm:prSet>
      <dgm:spPr/>
    </dgm:pt>
    <dgm:pt modelId="{083BC3CC-4D6C-48F5-8C8B-395B3AF6E516}" type="pres">
      <dgm:prSet presAssocID="{389F5CD3-D517-4336-9847-69924463CA6C}" presName="composite" presStyleCnt="0"/>
      <dgm:spPr/>
    </dgm:pt>
    <dgm:pt modelId="{78AB5E74-DC93-4B56-AE19-5991174A6E22}" type="pres">
      <dgm:prSet presAssocID="{389F5CD3-D517-4336-9847-69924463CA6C}" presName="parTx" presStyleLbl="alignNode1" presStyleIdx="0" presStyleCnt="1">
        <dgm:presLayoutVars>
          <dgm:chMax val="0"/>
          <dgm:chPref val="0"/>
          <dgm:bulletEnabled val="1"/>
        </dgm:presLayoutVars>
      </dgm:prSet>
      <dgm:spPr/>
    </dgm:pt>
    <dgm:pt modelId="{960EA478-7D40-41D9-9ACB-9FB99AE1923B}" type="pres">
      <dgm:prSet presAssocID="{389F5CD3-D517-4336-9847-69924463CA6C}" presName="desTx" presStyleLbl="alignAccFollowNode1" presStyleIdx="0" presStyleCnt="1">
        <dgm:presLayoutVars>
          <dgm:bulletEnabled val="1"/>
        </dgm:presLayoutVars>
      </dgm:prSet>
      <dgm:spPr/>
    </dgm:pt>
  </dgm:ptLst>
  <dgm:cxnLst>
    <dgm:cxn modelId="{950FDD02-6183-45FF-86F2-B631C27ADB75}" srcId="{389F5CD3-D517-4336-9847-69924463CA6C}" destId="{9CE65F0F-743A-4376-9F67-A1409C637461}" srcOrd="4" destOrd="0" parTransId="{7254FE9B-D44B-4B46-A8BF-8860AC61322D}" sibTransId="{D31434D6-AAEE-45FC-B2F5-94452C47A848}"/>
    <dgm:cxn modelId="{6849EF1A-D71C-43C3-8792-99072F1FF4F9}" type="presOf" srcId="{0FDA4616-ECEA-43EC-B290-2AA460F4A4C4}" destId="{960EA478-7D40-41D9-9ACB-9FB99AE1923B}" srcOrd="0" destOrd="1" presId="urn:microsoft.com/office/officeart/2005/8/layout/hList1"/>
    <dgm:cxn modelId="{1740CB42-9904-4020-A9A2-FB0ED66814F7}" type="presOf" srcId="{389F5CD3-D517-4336-9847-69924463CA6C}" destId="{78AB5E74-DC93-4B56-AE19-5991174A6E22}" srcOrd="0" destOrd="0" presId="urn:microsoft.com/office/officeart/2005/8/layout/hList1"/>
    <dgm:cxn modelId="{8F75266E-F41A-4208-87A9-BC2EFFC1ECDA}" srcId="{389F5CD3-D517-4336-9847-69924463CA6C}" destId="{0FDA4616-ECEA-43EC-B290-2AA460F4A4C4}" srcOrd="1" destOrd="0" parTransId="{1F2B1849-127C-49AA-8D35-7BD97158D1A6}" sibTransId="{BDAB0981-E11C-43E6-9113-FCBB4A5DEE86}"/>
    <dgm:cxn modelId="{C0A64A55-073F-4F6D-B507-4A7967D48BC9}" type="presOf" srcId="{B02B6B03-52B8-4C08-9B89-700A28E807A2}" destId="{960EA478-7D40-41D9-9ACB-9FB99AE1923B}" srcOrd="0" destOrd="2" presId="urn:microsoft.com/office/officeart/2005/8/layout/hList1"/>
    <dgm:cxn modelId="{EBB7D07B-986E-4E03-808D-B48E0840C1FF}" type="presOf" srcId="{98F08B29-FD42-4F5C-9C9A-752673629F6B}" destId="{960EA478-7D40-41D9-9ACB-9FB99AE1923B}" srcOrd="0" destOrd="0" presId="urn:microsoft.com/office/officeart/2005/8/layout/hList1"/>
    <dgm:cxn modelId="{25A95699-B674-46D2-9BCC-EC6653A28931}" type="presOf" srcId="{9CE65F0F-743A-4376-9F67-A1409C637461}" destId="{960EA478-7D40-41D9-9ACB-9FB99AE1923B}" srcOrd="0" destOrd="4" presId="urn:microsoft.com/office/officeart/2005/8/layout/hList1"/>
    <dgm:cxn modelId="{68636AA7-DE3D-4876-8C10-E64AF3F36A7F}" srcId="{389F5CD3-D517-4336-9847-69924463CA6C}" destId="{5A2716AD-2AEE-4539-B894-93BB7272B966}" srcOrd="3" destOrd="0" parTransId="{ACDAA2BD-FB06-458E-8E45-722AC22C4D74}" sibTransId="{2E379EB5-C5E7-4970-BC4F-485D0918F45C}"/>
    <dgm:cxn modelId="{23B5F7A9-EE9D-4442-B522-08C3FE36F3C5}" srcId="{A188FEA1-6FAF-4E22-A03D-1DE495CAE78E}" destId="{389F5CD3-D517-4336-9847-69924463CA6C}" srcOrd="0" destOrd="0" parTransId="{BF1866EC-DCD7-4B7B-AA05-8DC7618F2C7C}" sibTransId="{B622A6BC-0E36-4C9F-888D-C9279064BE38}"/>
    <dgm:cxn modelId="{77004DB5-A67A-46AF-AAC2-8041A4ADDBE7}" srcId="{389F5CD3-D517-4336-9847-69924463CA6C}" destId="{B02B6B03-52B8-4C08-9B89-700A28E807A2}" srcOrd="2" destOrd="0" parTransId="{33227321-E12B-43C3-9734-7FC9981AFCFC}" sibTransId="{3C4448C5-AD59-4E5D-919C-280943465CF4}"/>
    <dgm:cxn modelId="{890AF7BF-52AE-42F7-8D34-21C9AAA5FEA2}" type="presOf" srcId="{5A2716AD-2AEE-4539-B894-93BB7272B966}" destId="{960EA478-7D40-41D9-9ACB-9FB99AE1923B}" srcOrd="0" destOrd="3" presId="urn:microsoft.com/office/officeart/2005/8/layout/hList1"/>
    <dgm:cxn modelId="{DBD5DAE1-C1AF-4CE0-986C-4662531D2E41}" type="presOf" srcId="{A188FEA1-6FAF-4E22-A03D-1DE495CAE78E}" destId="{71FB49F5-C6C5-45CC-B93F-AC62C9DC2F78}" srcOrd="0" destOrd="0" presId="urn:microsoft.com/office/officeart/2005/8/layout/hList1"/>
    <dgm:cxn modelId="{5A2025FC-F37A-4A4F-B4AC-899F4A903FD2}" srcId="{389F5CD3-D517-4336-9847-69924463CA6C}" destId="{98F08B29-FD42-4F5C-9C9A-752673629F6B}" srcOrd="0" destOrd="0" parTransId="{4C1C4601-FA19-43AA-A33B-6352E2BE8936}" sibTransId="{8944620F-4697-40AF-A2C6-443DF3FFEE0E}"/>
    <dgm:cxn modelId="{43C306E3-87B9-4F92-89C3-0AE81CD9D3EF}" type="presParOf" srcId="{71FB49F5-C6C5-45CC-B93F-AC62C9DC2F78}" destId="{083BC3CC-4D6C-48F5-8C8B-395B3AF6E516}" srcOrd="0" destOrd="0" presId="urn:microsoft.com/office/officeart/2005/8/layout/hList1"/>
    <dgm:cxn modelId="{0BF381DD-A469-4BB8-9F5B-64FC77280FBD}" type="presParOf" srcId="{083BC3CC-4D6C-48F5-8C8B-395B3AF6E516}" destId="{78AB5E74-DC93-4B56-AE19-5991174A6E22}" srcOrd="0" destOrd="0" presId="urn:microsoft.com/office/officeart/2005/8/layout/hList1"/>
    <dgm:cxn modelId="{0024F399-C6FB-4886-8E3C-4CD870F62C62}" type="presParOf" srcId="{083BC3CC-4D6C-48F5-8C8B-395B3AF6E516}" destId="{960EA478-7D40-41D9-9ACB-9FB99AE1923B}"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6ABCB0-DA8B-4E63-9A17-7CCC4E90CFCA}" type="doc">
      <dgm:prSet loTypeId="urn:microsoft.com/office/officeart/2005/8/layout/hProcess9" loCatId="process" qsTypeId="urn:microsoft.com/office/officeart/2005/8/quickstyle/simple1" qsCatId="simple" csTypeId="urn:microsoft.com/office/officeart/2005/8/colors/colorful1" csCatId="colorful" phldr="1"/>
      <dgm:spPr/>
    </dgm:pt>
    <dgm:pt modelId="{5BC7C9D2-7BC9-4B4B-B352-13D0F6881518}">
      <dgm:prSet phldrT="[Text]"/>
      <dgm:spPr/>
      <dgm:t>
        <a:bodyPr/>
        <a:lstStyle/>
        <a:p>
          <a:r>
            <a:rPr lang="en-GB" dirty="0"/>
            <a:t>Teach Content</a:t>
          </a:r>
          <a:endParaRPr lang="en-IE" dirty="0"/>
        </a:p>
      </dgm:t>
    </dgm:pt>
    <dgm:pt modelId="{3F42BA6B-AE60-4DC4-9711-A4085B66225E}" type="parTrans" cxnId="{EF6D518A-5DCD-4F60-AD30-21327265F1E8}">
      <dgm:prSet/>
      <dgm:spPr/>
      <dgm:t>
        <a:bodyPr/>
        <a:lstStyle/>
        <a:p>
          <a:endParaRPr lang="en-IE"/>
        </a:p>
      </dgm:t>
    </dgm:pt>
    <dgm:pt modelId="{6C7A56FA-5D75-4D41-B101-2CAFBDEDAEDA}" type="sibTrans" cxnId="{EF6D518A-5DCD-4F60-AD30-21327265F1E8}">
      <dgm:prSet/>
      <dgm:spPr/>
      <dgm:t>
        <a:bodyPr/>
        <a:lstStyle/>
        <a:p>
          <a:endParaRPr lang="en-IE"/>
        </a:p>
      </dgm:t>
    </dgm:pt>
    <dgm:pt modelId="{65225CC6-C875-4D3B-B462-A375943EF4C8}">
      <dgm:prSet phldrT="[Text]"/>
      <dgm:spPr/>
      <dgm:t>
        <a:bodyPr/>
        <a:lstStyle/>
        <a:p>
          <a:r>
            <a:rPr lang="en-GB" dirty="0"/>
            <a:t>Facilitate Learning Experiences</a:t>
          </a:r>
          <a:endParaRPr lang="en-IE" dirty="0"/>
        </a:p>
      </dgm:t>
    </dgm:pt>
    <dgm:pt modelId="{6D6997F3-DF23-4AEC-92E2-ADDCB5CD69A3}" type="parTrans" cxnId="{14FD2366-A7D2-4FA7-B81D-FA2E7D99C766}">
      <dgm:prSet/>
      <dgm:spPr/>
      <dgm:t>
        <a:bodyPr/>
        <a:lstStyle/>
        <a:p>
          <a:endParaRPr lang="en-IE"/>
        </a:p>
      </dgm:t>
    </dgm:pt>
    <dgm:pt modelId="{7B2D5884-A72D-47A6-82DF-112A3B092EB2}" type="sibTrans" cxnId="{14FD2366-A7D2-4FA7-B81D-FA2E7D99C766}">
      <dgm:prSet/>
      <dgm:spPr/>
      <dgm:t>
        <a:bodyPr/>
        <a:lstStyle/>
        <a:p>
          <a:endParaRPr lang="en-IE"/>
        </a:p>
      </dgm:t>
    </dgm:pt>
    <dgm:pt modelId="{83EE9BF4-04E9-4A49-A223-D6C705DDB011}">
      <dgm:prSet phldrT="[Text]"/>
      <dgm:spPr/>
      <dgm:t>
        <a:bodyPr/>
        <a:lstStyle/>
        <a:p>
          <a:r>
            <a:rPr lang="en-GB" dirty="0"/>
            <a:t>Classroom-Based Assessment</a:t>
          </a:r>
          <a:endParaRPr lang="en-IE" dirty="0"/>
        </a:p>
      </dgm:t>
    </dgm:pt>
    <dgm:pt modelId="{4516E8A9-9638-413D-8BFD-8050A8DBC818}" type="parTrans" cxnId="{5F494328-B589-488D-B237-2B2BDEF34E52}">
      <dgm:prSet/>
      <dgm:spPr/>
      <dgm:t>
        <a:bodyPr/>
        <a:lstStyle/>
        <a:p>
          <a:endParaRPr lang="en-IE"/>
        </a:p>
      </dgm:t>
    </dgm:pt>
    <dgm:pt modelId="{D275EB58-9FF7-46B0-AF19-77F91C5266AB}" type="sibTrans" cxnId="{5F494328-B589-488D-B237-2B2BDEF34E52}">
      <dgm:prSet/>
      <dgm:spPr/>
      <dgm:t>
        <a:bodyPr/>
        <a:lstStyle/>
        <a:p>
          <a:endParaRPr lang="en-IE"/>
        </a:p>
      </dgm:t>
    </dgm:pt>
    <dgm:pt modelId="{A4FED99D-126C-4462-B9BE-DB45056C12C3}">
      <dgm:prSet phldrT="[Text]"/>
      <dgm:spPr/>
      <dgm:t>
        <a:bodyPr/>
        <a:lstStyle/>
        <a:p>
          <a:r>
            <a:rPr lang="en-GB" dirty="0"/>
            <a:t>SLAR</a:t>
          </a:r>
          <a:endParaRPr lang="en-IE" dirty="0"/>
        </a:p>
      </dgm:t>
    </dgm:pt>
    <dgm:pt modelId="{2848B8FE-DFBF-458B-8B83-2F75B7C87DAF}" type="parTrans" cxnId="{930C5D11-E477-4DA5-9AD7-A2A428395594}">
      <dgm:prSet/>
      <dgm:spPr/>
      <dgm:t>
        <a:bodyPr/>
        <a:lstStyle/>
        <a:p>
          <a:endParaRPr lang="en-IE"/>
        </a:p>
      </dgm:t>
    </dgm:pt>
    <dgm:pt modelId="{19355EE8-864A-410F-BA88-010D8A53F6F0}" type="sibTrans" cxnId="{930C5D11-E477-4DA5-9AD7-A2A428395594}">
      <dgm:prSet/>
      <dgm:spPr/>
      <dgm:t>
        <a:bodyPr/>
        <a:lstStyle/>
        <a:p>
          <a:endParaRPr lang="en-IE"/>
        </a:p>
      </dgm:t>
    </dgm:pt>
    <dgm:pt modelId="{63F157FB-38BE-4435-8777-62836586BEBD}" type="pres">
      <dgm:prSet presAssocID="{976ABCB0-DA8B-4E63-9A17-7CCC4E90CFCA}" presName="CompostProcess" presStyleCnt="0">
        <dgm:presLayoutVars>
          <dgm:dir/>
          <dgm:resizeHandles val="exact"/>
        </dgm:presLayoutVars>
      </dgm:prSet>
      <dgm:spPr/>
    </dgm:pt>
    <dgm:pt modelId="{DFAFD200-42CC-46BD-AE17-CDBF5763C57E}" type="pres">
      <dgm:prSet presAssocID="{976ABCB0-DA8B-4E63-9A17-7CCC4E90CFCA}" presName="arrow" presStyleLbl="bgShp" presStyleIdx="0" presStyleCnt="1"/>
      <dgm:spPr/>
    </dgm:pt>
    <dgm:pt modelId="{D479BD0A-20C7-4E73-9F0C-64B5F8277B4B}" type="pres">
      <dgm:prSet presAssocID="{976ABCB0-DA8B-4E63-9A17-7CCC4E90CFCA}" presName="linearProcess" presStyleCnt="0"/>
      <dgm:spPr/>
    </dgm:pt>
    <dgm:pt modelId="{FDA5B517-1150-449C-8003-04804DF82731}" type="pres">
      <dgm:prSet presAssocID="{5BC7C9D2-7BC9-4B4B-B352-13D0F6881518}" presName="textNode" presStyleLbl="node1" presStyleIdx="0" presStyleCnt="4">
        <dgm:presLayoutVars>
          <dgm:bulletEnabled val="1"/>
        </dgm:presLayoutVars>
      </dgm:prSet>
      <dgm:spPr/>
    </dgm:pt>
    <dgm:pt modelId="{EDD4E917-2DCC-40EC-BA6F-59BC78779AC7}" type="pres">
      <dgm:prSet presAssocID="{6C7A56FA-5D75-4D41-B101-2CAFBDEDAEDA}" presName="sibTrans" presStyleCnt="0"/>
      <dgm:spPr/>
    </dgm:pt>
    <dgm:pt modelId="{C3C51125-6C0D-4DF7-BF9D-0660B4CC9BDD}" type="pres">
      <dgm:prSet presAssocID="{65225CC6-C875-4D3B-B462-A375943EF4C8}" presName="textNode" presStyleLbl="node1" presStyleIdx="1" presStyleCnt="4">
        <dgm:presLayoutVars>
          <dgm:bulletEnabled val="1"/>
        </dgm:presLayoutVars>
      </dgm:prSet>
      <dgm:spPr/>
    </dgm:pt>
    <dgm:pt modelId="{83FB6AE8-0251-4105-8E95-56781AB1786E}" type="pres">
      <dgm:prSet presAssocID="{7B2D5884-A72D-47A6-82DF-112A3B092EB2}" presName="sibTrans" presStyleCnt="0"/>
      <dgm:spPr/>
    </dgm:pt>
    <dgm:pt modelId="{8A6A2E66-BE10-4C17-81DD-88D92EE9D10A}" type="pres">
      <dgm:prSet presAssocID="{83EE9BF4-04E9-4A49-A223-D6C705DDB011}" presName="textNode" presStyleLbl="node1" presStyleIdx="2" presStyleCnt="4">
        <dgm:presLayoutVars>
          <dgm:bulletEnabled val="1"/>
        </dgm:presLayoutVars>
      </dgm:prSet>
      <dgm:spPr/>
    </dgm:pt>
    <dgm:pt modelId="{84BE173C-F212-42FD-8C20-3534481B1372}" type="pres">
      <dgm:prSet presAssocID="{D275EB58-9FF7-46B0-AF19-77F91C5266AB}" presName="sibTrans" presStyleCnt="0"/>
      <dgm:spPr/>
    </dgm:pt>
    <dgm:pt modelId="{22421779-F356-4EBC-846B-C22C168C604B}" type="pres">
      <dgm:prSet presAssocID="{A4FED99D-126C-4462-B9BE-DB45056C12C3}" presName="textNode" presStyleLbl="node1" presStyleIdx="3" presStyleCnt="4">
        <dgm:presLayoutVars>
          <dgm:bulletEnabled val="1"/>
        </dgm:presLayoutVars>
      </dgm:prSet>
      <dgm:spPr/>
    </dgm:pt>
  </dgm:ptLst>
  <dgm:cxnLst>
    <dgm:cxn modelId="{930C5D11-E477-4DA5-9AD7-A2A428395594}" srcId="{976ABCB0-DA8B-4E63-9A17-7CCC4E90CFCA}" destId="{A4FED99D-126C-4462-B9BE-DB45056C12C3}" srcOrd="3" destOrd="0" parTransId="{2848B8FE-DFBF-458B-8B83-2F75B7C87DAF}" sibTransId="{19355EE8-864A-410F-BA88-010D8A53F6F0}"/>
    <dgm:cxn modelId="{5F494328-B589-488D-B237-2B2BDEF34E52}" srcId="{976ABCB0-DA8B-4E63-9A17-7CCC4E90CFCA}" destId="{83EE9BF4-04E9-4A49-A223-D6C705DDB011}" srcOrd="2" destOrd="0" parTransId="{4516E8A9-9638-413D-8BFD-8050A8DBC818}" sibTransId="{D275EB58-9FF7-46B0-AF19-77F91C5266AB}"/>
    <dgm:cxn modelId="{14FD2366-A7D2-4FA7-B81D-FA2E7D99C766}" srcId="{976ABCB0-DA8B-4E63-9A17-7CCC4E90CFCA}" destId="{65225CC6-C875-4D3B-B462-A375943EF4C8}" srcOrd="1" destOrd="0" parTransId="{6D6997F3-DF23-4AEC-92E2-ADDCB5CD69A3}" sibTransId="{7B2D5884-A72D-47A6-82DF-112A3B092EB2}"/>
    <dgm:cxn modelId="{33E0B678-9027-4401-88E0-5E2FFB1A1CA1}" type="presOf" srcId="{A4FED99D-126C-4462-B9BE-DB45056C12C3}" destId="{22421779-F356-4EBC-846B-C22C168C604B}" srcOrd="0" destOrd="0" presId="urn:microsoft.com/office/officeart/2005/8/layout/hProcess9"/>
    <dgm:cxn modelId="{EF6D518A-5DCD-4F60-AD30-21327265F1E8}" srcId="{976ABCB0-DA8B-4E63-9A17-7CCC4E90CFCA}" destId="{5BC7C9D2-7BC9-4B4B-B352-13D0F6881518}" srcOrd="0" destOrd="0" parTransId="{3F42BA6B-AE60-4DC4-9711-A4085B66225E}" sibTransId="{6C7A56FA-5D75-4D41-B101-2CAFBDEDAEDA}"/>
    <dgm:cxn modelId="{979E8092-781F-4CCC-8E56-AB9D725C6D8F}" type="presOf" srcId="{5BC7C9D2-7BC9-4B4B-B352-13D0F6881518}" destId="{FDA5B517-1150-449C-8003-04804DF82731}" srcOrd="0" destOrd="0" presId="urn:microsoft.com/office/officeart/2005/8/layout/hProcess9"/>
    <dgm:cxn modelId="{3E10829A-8263-4419-B465-EAE9EB813EF5}" type="presOf" srcId="{65225CC6-C875-4D3B-B462-A375943EF4C8}" destId="{C3C51125-6C0D-4DF7-BF9D-0660B4CC9BDD}" srcOrd="0" destOrd="0" presId="urn:microsoft.com/office/officeart/2005/8/layout/hProcess9"/>
    <dgm:cxn modelId="{111C19AD-2278-493A-8A4D-2AE9C0AA5A84}" type="presOf" srcId="{83EE9BF4-04E9-4A49-A223-D6C705DDB011}" destId="{8A6A2E66-BE10-4C17-81DD-88D92EE9D10A}" srcOrd="0" destOrd="0" presId="urn:microsoft.com/office/officeart/2005/8/layout/hProcess9"/>
    <dgm:cxn modelId="{64F667E2-74B5-46CD-911F-25BA71D0B7CF}" type="presOf" srcId="{976ABCB0-DA8B-4E63-9A17-7CCC4E90CFCA}" destId="{63F157FB-38BE-4435-8777-62836586BEBD}" srcOrd="0" destOrd="0" presId="urn:microsoft.com/office/officeart/2005/8/layout/hProcess9"/>
    <dgm:cxn modelId="{D27F4885-2D47-4EBA-9741-58B191B73A97}" type="presParOf" srcId="{63F157FB-38BE-4435-8777-62836586BEBD}" destId="{DFAFD200-42CC-46BD-AE17-CDBF5763C57E}" srcOrd="0" destOrd="0" presId="urn:microsoft.com/office/officeart/2005/8/layout/hProcess9"/>
    <dgm:cxn modelId="{56F30A70-3725-4AAE-9967-B493247CBB0E}" type="presParOf" srcId="{63F157FB-38BE-4435-8777-62836586BEBD}" destId="{D479BD0A-20C7-4E73-9F0C-64B5F8277B4B}" srcOrd="1" destOrd="0" presId="urn:microsoft.com/office/officeart/2005/8/layout/hProcess9"/>
    <dgm:cxn modelId="{47DFBB26-62CB-45AC-B257-DB8E6B61D5A6}" type="presParOf" srcId="{D479BD0A-20C7-4E73-9F0C-64B5F8277B4B}" destId="{FDA5B517-1150-449C-8003-04804DF82731}" srcOrd="0" destOrd="0" presId="urn:microsoft.com/office/officeart/2005/8/layout/hProcess9"/>
    <dgm:cxn modelId="{BE946CFF-A61B-4625-B7C7-3DC49C149416}" type="presParOf" srcId="{D479BD0A-20C7-4E73-9F0C-64B5F8277B4B}" destId="{EDD4E917-2DCC-40EC-BA6F-59BC78779AC7}" srcOrd="1" destOrd="0" presId="urn:microsoft.com/office/officeart/2005/8/layout/hProcess9"/>
    <dgm:cxn modelId="{586887B6-D634-46E9-96DA-A3EE40A56A90}" type="presParOf" srcId="{D479BD0A-20C7-4E73-9F0C-64B5F8277B4B}" destId="{C3C51125-6C0D-4DF7-BF9D-0660B4CC9BDD}" srcOrd="2" destOrd="0" presId="urn:microsoft.com/office/officeart/2005/8/layout/hProcess9"/>
    <dgm:cxn modelId="{34105E8C-77FB-44E4-892B-58692DB5891B}" type="presParOf" srcId="{D479BD0A-20C7-4E73-9F0C-64B5F8277B4B}" destId="{83FB6AE8-0251-4105-8E95-56781AB1786E}" srcOrd="3" destOrd="0" presId="urn:microsoft.com/office/officeart/2005/8/layout/hProcess9"/>
    <dgm:cxn modelId="{3FAB509C-27AF-4004-AFEB-2FBD62D16AA7}" type="presParOf" srcId="{D479BD0A-20C7-4E73-9F0C-64B5F8277B4B}" destId="{8A6A2E66-BE10-4C17-81DD-88D92EE9D10A}" srcOrd="4" destOrd="0" presId="urn:microsoft.com/office/officeart/2005/8/layout/hProcess9"/>
    <dgm:cxn modelId="{904CBCED-CD42-47CF-8EE3-B5C6B774CC20}" type="presParOf" srcId="{D479BD0A-20C7-4E73-9F0C-64B5F8277B4B}" destId="{84BE173C-F212-42FD-8C20-3534481B1372}" srcOrd="5" destOrd="0" presId="urn:microsoft.com/office/officeart/2005/8/layout/hProcess9"/>
    <dgm:cxn modelId="{21D67C99-112B-443C-BFD3-08C11DE654EC}" type="presParOf" srcId="{D479BD0A-20C7-4E73-9F0C-64B5F8277B4B}" destId="{22421779-F356-4EBC-846B-C22C168C604B}"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E5C2B1-1C14-495C-90F9-4219D3F0E337}" type="doc">
      <dgm:prSet loTypeId="urn:microsoft.com/office/officeart/2005/8/layout/process4" loCatId="list" qsTypeId="urn:microsoft.com/office/officeart/2005/8/quickstyle/simple1" qsCatId="simple" csTypeId="urn:microsoft.com/office/officeart/2005/8/colors/accent2_2" csCatId="accent2" phldr="1"/>
      <dgm:spPr/>
      <dgm:t>
        <a:bodyPr/>
        <a:lstStyle/>
        <a:p>
          <a:endParaRPr lang="en-IE"/>
        </a:p>
      </dgm:t>
    </dgm:pt>
    <dgm:pt modelId="{189535E4-B0F5-4DDC-BF66-AE303EB0A71F}">
      <dgm:prSet phldrT="[Text]"/>
      <dgm:spPr/>
      <dgm:t>
        <a:bodyPr/>
        <a:lstStyle/>
        <a:p>
          <a:r>
            <a:rPr lang="en-IE" dirty="0"/>
            <a:t>Define a Problem</a:t>
          </a:r>
        </a:p>
      </dgm:t>
    </dgm:pt>
    <dgm:pt modelId="{831C8A2D-C95C-4F66-BEEC-317CA353C8D5}" type="parTrans" cxnId="{ABD06C2D-15E0-4597-BF3A-FC4FFA3AF478}">
      <dgm:prSet/>
      <dgm:spPr/>
      <dgm:t>
        <a:bodyPr/>
        <a:lstStyle/>
        <a:p>
          <a:endParaRPr lang="en-IE"/>
        </a:p>
      </dgm:t>
    </dgm:pt>
    <dgm:pt modelId="{5530B901-309B-42E6-BD13-4AB4113A7ED0}" type="sibTrans" cxnId="{ABD06C2D-15E0-4597-BF3A-FC4FFA3AF478}">
      <dgm:prSet/>
      <dgm:spPr/>
      <dgm:t>
        <a:bodyPr/>
        <a:lstStyle/>
        <a:p>
          <a:endParaRPr lang="en-IE"/>
        </a:p>
      </dgm:t>
    </dgm:pt>
    <dgm:pt modelId="{6F312BF6-83B9-423B-906A-B2FAAC556B43}">
      <dgm:prSet phldrT="[Text]"/>
      <dgm:spPr/>
      <dgm:t>
        <a:bodyPr/>
        <a:lstStyle/>
        <a:p>
          <a:r>
            <a:rPr lang="en-IE" dirty="0"/>
            <a:t>Translate to Maths</a:t>
          </a:r>
        </a:p>
      </dgm:t>
    </dgm:pt>
    <dgm:pt modelId="{0016A3A9-01F5-447E-880A-5C07B81BD374}" type="parTrans" cxnId="{A394D5DD-3E46-4BEE-B32A-94AA097FB4AD}">
      <dgm:prSet/>
      <dgm:spPr/>
      <dgm:t>
        <a:bodyPr/>
        <a:lstStyle/>
        <a:p>
          <a:endParaRPr lang="en-IE"/>
        </a:p>
      </dgm:t>
    </dgm:pt>
    <dgm:pt modelId="{0196358A-A497-4309-B230-71FF215AB3DB}" type="sibTrans" cxnId="{A394D5DD-3E46-4BEE-B32A-94AA097FB4AD}">
      <dgm:prSet/>
      <dgm:spPr/>
      <dgm:t>
        <a:bodyPr/>
        <a:lstStyle/>
        <a:p>
          <a:endParaRPr lang="en-IE"/>
        </a:p>
      </dgm:t>
    </dgm:pt>
    <dgm:pt modelId="{394087F9-477D-45BE-A0B3-0FD46447C9C1}">
      <dgm:prSet phldrT="[Text]"/>
      <dgm:spPr/>
      <dgm:t>
        <a:bodyPr/>
        <a:lstStyle/>
        <a:p>
          <a:r>
            <a:rPr lang="en-IE" dirty="0"/>
            <a:t>Engage &amp; Solve</a:t>
          </a:r>
        </a:p>
      </dgm:t>
    </dgm:pt>
    <dgm:pt modelId="{72616B09-BFC8-44F3-8455-EF181BEB17C5}" type="parTrans" cxnId="{71C990DA-41BF-48DF-AEFA-0EB72E8FF06C}">
      <dgm:prSet/>
      <dgm:spPr/>
      <dgm:t>
        <a:bodyPr/>
        <a:lstStyle/>
        <a:p>
          <a:endParaRPr lang="en-IE"/>
        </a:p>
      </dgm:t>
    </dgm:pt>
    <dgm:pt modelId="{C75DA4F6-56C5-41DC-B698-74D78B18010C}" type="sibTrans" cxnId="{71C990DA-41BF-48DF-AEFA-0EB72E8FF06C}">
      <dgm:prSet/>
      <dgm:spPr/>
      <dgm:t>
        <a:bodyPr/>
        <a:lstStyle/>
        <a:p>
          <a:endParaRPr lang="en-IE"/>
        </a:p>
      </dgm:t>
    </dgm:pt>
    <dgm:pt modelId="{451DFE7B-6B34-4069-AFB1-229FF2D98EA4}">
      <dgm:prSet phldrT="[Text]"/>
      <dgm:spPr/>
      <dgm:t>
        <a:bodyPr/>
        <a:lstStyle/>
        <a:p>
          <a:r>
            <a:rPr lang="en-IE" dirty="0"/>
            <a:t>Interpret</a:t>
          </a:r>
        </a:p>
      </dgm:t>
    </dgm:pt>
    <dgm:pt modelId="{BB23B089-C69A-44D0-8FDE-0FFEAF7BAF96}" type="parTrans" cxnId="{0AA90D5D-49D6-4029-BFCA-B8308C4DD8DA}">
      <dgm:prSet/>
      <dgm:spPr/>
      <dgm:t>
        <a:bodyPr/>
        <a:lstStyle/>
        <a:p>
          <a:endParaRPr lang="en-IE"/>
        </a:p>
      </dgm:t>
    </dgm:pt>
    <dgm:pt modelId="{308CB9D6-21BB-4FA9-BF26-56DAE1769BFA}" type="sibTrans" cxnId="{0AA90D5D-49D6-4029-BFCA-B8308C4DD8DA}">
      <dgm:prSet/>
      <dgm:spPr/>
      <dgm:t>
        <a:bodyPr/>
        <a:lstStyle/>
        <a:p>
          <a:endParaRPr lang="en-IE"/>
        </a:p>
      </dgm:t>
    </dgm:pt>
    <dgm:pt modelId="{0A525E7A-A383-48C1-9B89-B467ED51C800}" type="pres">
      <dgm:prSet presAssocID="{BDE5C2B1-1C14-495C-90F9-4219D3F0E337}" presName="Name0" presStyleCnt="0">
        <dgm:presLayoutVars>
          <dgm:dir/>
          <dgm:animLvl val="lvl"/>
          <dgm:resizeHandles val="exact"/>
        </dgm:presLayoutVars>
      </dgm:prSet>
      <dgm:spPr/>
    </dgm:pt>
    <dgm:pt modelId="{592622C3-7857-4EEC-B1C1-F387369321E8}" type="pres">
      <dgm:prSet presAssocID="{451DFE7B-6B34-4069-AFB1-229FF2D98EA4}" presName="boxAndChildren" presStyleCnt="0"/>
      <dgm:spPr/>
    </dgm:pt>
    <dgm:pt modelId="{F43CCE07-02FC-433B-8EA5-C0284EC50939}" type="pres">
      <dgm:prSet presAssocID="{451DFE7B-6B34-4069-AFB1-229FF2D98EA4}" presName="parentTextBox" presStyleLbl="node1" presStyleIdx="0" presStyleCnt="4"/>
      <dgm:spPr/>
    </dgm:pt>
    <dgm:pt modelId="{4E800271-2C80-4E24-A401-A502454781A4}" type="pres">
      <dgm:prSet presAssocID="{C75DA4F6-56C5-41DC-B698-74D78B18010C}" presName="sp" presStyleCnt="0"/>
      <dgm:spPr/>
    </dgm:pt>
    <dgm:pt modelId="{E595DA27-6582-4227-ADC2-120D6DAB7D38}" type="pres">
      <dgm:prSet presAssocID="{394087F9-477D-45BE-A0B3-0FD46447C9C1}" presName="arrowAndChildren" presStyleCnt="0"/>
      <dgm:spPr/>
    </dgm:pt>
    <dgm:pt modelId="{905207EE-A109-4CC6-A939-39DF5571E07F}" type="pres">
      <dgm:prSet presAssocID="{394087F9-477D-45BE-A0B3-0FD46447C9C1}" presName="parentTextArrow" presStyleLbl="node1" presStyleIdx="1" presStyleCnt="4"/>
      <dgm:spPr/>
    </dgm:pt>
    <dgm:pt modelId="{5B902BD9-3E67-4DA0-AA90-9AC669EC7EE7}" type="pres">
      <dgm:prSet presAssocID="{0196358A-A497-4309-B230-71FF215AB3DB}" presName="sp" presStyleCnt="0"/>
      <dgm:spPr/>
    </dgm:pt>
    <dgm:pt modelId="{61B2DF00-4555-4108-9064-0847439B26D5}" type="pres">
      <dgm:prSet presAssocID="{6F312BF6-83B9-423B-906A-B2FAAC556B43}" presName="arrowAndChildren" presStyleCnt="0"/>
      <dgm:spPr/>
    </dgm:pt>
    <dgm:pt modelId="{814E32B1-9581-476B-BA2C-9B9F5982EB5D}" type="pres">
      <dgm:prSet presAssocID="{6F312BF6-83B9-423B-906A-B2FAAC556B43}" presName="parentTextArrow" presStyleLbl="node1" presStyleIdx="2" presStyleCnt="4"/>
      <dgm:spPr/>
    </dgm:pt>
    <dgm:pt modelId="{BE3919BE-F2A3-4928-9C89-293B35068324}" type="pres">
      <dgm:prSet presAssocID="{5530B901-309B-42E6-BD13-4AB4113A7ED0}" presName="sp" presStyleCnt="0"/>
      <dgm:spPr/>
    </dgm:pt>
    <dgm:pt modelId="{20F64DFB-ADA0-4793-8D97-47FFB5865161}" type="pres">
      <dgm:prSet presAssocID="{189535E4-B0F5-4DDC-BF66-AE303EB0A71F}" presName="arrowAndChildren" presStyleCnt="0"/>
      <dgm:spPr/>
    </dgm:pt>
    <dgm:pt modelId="{81FBFC1D-C04B-483F-B7F3-18925359DC91}" type="pres">
      <dgm:prSet presAssocID="{189535E4-B0F5-4DDC-BF66-AE303EB0A71F}" presName="parentTextArrow" presStyleLbl="node1" presStyleIdx="3" presStyleCnt="4"/>
      <dgm:spPr/>
    </dgm:pt>
  </dgm:ptLst>
  <dgm:cxnLst>
    <dgm:cxn modelId="{74C9BE20-CA2C-48C1-A649-D79410BD6EC0}" type="presOf" srcId="{189535E4-B0F5-4DDC-BF66-AE303EB0A71F}" destId="{81FBFC1D-C04B-483F-B7F3-18925359DC91}" srcOrd="0" destOrd="0" presId="urn:microsoft.com/office/officeart/2005/8/layout/process4"/>
    <dgm:cxn modelId="{AA995925-D338-4578-A2D9-17F93C77F27C}" type="presOf" srcId="{6F312BF6-83B9-423B-906A-B2FAAC556B43}" destId="{814E32B1-9581-476B-BA2C-9B9F5982EB5D}" srcOrd="0" destOrd="0" presId="urn:microsoft.com/office/officeart/2005/8/layout/process4"/>
    <dgm:cxn modelId="{ABD06C2D-15E0-4597-BF3A-FC4FFA3AF478}" srcId="{BDE5C2B1-1C14-495C-90F9-4219D3F0E337}" destId="{189535E4-B0F5-4DDC-BF66-AE303EB0A71F}" srcOrd="0" destOrd="0" parTransId="{831C8A2D-C95C-4F66-BEEC-317CA353C8D5}" sibTransId="{5530B901-309B-42E6-BD13-4AB4113A7ED0}"/>
    <dgm:cxn modelId="{0AA90D5D-49D6-4029-BFCA-B8308C4DD8DA}" srcId="{BDE5C2B1-1C14-495C-90F9-4219D3F0E337}" destId="{451DFE7B-6B34-4069-AFB1-229FF2D98EA4}" srcOrd="3" destOrd="0" parTransId="{BB23B089-C69A-44D0-8FDE-0FFEAF7BAF96}" sibTransId="{308CB9D6-21BB-4FA9-BF26-56DAE1769BFA}"/>
    <dgm:cxn modelId="{3DD17542-8007-4166-B702-CE053C8A1B59}" type="presOf" srcId="{BDE5C2B1-1C14-495C-90F9-4219D3F0E337}" destId="{0A525E7A-A383-48C1-9B89-B467ED51C800}" srcOrd="0" destOrd="0" presId="urn:microsoft.com/office/officeart/2005/8/layout/process4"/>
    <dgm:cxn modelId="{9DF0496A-1629-4FB1-B292-9B0245FB1223}" type="presOf" srcId="{451DFE7B-6B34-4069-AFB1-229FF2D98EA4}" destId="{F43CCE07-02FC-433B-8EA5-C0284EC50939}" srcOrd="0" destOrd="0" presId="urn:microsoft.com/office/officeart/2005/8/layout/process4"/>
    <dgm:cxn modelId="{12092EB8-152B-42D0-8660-45517014BC1B}" type="presOf" srcId="{394087F9-477D-45BE-A0B3-0FD46447C9C1}" destId="{905207EE-A109-4CC6-A939-39DF5571E07F}" srcOrd="0" destOrd="0" presId="urn:microsoft.com/office/officeart/2005/8/layout/process4"/>
    <dgm:cxn modelId="{71C990DA-41BF-48DF-AEFA-0EB72E8FF06C}" srcId="{BDE5C2B1-1C14-495C-90F9-4219D3F0E337}" destId="{394087F9-477D-45BE-A0B3-0FD46447C9C1}" srcOrd="2" destOrd="0" parTransId="{72616B09-BFC8-44F3-8455-EF181BEB17C5}" sibTransId="{C75DA4F6-56C5-41DC-B698-74D78B18010C}"/>
    <dgm:cxn modelId="{A394D5DD-3E46-4BEE-B32A-94AA097FB4AD}" srcId="{BDE5C2B1-1C14-495C-90F9-4219D3F0E337}" destId="{6F312BF6-83B9-423B-906A-B2FAAC556B43}" srcOrd="1" destOrd="0" parTransId="{0016A3A9-01F5-447E-880A-5C07B81BD374}" sibTransId="{0196358A-A497-4309-B230-71FF215AB3DB}"/>
    <dgm:cxn modelId="{535EC2FC-1DE7-4D09-BFF2-0068ECC39DFE}" type="presParOf" srcId="{0A525E7A-A383-48C1-9B89-B467ED51C800}" destId="{592622C3-7857-4EEC-B1C1-F387369321E8}" srcOrd="0" destOrd="0" presId="urn:microsoft.com/office/officeart/2005/8/layout/process4"/>
    <dgm:cxn modelId="{EBC857CC-583D-48FC-A667-70FDF6E85884}" type="presParOf" srcId="{592622C3-7857-4EEC-B1C1-F387369321E8}" destId="{F43CCE07-02FC-433B-8EA5-C0284EC50939}" srcOrd="0" destOrd="0" presId="urn:microsoft.com/office/officeart/2005/8/layout/process4"/>
    <dgm:cxn modelId="{5F15CF29-05A7-4BA2-A59E-080BBC61AB07}" type="presParOf" srcId="{0A525E7A-A383-48C1-9B89-B467ED51C800}" destId="{4E800271-2C80-4E24-A401-A502454781A4}" srcOrd="1" destOrd="0" presId="urn:microsoft.com/office/officeart/2005/8/layout/process4"/>
    <dgm:cxn modelId="{A042689F-BB41-4999-A749-A214D519A036}" type="presParOf" srcId="{0A525E7A-A383-48C1-9B89-B467ED51C800}" destId="{E595DA27-6582-4227-ADC2-120D6DAB7D38}" srcOrd="2" destOrd="0" presId="urn:microsoft.com/office/officeart/2005/8/layout/process4"/>
    <dgm:cxn modelId="{1B97BA86-0E79-41C6-A9C4-3CFA315E6D22}" type="presParOf" srcId="{E595DA27-6582-4227-ADC2-120D6DAB7D38}" destId="{905207EE-A109-4CC6-A939-39DF5571E07F}" srcOrd="0" destOrd="0" presId="urn:microsoft.com/office/officeart/2005/8/layout/process4"/>
    <dgm:cxn modelId="{4EB418EE-372F-45D4-8088-3698E2E74882}" type="presParOf" srcId="{0A525E7A-A383-48C1-9B89-B467ED51C800}" destId="{5B902BD9-3E67-4DA0-AA90-9AC669EC7EE7}" srcOrd="3" destOrd="0" presId="urn:microsoft.com/office/officeart/2005/8/layout/process4"/>
    <dgm:cxn modelId="{E39C5709-9574-424A-B2A2-562790F1E210}" type="presParOf" srcId="{0A525E7A-A383-48C1-9B89-B467ED51C800}" destId="{61B2DF00-4555-4108-9064-0847439B26D5}" srcOrd="4" destOrd="0" presId="urn:microsoft.com/office/officeart/2005/8/layout/process4"/>
    <dgm:cxn modelId="{0B322C95-EB45-4779-8760-D9910967F707}" type="presParOf" srcId="{61B2DF00-4555-4108-9064-0847439B26D5}" destId="{814E32B1-9581-476B-BA2C-9B9F5982EB5D}" srcOrd="0" destOrd="0" presId="urn:microsoft.com/office/officeart/2005/8/layout/process4"/>
    <dgm:cxn modelId="{7FF36974-F091-49C0-8926-E3F154FD7339}" type="presParOf" srcId="{0A525E7A-A383-48C1-9B89-B467ED51C800}" destId="{BE3919BE-F2A3-4928-9C89-293B35068324}" srcOrd="5" destOrd="0" presId="urn:microsoft.com/office/officeart/2005/8/layout/process4"/>
    <dgm:cxn modelId="{FFE2A0B3-729D-46D6-AB55-8CE541821A0D}" type="presParOf" srcId="{0A525E7A-A383-48C1-9B89-B467ED51C800}" destId="{20F64DFB-ADA0-4793-8D97-47FFB5865161}" srcOrd="6" destOrd="0" presId="urn:microsoft.com/office/officeart/2005/8/layout/process4"/>
    <dgm:cxn modelId="{5ABDD96E-C513-44A0-91AF-9933402E3BDC}" type="presParOf" srcId="{20F64DFB-ADA0-4793-8D97-47FFB5865161}" destId="{81FBFC1D-C04B-483F-B7F3-18925359DC9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DE5C2B1-1C14-495C-90F9-4219D3F0E337}" type="doc">
      <dgm:prSet loTypeId="urn:microsoft.com/office/officeart/2005/8/layout/process4" loCatId="list" qsTypeId="urn:microsoft.com/office/officeart/2005/8/quickstyle/simple1" qsCatId="simple" csTypeId="urn:microsoft.com/office/officeart/2005/8/colors/accent2_2" csCatId="accent2" phldr="1"/>
      <dgm:spPr/>
      <dgm:t>
        <a:bodyPr/>
        <a:lstStyle/>
        <a:p>
          <a:endParaRPr lang="en-IE"/>
        </a:p>
      </dgm:t>
    </dgm:pt>
    <dgm:pt modelId="{189535E4-B0F5-4DDC-BF66-AE303EB0A71F}">
      <dgm:prSet phldrT="[Text]"/>
      <dgm:spPr/>
      <dgm:t>
        <a:bodyPr/>
        <a:lstStyle/>
        <a:p>
          <a:r>
            <a:rPr lang="en-IE" dirty="0"/>
            <a:t>Define a Problem</a:t>
          </a:r>
        </a:p>
      </dgm:t>
    </dgm:pt>
    <dgm:pt modelId="{831C8A2D-C95C-4F66-BEEC-317CA353C8D5}" type="parTrans" cxnId="{ABD06C2D-15E0-4597-BF3A-FC4FFA3AF478}">
      <dgm:prSet/>
      <dgm:spPr/>
      <dgm:t>
        <a:bodyPr/>
        <a:lstStyle/>
        <a:p>
          <a:endParaRPr lang="en-IE"/>
        </a:p>
      </dgm:t>
    </dgm:pt>
    <dgm:pt modelId="{5530B901-309B-42E6-BD13-4AB4113A7ED0}" type="sibTrans" cxnId="{ABD06C2D-15E0-4597-BF3A-FC4FFA3AF478}">
      <dgm:prSet/>
      <dgm:spPr/>
      <dgm:t>
        <a:bodyPr/>
        <a:lstStyle/>
        <a:p>
          <a:endParaRPr lang="en-IE"/>
        </a:p>
      </dgm:t>
    </dgm:pt>
    <dgm:pt modelId="{6F312BF6-83B9-423B-906A-B2FAAC556B43}">
      <dgm:prSet phldrT="[Text]"/>
      <dgm:spPr/>
      <dgm:t>
        <a:bodyPr/>
        <a:lstStyle/>
        <a:p>
          <a:r>
            <a:rPr lang="en-IE" dirty="0"/>
            <a:t>Translate to Maths</a:t>
          </a:r>
        </a:p>
      </dgm:t>
    </dgm:pt>
    <dgm:pt modelId="{0016A3A9-01F5-447E-880A-5C07B81BD374}" type="parTrans" cxnId="{A394D5DD-3E46-4BEE-B32A-94AA097FB4AD}">
      <dgm:prSet/>
      <dgm:spPr/>
      <dgm:t>
        <a:bodyPr/>
        <a:lstStyle/>
        <a:p>
          <a:endParaRPr lang="en-IE"/>
        </a:p>
      </dgm:t>
    </dgm:pt>
    <dgm:pt modelId="{0196358A-A497-4309-B230-71FF215AB3DB}" type="sibTrans" cxnId="{A394D5DD-3E46-4BEE-B32A-94AA097FB4AD}">
      <dgm:prSet/>
      <dgm:spPr/>
      <dgm:t>
        <a:bodyPr/>
        <a:lstStyle/>
        <a:p>
          <a:endParaRPr lang="en-IE"/>
        </a:p>
      </dgm:t>
    </dgm:pt>
    <dgm:pt modelId="{394087F9-477D-45BE-A0B3-0FD46447C9C1}">
      <dgm:prSet phldrT="[Text]"/>
      <dgm:spPr/>
      <dgm:t>
        <a:bodyPr/>
        <a:lstStyle/>
        <a:p>
          <a:r>
            <a:rPr lang="en-IE" dirty="0"/>
            <a:t>Engage &amp; Solve</a:t>
          </a:r>
        </a:p>
      </dgm:t>
    </dgm:pt>
    <dgm:pt modelId="{72616B09-BFC8-44F3-8455-EF181BEB17C5}" type="parTrans" cxnId="{71C990DA-41BF-48DF-AEFA-0EB72E8FF06C}">
      <dgm:prSet/>
      <dgm:spPr/>
      <dgm:t>
        <a:bodyPr/>
        <a:lstStyle/>
        <a:p>
          <a:endParaRPr lang="en-IE"/>
        </a:p>
      </dgm:t>
    </dgm:pt>
    <dgm:pt modelId="{C75DA4F6-56C5-41DC-B698-74D78B18010C}" type="sibTrans" cxnId="{71C990DA-41BF-48DF-AEFA-0EB72E8FF06C}">
      <dgm:prSet/>
      <dgm:spPr/>
      <dgm:t>
        <a:bodyPr/>
        <a:lstStyle/>
        <a:p>
          <a:endParaRPr lang="en-IE"/>
        </a:p>
      </dgm:t>
    </dgm:pt>
    <dgm:pt modelId="{451DFE7B-6B34-4069-AFB1-229FF2D98EA4}">
      <dgm:prSet phldrT="[Text]"/>
      <dgm:spPr/>
      <dgm:t>
        <a:bodyPr/>
        <a:lstStyle/>
        <a:p>
          <a:r>
            <a:rPr lang="en-IE" dirty="0"/>
            <a:t>Interpret</a:t>
          </a:r>
        </a:p>
      </dgm:t>
    </dgm:pt>
    <dgm:pt modelId="{BB23B089-C69A-44D0-8FDE-0FFEAF7BAF96}" type="parTrans" cxnId="{0AA90D5D-49D6-4029-BFCA-B8308C4DD8DA}">
      <dgm:prSet/>
      <dgm:spPr/>
      <dgm:t>
        <a:bodyPr/>
        <a:lstStyle/>
        <a:p>
          <a:endParaRPr lang="en-IE"/>
        </a:p>
      </dgm:t>
    </dgm:pt>
    <dgm:pt modelId="{308CB9D6-21BB-4FA9-BF26-56DAE1769BFA}" type="sibTrans" cxnId="{0AA90D5D-49D6-4029-BFCA-B8308C4DD8DA}">
      <dgm:prSet/>
      <dgm:spPr/>
      <dgm:t>
        <a:bodyPr/>
        <a:lstStyle/>
        <a:p>
          <a:endParaRPr lang="en-IE"/>
        </a:p>
      </dgm:t>
    </dgm:pt>
    <dgm:pt modelId="{C03D5F85-BD05-49A4-B344-AAB4A7DC354D}">
      <dgm:prSet phldrT="[Text]"/>
      <dgm:spPr/>
      <dgm:t>
        <a:bodyPr/>
        <a:lstStyle/>
        <a:p>
          <a:r>
            <a:rPr lang="en-IE" dirty="0"/>
            <a:t>What is the problem?</a:t>
          </a:r>
        </a:p>
      </dgm:t>
    </dgm:pt>
    <dgm:pt modelId="{1DD1F8CE-58AA-47A0-B0EF-7ED628BD5F2D}" type="parTrans" cxnId="{7191CA8D-2ECC-4F17-AA2F-9B2E6E901B8A}">
      <dgm:prSet/>
      <dgm:spPr/>
      <dgm:t>
        <a:bodyPr/>
        <a:lstStyle/>
        <a:p>
          <a:endParaRPr lang="en-IE"/>
        </a:p>
      </dgm:t>
    </dgm:pt>
    <dgm:pt modelId="{7AF381DE-B83F-4B97-8BA0-9449566E9163}" type="sibTrans" cxnId="{7191CA8D-2ECC-4F17-AA2F-9B2E6E901B8A}">
      <dgm:prSet/>
      <dgm:spPr/>
      <dgm:t>
        <a:bodyPr/>
        <a:lstStyle/>
        <a:p>
          <a:endParaRPr lang="en-IE"/>
        </a:p>
      </dgm:t>
    </dgm:pt>
    <dgm:pt modelId="{91096D42-54C6-4D1B-902F-6DB13D8A1013}">
      <dgm:prSet phldrT="[Text]"/>
      <dgm:spPr/>
      <dgm:t>
        <a:bodyPr/>
        <a:lstStyle/>
        <a:p>
          <a:r>
            <a:rPr lang="en-IE" dirty="0"/>
            <a:t>Why does it interest you?</a:t>
          </a:r>
        </a:p>
      </dgm:t>
    </dgm:pt>
    <dgm:pt modelId="{A1613563-59EA-4182-940C-CADAC628FBAD}" type="parTrans" cxnId="{98F0C501-4C03-4D8F-AA42-0EB7503A48DD}">
      <dgm:prSet/>
      <dgm:spPr/>
      <dgm:t>
        <a:bodyPr/>
        <a:lstStyle/>
        <a:p>
          <a:endParaRPr lang="en-IE"/>
        </a:p>
      </dgm:t>
    </dgm:pt>
    <dgm:pt modelId="{21D830D0-58C5-49A2-80A2-D6C3C3A9772C}" type="sibTrans" cxnId="{98F0C501-4C03-4D8F-AA42-0EB7503A48DD}">
      <dgm:prSet/>
      <dgm:spPr/>
      <dgm:t>
        <a:bodyPr/>
        <a:lstStyle/>
        <a:p>
          <a:endParaRPr lang="en-IE"/>
        </a:p>
      </dgm:t>
    </dgm:pt>
    <dgm:pt modelId="{52CA195B-8EF0-42A6-94FA-3053E9E06E7B}">
      <dgm:prSet phldrT="[Text]"/>
      <dgm:spPr/>
      <dgm:t>
        <a:bodyPr/>
        <a:lstStyle/>
        <a:p>
          <a:r>
            <a:rPr lang="en-IE" dirty="0"/>
            <a:t>How many answers are you expecting?</a:t>
          </a:r>
        </a:p>
      </dgm:t>
    </dgm:pt>
    <dgm:pt modelId="{33BCA384-DAE6-4418-8CF9-4079EAE55221}" type="parTrans" cxnId="{D46DD8EC-C351-44EE-A5D2-15B7288BCFE5}">
      <dgm:prSet/>
      <dgm:spPr/>
      <dgm:t>
        <a:bodyPr/>
        <a:lstStyle/>
        <a:p>
          <a:endParaRPr lang="en-IE"/>
        </a:p>
      </dgm:t>
    </dgm:pt>
    <dgm:pt modelId="{A6AA1E73-46DB-4601-92B9-62A5E0D46A75}" type="sibTrans" cxnId="{D46DD8EC-C351-44EE-A5D2-15B7288BCFE5}">
      <dgm:prSet/>
      <dgm:spPr/>
      <dgm:t>
        <a:bodyPr/>
        <a:lstStyle/>
        <a:p>
          <a:endParaRPr lang="en-IE"/>
        </a:p>
      </dgm:t>
    </dgm:pt>
    <dgm:pt modelId="{A9D762CD-3620-4229-BB5F-075F1633FD87}">
      <dgm:prSet phldrT="[Text]"/>
      <dgm:spPr/>
      <dgm:t>
        <a:bodyPr/>
        <a:lstStyle/>
        <a:p>
          <a:r>
            <a:rPr lang="en-IE" dirty="0"/>
            <a:t>What elements are you trying to focus on?</a:t>
          </a:r>
        </a:p>
      </dgm:t>
    </dgm:pt>
    <dgm:pt modelId="{60926C88-32C9-4AC0-89FF-71B3EB08B18B}" type="parTrans" cxnId="{3D735C78-F94C-49C6-95BE-44B92694731B}">
      <dgm:prSet/>
      <dgm:spPr/>
      <dgm:t>
        <a:bodyPr/>
        <a:lstStyle/>
        <a:p>
          <a:endParaRPr lang="en-IE"/>
        </a:p>
      </dgm:t>
    </dgm:pt>
    <dgm:pt modelId="{58764DC6-13ED-47CE-B057-14299417C14F}" type="sibTrans" cxnId="{3D735C78-F94C-49C6-95BE-44B92694731B}">
      <dgm:prSet/>
      <dgm:spPr/>
      <dgm:t>
        <a:bodyPr/>
        <a:lstStyle/>
        <a:p>
          <a:endParaRPr lang="en-IE"/>
        </a:p>
      </dgm:t>
    </dgm:pt>
    <dgm:pt modelId="{64432849-C533-4FC5-A0EB-89236F468FBE}">
      <dgm:prSet phldrT="[Text]"/>
      <dgm:spPr/>
      <dgm:t>
        <a:bodyPr/>
        <a:lstStyle/>
        <a:p>
          <a:r>
            <a:rPr lang="en-IE" dirty="0"/>
            <a:t>What steps will you follow?</a:t>
          </a:r>
        </a:p>
      </dgm:t>
    </dgm:pt>
    <dgm:pt modelId="{3F129E48-F94F-49A3-BE4A-115E79A987C7}" type="parTrans" cxnId="{428F2C95-1297-4247-83DD-6B32F560193A}">
      <dgm:prSet/>
      <dgm:spPr/>
      <dgm:t>
        <a:bodyPr/>
        <a:lstStyle/>
        <a:p>
          <a:endParaRPr lang="en-IE"/>
        </a:p>
      </dgm:t>
    </dgm:pt>
    <dgm:pt modelId="{E3DB776F-A423-4DAC-808E-EEB9B60748E5}" type="sibTrans" cxnId="{428F2C95-1297-4247-83DD-6B32F560193A}">
      <dgm:prSet/>
      <dgm:spPr/>
      <dgm:t>
        <a:bodyPr/>
        <a:lstStyle/>
        <a:p>
          <a:endParaRPr lang="en-IE"/>
        </a:p>
      </dgm:t>
    </dgm:pt>
    <dgm:pt modelId="{5A61792D-FBC6-4A4A-AFFF-4A4DB50F671C}">
      <dgm:prSet phldrT="[Text]"/>
      <dgm:spPr/>
      <dgm:t>
        <a:bodyPr/>
        <a:lstStyle/>
        <a:p>
          <a:r>
            <a:rPr lang="en-IE" dirty="0"/>
            <a:t>What ideas have you thought about using so far?</a:t>
          </a:r>
        </a:p>
      </dgm:t>
    </dgm:pt>
    <dgm:pt modelId="{222D32C3-CE4C-4B3C-9445-652C219FF215}" type="parTrans" cxnId="{C49CE3C1-A63B-4F7C-AB78-71ED3439D073}">
      <dgm:prSet/>
      <dgm:spPr/>
      <dgm:t>
        <a:bodyPr/>
        <a:lstStyle/>
        <a:p>
          <a:endParaRPr lang="en-IE"/>
        </a:p>
      </dgm:t>
    </dgm:pt>
    <dgm:pt modelId="{352282B3-C395-42F0-BC8E-70AC3B59D1FE}" type="sibTrans" cxnId="{C49CE3C1-A63B-4F7C-AB78-71ED3439D073}">
      <dgm:prSet/>
      <dgm:spPr/>
      <dgm:t>
        <a:bodyPr/>
        <a:lstStyle/>
        <a:p>
          <a:endParaRPr lang="en-IE"/>
        </a:p>
      </dgm:t>
    </dgm:pt>
    <dgm:pt modelId="{00286767-C99A-4C88-A07E-DF290DBDB217}">
      <dgm:prSet phldrT="[Text]"/>
      <dgm:spPr/>
      <dgm:t>
        <a:bodyPr/>
        <a:lstStyle/>
        <a:p>
          <a:r>
            <a:rPr lang="en-IE" dirty="0"/>
            <a:t>Why have you decided not to use some strategies?</a:t>
          </a:r>
        </a:p>
      </dgm:t>
    </dgm:pt>
    <dgm:pt modelId="{625B1A3A-2EAF-4B55-BC3B-6944FF52E66A}" type="parTrans" cxnId="{078E3945-818C-4566-B7C2-652866E14864}">
      <dgm:prSet/>
      <dgm:spPr/>
      <dgm:t>
        <a:bodyPr/>
        <a:lstStyle/>
        <a:p>
          <a:endParaRPr lang="en-IE"/>
        </a:p>
      </dgm:t>
    </dgm:pt>
    <dgm:pt modelId="{1E35389E-ADA1-423D-A21B-DF0DFC409753}" type="sibTrans" cxnId="{078E3945-818C-4566-B7C2-652866E14864}">
      <dgm:prSet/>
      <dgm:spPr/>
      <dgm:t>
        <a:bodyPr/>
        <a:lstStyle/>
        <a:p>
          <a:endParaRPr lang="en-IE"/>
        </a:p>
      </dgm:t>
    </dgm:pt>
    <dgm:pt modelId="{2CE63043-9E69-483D-BB23-862C9B9FF8C3}">
      <dgm:prSet phldrT="[Text]"/>
      <dgm:spPr/>
      <dgm:t>
        <a:bodyPr/>
        <a:lstStyle/>
        <a:p>
          <a:r>
            <a:rPr lang="en-IE" dirty="0"/>
            <a:t>Why do you think other strategies will be more effective?</a:t>
          </a:r>
        </a:p>
      </dgm:t>
    </dgm:pt>
    <dgm:pt modelId="{1EBAD14F-7B5F-4883-9447-C9812F2DCCA1}" type="parTrans" cxnId="{042EC5DD-3B73-45C8-91E0-0B23D99C55D7}">
      <dgm:prSet/>
      <dgm:spPr/>
      <dgm:t>
        <a:bodyPr/>
        <a:lstStyle/>
        <a:p>
          <a:endParaRPr lang="en-IE"/>
        </a:p>
      </dgm:t>
    </dgm:pt>
    <dgm:pt modelId="{58E1618D-366B-41F0-A48F-3E6F97740996}" type="sibTrans" cxnId="{042EC5DD-3B73-45C8-91E0-0B23D99C55D7}">
      <dgm:prSet/>
      <dgm:spPr/>
      <dgm:t>
        <a:bodyPr/>
        <a:lstStyle/>
        <a:p>
          <a:endParaRPr lang="en-IE"/>
        </a:p>
      </dgm:t>
    </dgm:pt>
    <dgm:pt modelId="{FFC6DFDC-F897-4B35-8D85-96B04B5FBEDA}">
      <dgm:prSet phldrT="[Text]"/>
      <dgm:spPr/>
      <dgm:t>
        <a:bodyPr/>
        <a:lstStyle/>
        <a:p>
          <a:r>
            <a:rPr lang="en-IE" dirty="0"/>
            <a:t>What units/ quantities are relevant?</a:t>
          </a:r>
        </a:p>
      </dgm:t>
    </dgm:pt>
    <dgm:pt modelId="{5FA0F910-9F5D-41B7-A576-3B78CE96D88B}" type="parTrans" cxnId="{193069A0-F6B1-49DE-95F6-E9B5A172116C}">
      <dgm:prSet/>
      <dgm:spPr/>
      <dgm:t>
        <a:bodyPr/>
        <a:lstStyle/>
        <a:p>
          <a:endParaRPr lang="en-IE"/>
        </a:p>
      </dgm:t>
    </dgm:pt>
    <dgm:pt modelId="{680B0EB4-DA77-4F04-B269-DE83B2452AB2}" type="sibTrans" cxnId="{193069A0-F6B1-49DE-95F6-E9B5A172116C}">
      <dgm:prSet/>
      <dgm:spPr/>
      <dgm:t>
        <a:bodyPr/>
        <a:lstStyle/>
        <a:p>
          <a:endParaRPr lang="en-IE"/>
        </a:p>
      </dgm:t>
    </dgm:pt>
    <dgm:pt modelId="{07695EA2-3FEA-4158-B1A7-FB45362A0C0B}">
      <dgm:prSet phldrT="[Text]"/>
      <dgm:spPr/>
      <dgm:t>
        <a:bodyPr/>
        <a:lstStyle/>
        <a:p>
          <a:r>
            <a:rPr lang="en-IE" dirty="0"/>
            <a:t>Where did you get those numbers?</a:t>
          </a:r>
        </a:p>
      </dgm:t>
    </dgm:pt>
    <dgm:pt modelId="{95332173-9242-4D29-A06A-07D6D8979874}" type="parTrans" cxnId="{94B438CE-E4F6-4641-9107-7662555DC875}">
      <dgm:prSet/>
      <dgm:spPr/>
      <dgm:t>
        <a:bodyPr/>
        <a:lstStyle/>
        <a:p>
          <a:endParaRPr lang="en-IE"/>
        </a:p>
      </dgm:t>
    </dgm:pt>
    <dgm:pt modelId="{8C5E15B8-6047-4369-A0F9-C9C48D2E9CF0}" type="sibTrans" cxnId="{94B438CE-E4F6-4641-9107-7662555DC875}">
      <dgm:prSet/>
      <dgm:spPr/>
      <dgm:t>
        <a:bodyPr/>
        <a:lstStyle/>
        <a:p>
          <a:endParaRPr lang="en-IE"/>
        </a:p>
      </dgm:t>
    </dgm:pt>
    <dgm:pt modelId="{07AA873E-453A-4CC4-A311-2D77E39B3C44}">
      <dgm:prSet phldrT="[Text]"/>
      <dgm:spPr/>
      <dgm:t>
        <a:bodyPr/>
        <a:lstStyle/>
        <a:p>
          <a:r>
            <a:rPr lang="en-IE" dirty="0"/>
            <a:t>What pictures, graphs or diagrams might help represent your ideas?</a:t>
          </a:r>
        </a:p>
      </dgm:t>
    </dgm:pt>
    <dgm:pt modelId="{7796B729-E72E-457C-BF5E-A4E95DB8CCFF}" type="parTrans" cxnId="{F7D5F765-E9A6-4465-A681-08D2BBB6F667}">
      <dgm:prSet/>
      <dgm:spPr/>
      <dgm:t>
        <a:bodyPr/>
        <a:lstStyle/>
        <a:p>
          <a:endParaRPr lang="en-IE"/>
        </a:p>
      </dgm:t>
    </dgm:pt>
    <dgm:pt modelId="{E23E8EDF-9D06-45DC-BBE2-B484633B0DFC}" type="sibTrans" cxnId="{F7D5F765-E9A6-4465-A681-08D2BBB6F667}">
      <dgm:prSet/>
      <dgm:spPr/>
      <dgm:t>
        <a:bodyPr/>
        <a:lstStyle/>
        <a:p>
          <a:endParaRPr lang="en-IE"/>
        </a:p>
      </dgm:t>
    </dgm:pt>
    <dgm:pt modelId="{F8847724-3B78-4621-BFB3-9AC745D85051}">
      <dgm:prSet phldrT="[Text]"/>
      <dgm:spPr/>
      <dgm:t>
        <a:bodyPr/>
        <a:lstStyle/>
        <a:p>
          <a:r>
            <a:rPr lang="en-IE" dirty="0"/>
            <a:t>What mathematical ideas did you use? Why did you use them?</a:t>
          </a:r>
        </a:p>
      </dgm:t>
    </dgm:pt>
    <dgm:pt modelId="{1F9CEF52-71AD-4293-B7C4-C9BA3842A900}" type="parTrans" cxnId="{99AB2BC2-1ADB-4060-9CE6-741880560CDF}">
      <dgm:prSet/>
      <dgm:spPr/>
      <dgm:t>
        <a:bodyPr/>
        <a:lstStyle/>
        <a:p>
          <a:endParaRPr lang="en-IE"/>
        </a:p>
      </dgm:t>
    </dgm:pt>
    <dgm:pt modelId="{A07FEB38-0E18-451A-92D7-2F2830548C2B}" type="sibTrans" cxnId="{99AB2BC2-1ADB-4060-9CE6-741880560CDF}">
      <dgm:prSet/>
      <dgm:spPr/>
      <dgm:t>
        <a:bodyPr/>
        <a:lstStyle/>
        <a:p>
          <a:endParaRPr lang="en-IE"/>
        </a:p>
      </dgm:t>
    </dgm:pt>
    <dgm:pt modelId="{71A546A1-68AE-401A-9AA4-EB4A1C99F5EE}">
      <dgm:prSet phldrT="[Text]"/>
      <dgm:spPr/>
      <dgm:t>
        <a:bodyPr/>
        <a:lstStyle/>
        <a:p>
          <a:r>
            <a:rPr lang="en-IE" dirty="0"/>
            <a:t>How do you know your calculations are correct? Do they always work?</a:t>
          </a:r>
        </a:p>
      </dgm:t>
    </dgm:pt>
    <dgm:pt modelId="{83AA54C0-8C4C-44CC-A64E-F21774715AA2}" type="parTrans" cxnId="{E6C5893A-F73F-4BC3-9B05-4CFE4C9C5FA1}">
      <dgm:prSet/>
      <dgm:spPr/>
      <dgm:t>
        <a:bodyPr/>
        <a:lstStyle/>
        <a:p>
          <a:endParaRPr lang="en-IE"/>
        </a:p>
      </dgm:t>
    </dgm:pt>
    <dgm:pt modelId="{3E05A22B-05A0-433C-BADD-EDED643B1203}" type="sibTrans" cxnId="{E6C5893A-F73F-4BC3-9B05-4CFE4C9C5FA1}">
      <dgm:prSet/>
      <dgm:spPr/>
      <dgm:t>
        <a:bodyPr/>
        <a:lstStyle/>
        <a:p>
          <a:endParaRPr lang="en-IE"/>
        </a:p>
      </dgm:t>
    </dgm:pt>
    <dgm:pt modelId="{9D374623-644F-42E4-97DE-037AABC0B7A6}">
      <dgm:prSet phldrT="[Text]"/>
      <dgm:spPr/>
      <dgm:t>
        <a:bodyPr/>
        <a:lstStyle/>
        <a:p>
          <a:r>
            <a:rPr lang="en-IE" dirty="0"/>
            <a:t>When might it not work and why?</a:t>
          </a:r>
        </a:p>
      </dgm:t>
    </dgm:pt>
    <dgm:pt modelId="{C3C3CB06-3307-42CE-8730-551EFA605B18}" type="parTrans" cxnId="{E51A4C00-EF4A-4E9E-9D92-CDD388CA9D8F}">
      <dgm:prSet/>
      <dgm:spPr/>
      <dgm:t>
        <a:bodyPr/>
        <a:lstStyle/>
        <a:p>
          <a:endParaRPr lang="en-IE"/>
        </a:p>
      </dgm:t>
    </dgm:pt>
    <dgm:pt modelId="{EAC2D906-39C3-4374-A001-6E581D1E5EDB}" type="sibTrans" cxnId="{E51A4C00-EF4A-4E9E-9D92-CDD388CA9D8F}">
      <dgm:prSet/>
      <dgm:spPr/>
      <dgm:t>
        <a:bodyPr/>
        <a:lstStyle/>
        <a:p>
          <a:endParaRPr lang="en-IE"/>
        </a:p>
      </dgm:t>
    </dgm:pt>
    <dgm:pt modelId="{FA7D1CB8-FA7C-4508-A453-6CCA896E9CEC}">
      <dgm:prSet phldrT="[Text]"/>
      <dgm:spPr/>
      <dgm:t>
        <a:bodyPr/>
        <a:lstStyle/>
        <a:p>
          <a:r>
            <a:rPr lang="en-IE" dirty="0"/>
            <a:t>What could you have done differently?</a:t>
          </a:r>
        </a:p>
      </dgm:t>
    </dgm:pt>
    <dgm:pt modelId="{914FB1FE-F1C5-4F54-896F-A52B7F980528}" type="parTrans" cxnId="{F00DFF4A-C4A6-439A-BEEF-46B5EADD1AB6}">
      <dgm:prSet/>
      <dgm:spPr/>
      <dgm:t>
        <a:bodyPr/>
        <a:lstStyle/>
        <a:p>
          <a:endParaRPr lang="en-IE"/>
        </a:p>
      </dgm:t>
    </dgm:pt>
    <dgm:pt modelId="{2AA20054-6D62-45A3-8C87-3927AAD2D774}" type="sibTrans" cxnId="{F00DFF4A-C4A6-439A-BEEF-46B5EADD1AB6}">
      <dgm:prSet/>
      <dgm:spPr/>
      <dgm:t>
        <a:bodyPr/>
        <a:lstStyle/>
        <a:p>
          <a:endParaRPr lang="en-IE"/>
        </a:p>
      </dgm:t>
    </dgm:pt>
    <dgm:pt modelId="{34F86474-1690-4C24-AA6B-AC23720C8852}">
      <dgm:prSet phldrT="[Text]"/>
      <dgm:spPr/>
      <dgm:t>
        <a:bodyPr/>
        <a:lstStyle/>
        <a:p>
          <a:r>
            <a:rPr lang="en-IE" dirty="0"/>
            <a:t>Has your solution generated more problems? What kind?</a:t>
          </a:r>
        </a:p>
      </dgm:t>
    </dgm:pt>
    <dgm:pt modelId="{74B4B768-4183-4B04-ABD1-BF5787719C93}" type="parTrans" cxnId="{6B2D2077-9F56-4801-98AC-9BECB176799A}">
      <dgm:prSet/>
      <dgm:spPr/>
      <dgm:t>
        <a:bodyPr/>
        <a:lstStyle/>
        <a:p>
          <a:endParaRPr lang="en-IE"/>
        </a:p>
      </dgm:t>
    </dgm:pt>
    <dgm:pt modelId="{D6A4037B-0063-4D26-8906-B83177D492F5}" type="sibTrans" cxnId="{6B2D2077-9F56-4801-98AC-9BECB176799A}">
      <dgm:prSet/>
      <dgm:spPr/>
      <dgm:t>
        <a:bodyPr/>
        <a:lstStyle/>
        <a:p>
          <a:endParaRPr lang="en-IE"/>
        </a:p>
      </dgm:t>
    </dgm:pt>
    <dgm:pt modelId="{0A525E7A-A383-48C1-9B89-B467ED51C800}" type="pres">
      <dgm:prSet presAssocID="{BDE5C2B1-1C14-495C-90F9-4219D3F0E337}" presName="Name0" presStyleCnt="0">
        <dgm:presLayoutVars>
          <dgm:dir/>
          <dgm:animLvl val="lvl"/>
          <dgm:resizeHandles val="exact"/>
        </dgm:presLayoutVars>
      </dgm:prSet>
      <dgm:spPr/>
    </dgm:pt>
    <dgm:pt modelId="{C61CF37D-739C-4DA9-A9A4-64352063ACFE}" type="pres">
      <dgm:prSet presAssocID="{451DFE7B-6B34-4069-AFB1-229FF2D98EA4}" presName="boxAndChildren" presStyleCnt="0"/>
      <dgm:spPr/>
    </dgm:pt>
    <dgm:pt modelId="{8F38D966-1A3B-4C3D-9DA6-448DFC947A39}" type="pres">
      <dgm:prSet presAssocID="{451DFE7B-6B34-4069-AFB1-229FF2D98EA4}" presName="parentTextBox" presStyleLbl="node1" presStyleIdx="0" presStyleCnt="4"/>
      <dgm:spPr/>
    </dgm:pt>
    <dgm:pt modelId="{6676FBF6-1895-4611-A864-BF2F36DBEE64}" type="pres">
      <dgm:prSet presAssocID="{451DFE7B-6B34-4069-AFB1-229FF2D98EA4}" presName="entireBox" presStyleLbl="node1" presStyleIdx="0" presStyleCnt="4"/>
      <dgm:spPr/>
    </dgm:pt>
    <dgm:pt modelId="{68106290-1ABC-4325-8CAC-9B2B8860CAB5}" type="pres">
      <dgm:prSet presAssocID="{451DFE7B-6B34-4069-AFB1-229FF2D98EA4}" presName="descendantBox" presStyleCnt="0"/>
      <dgm:spPr/>
    </dgm:pt>
    <dgm:pt modelId="{8210AB98-6346-45DC-BEA8-79A00807070E}" type="pres">
      <dgm:prSet presAssocID="{71A546A1-68AE-401A-9AA4-EB4A1C99F5EE}" presName="childTextBox" presStyleLbl="fgAccFollowNode1" presStyleIdx="0" presStyleCnt="16">
        <dgm:presLayoutVars>
          <dgm:bulletEnabled val="1"/>
        </dgm:presLayoutVars>
      </dgm:prSet>
      <dgm:spPr/>
    </dgm:pt>
    <dgm:pt modelId="{767648F2-AF3B-4B63-8FE1-2E86AB753A28}" type="pres">
      <dgm:prSet presAssocID="{9D374623-644F-42E4-97DE-037AABC0B7A6}" presName="childTextBox" presStyleLbl="fgAccFollowNode1" presStyleIdx="1" presStyleCnt="16">
        <dgm:presLayoutVars>
          <dgm:bulletEnabled val="1"/>
        </dgm:presLayoutVars>
      </dgm:prSet>
      <dgm:spPr/>
    </dgm:pt>
    <dgm:pt modelId="{BB432690-99DB-4EAB-A23C-85F53B3C629B}" type="pres">
      <dgm:prSet presAssocID="{FA7D1CB8-FA7C-4508-A453-6CCA896E9CEC}" presName="childTextBox" presStyleLbl="fgAccFollowNode1" presStyleIdx="2" presStyleCnt="16">
        <dgm:presLayoutVars>
          <dgm:bulletEnabled val="1"/>
        </dgm:presLayoutVars>
      </dgm:prSet>
      <dgm:spPr/>
    </dgm:pt>
    <dgm:pt modelId="{9771F745-B385-4F7A-9B32-1D8C4DBEFDC9}" type="pres">
      <dgm:prSet presAssocID="{34F86474-1690-4C24-AA6B-AC23720C8852}" presName="childTextBox" presStyleLbl="fgAccFollowNode1" presStyleIdx="3" presStyleCnt="16">
        <dgm:presLayoutVars>
          <dgm:bulletEnabled val="1"/>
        </dgm:presLayoutVars>
      </dgm:prSet>
      <dgm:spPr/>
    </dgm:pt>
    <dgm:pt modelId="{4E800271-2C80-4E24-A401-A502454781A4}" type="pres">
      <dgm:prSet presAssocID="{C75DA4F6-56C5-41DC-B698-74D78B18010C}" presName="sp" presStyleCnt="0"/>
      <dgm:spPr/>
    </dgm:pt>
    <dgm:pt modelId="{E595DA27-6582-4227-ADC2-120D6DAB7D38}" type="pres">
      <dgm:prSet presAssocID="{394087F9-477D-45BE-A0B3-0FD46447C9C1}" presName="arrowAndChildren" presStyleCnt="0"/>
      <dgm:spPr/>
    </dgm:pt>
    <dgm:pt modelId="{905207EE-A109-4CC6-A939-39DF5571E07F}" type="pres">
      <dgm:prSet presAssocID="{394087F9-477D-45BE-A0B3-0FD46447C9C1}" presName="parentTextArrow" presStyleLbl="node1" presStyleIdx="0" presStyleCnt="4"/>
      <dgm:spPr/>
    </dgm:pt>
    <dgm:pt modelId="{2D7181E1-4B2D-4D13-B2E3-2BFAF9CF25B5}" type="pres">
      <dgm:prSet presAssocID="{394087F9-477D-45BE-A0B3-0FD46447C9C1}" presName="arrow" presStyleLbl="node1" presStyleIdx="1" presStyleCnt="4"/>
      <dgm:spPr/>
    </dgm:pt>
    <dgm:pt modelId="{1AC42C64-2BDD-4776-90B0-88E67870923D}" type="pres">
      <dgm:prSet presAssocID="{394087F9-477D-45BE-A0B3-0FD46447C9C1}" presName="descendantArrow" presStyleCnt="0"/>
      <dgm:spPr/>
    </dgm:pt>
    <dgm:pt modelId="{88EED7E4-2C22-4868-B76C-EFEF1FE581EB}" type="pres">
      <dgm:prSet presAssocID="{07695EA2-3FEA-4158-B1A7-FB45362A0C0B}" presName="childTextArrow" presStyleLbl="fgAccFollowNode1" presStyleIdx="4" presStyleCnt="16">
        <dgm:presLayoutVars>
          <dgm:bulletEnabled val="1"/>
        </dgm:presLayoutVars>
      </dgm:prSet>
      <dgm:spPr/>
    </dgm:pt>
    <dgm:pt modelId="{6919D24E-C675-47E6-B51E-B96692777E60}" type="pres">
      <dgm:prSet presAssocID="{07AA873E-453A-4CC4-A311-2D77E39B3C44}" presName="childTextArrow" presStyleLbl="fgAccFollowNode1" presStyleIdx="5" presStyleCnt="16">
        <dgm:presLayoutVars>
          <dgm:bulletEnabled val="1"/>
        </dgm:presLayoutVars>
      </dgm:prSet>
      <dgm:spPr/>
    </dgm:pt>
    <dgm:pt modelId="{AB29F005-E5F9-4C91-959B-141EC188560B}" type="pres">
      <dgm:prSet presAssocID="{F8847724-3B78-4621-BFB3-9AC745D85051}" presName="childTextArrow" presStyleLbl="fgAccFollowNode1" presStyleIdx="6" presStyleCnt="16">
        <dgm:presLayoutVars>
          <dgm:bulletEnabled val="1"/>
        </dgm:presLayoutVars>
      </dgm:prSet>
      <dgm:spPr/>
    </dgm:pt>
    <dgm:pt modelId="{5B902BD9-3E67-4DA0-AA90-9AC669EC7EE7}" type="pres">
      <dgm:prSet presAssocID="{0196358A-A497-4309-B230-71FF215AB3DB}" presName="sp" presStyleCnt="0"/>
      <dgm:spPr/>
    </dgm:pt>
    <dgm:pt modelId="{61B2DF00-4555-4108-9064-0847439B26D5}" type="pres">
      <dgm:prSet presAssocID="{6F312BF6-83B9-423B-906A-B2FAAC556B43}" presName="arrowAndChildren" presStyleCnt="0"/>
      <dgm:spPr/>
    </dgm:pt>
    <dgm:pt modelId="{814E32B1-9581-476B-BA2C-9B9F5982EB5D}" type="pres">
      <dgm:prSet presAssocID="{6F312BF6-83B9-423B-906A-B2FAAC556B43}" presName="parentTextArrow" presStyleLbl="node1" presStyleIdx="1" presStyleCnt="4"/>
      <dgm:spPr/>
    </dgm:pt>
    <dgm:pt modelId="{3F968D0B-A561-45E1-B653-24FBD037C6C6}" type="pres">
      <dgm:prSet presAssocID="{6F312BF6-83B9-423B-906A-B2FAAC556B43}" presName="arrow" presStyleLbl="node1" presStyleIdx="2" presStyleCnt="4"/>
      <dgm:spPr/>
    </dgm:pt>
    <dgm:pt modelId="{A9CC9996-B6EC-45ED-9702-91E0932678F1}" type="pres">
      <dgm:prSet presAssocID="{6F312BF6-83B9-423B-906A-B2FAAC556B43}" presName="descendantArrow" presStyleCnt="0"/>
      <dgm:spPr/>
    </dgm:pt>
    <dgm:pt modelId="{89E86442-5AA3-4AFF-A964-C09135DA5F94}" type="pres">
      <dgm:prSet presAssocID="{5A61792D-FBC6-4A4A-AFFF-4A4DB50F671C}" presName="childTextArrow" presStyleLbl="fgAccFollowNode1" presStyleIdx="7" presStyleCnt="16">
        <dgm:presLayoutVars>
          <dgm:bulletEnabled val="1"/>
        </dgm:presLayoutVars>
      </dgm:prSet>
      <dgm:spPr/>
    </dgm:pt>
    <dgm:pt modelId="{5ED6BB80-0099-4B22-9CD3-3655E82F9705}" type="pres">
      <dgm:prSet presAssocID="{00286767-C99A-4C88-A07E-DF290DBDB217}" presName="childTextArrow" presStyleLbl="fgAccFollowNode1" presStyleIdx="8" presStyleCnt="16">
        <dgm:presLayoutVars>
          <dgm:bulletEnabled val="1"/>
        </dgm:presLayoutVars>
      </dgm:prSet>
      <dgm:spPr/>
    </dgm:pt>
    <dgm:pt modelId="{17A6ECCC-8A2F-4E32-A2B9-8B6C3C46DE14}" type="pres">
      <dgm:prSet presAssocID="{FFC6DFDC-F897-4B35-8D85-96B04B5FBEDA}" presName="childTextArrow" presStyleLbl="fgAccFollowNode1" presStyleIdx="9" presStyleCnt="16">
        <dgm:presLayoutVars>
          <dgm:bulletEnabled val="1"/>
        </dgm:presLayoutVars>
      </dgm:prSet>
      <dgm:spPr/>
    </dgm:pt>
    <dgm:pt modelId="{118D8E4A-843C-4C62-953D-E0520373AF2A}" type="pres">
      <dgm:prSet presAssocID="{2CE63043-9E69-483D-BB23-862C9B9FF8C3}" presName="childTextArrow" presStyleLbl="fgAccFollowNode1" presStyleIdx="10" presStyleCnt="16">
        <dgm:presLayoutVars>
          <dgm:bulletEnabled val="1"/>
        </dgm:presLayoutVars>
      </dgm:prSet>
      <dgm:spPr/>
    </dgm:pt>
    <dgm:pt modelId="{BE3919BE-F2A3-4928-9C89-293B35068324}" type="pres">
      <dgm:prSet presAssocID="{5530B901-309B-42E6-BD13-4AB4113A7ED0}" presName="sp" presStyleCnt="0"/>
      <dgm:spPr/>
    </dgm:pt>
    <dgm:pt modelId="{20F64DFB-ADA0-4793-8D97-47FFB5865161}" type="pres">
      <dgm:prSet presAssocID="{189535E4-B0F5-4DDC-BF66-AE303EB0A71F}" presName="arrowAndChildren" presStyleCnt="0"/>
      <dgm:spPr/>
    </dgm:pt>
    <dgm:pt modelId="{81FBFC1D-C04B-483F-B7F3-18925359DC91}" type="pres">
      <dgm:prSet presAssocID="{189535E4-B0F5-4DDC-BF66-AE303EB0A71F}" presName="parentTextArrow" presStyleLbl="node1" presStyleIdx="2" presStyleCnt="4"/>
      <dgm:spPr/>
    </dgm:pt>
    <dgm:pt modelId="{7B3BDF7E-4A5B-4B52-938D-8A2E6B1B066A}" type="pres">
      <dgm:prSet presAssocID="{189535E4-B0F5-4DDC-BF66-AE303EB0A71F}" presName="arrow" presStyleLbl="node1" presStyleIdx="3" presStyleCnt="4"/>
      <dgm:spPr/>
    </dgm:pt>
    <dgm:pt modelId="{A1771C90-941E-40B3-9566-43A1134ADCB4}" type="pres">
      <dgm:prSet presAssocID="{189535E4-B0F5-4DDC-BF66-AE303EB0A71F}" presName="descendantArrow" presStyleCnt="0"/>
      <dgm:spPr/>
    </dgm:pt>
    <dgm:pt modelId="{4739E736-0B75-4C60-A583-87DEFFCE3D60}" type="pres">
      <dgm:prSet presAssocID="{C03D5F85-BD05-49A4-B344-AAB4A7DC354D}" presName="childTextArrow" presStyleLbl="fgAccFollowNode1" presStyleIdx="11" presStyleCnt="16">
        <dgm:presLayoutVars>
          <dgm:bulletEnabled val="1"/>
        </dgm:presLayoutVars>
      </dgm:prSet>
      <dgm:spPr/>
    </dgm:pt>
    <dgm:pt modelId="{CAE807F9-F7A2-4634-BBA1-C778DAC03AB8}" type="pres">
      <dgm:prSet presAssocID="{91096D42-54C6-4D1B-902F-6DB13D8A1013}" presName="childTextArrow" presStyleLbl="fgAccFollowNode1" presStyleIdx="12" presStyleCnt="16">
        <dgm:presLayoutVars>
          <dgm:bulletEnabled val="1"/>
        </dgm:presLayoutVars>
      </dgm:prSet>
      <dgm:spPr/>
    </dgm:pt>
    <dgm:pt modelId="{958F25E0-C695-486B-B559-00E68A9EBF8F}" type="pres">
      <dgm:prSet presAssocID="{52CA195B-8EF0-42A6-94FA-3053E9E06E7B}" presName="childTextArrow" presStyleLbl="fgAccFollowNode1" presStyleIdx="13" presStyleCnt="16">
        <dgm:presLayoutVars>
          <dgm:bulletEnabled val="1"/>
        </dgm:presLayoutVars>
      </dgm:prSet>
      <dgm:spPr/>
    </dgm:pt>
    <dgm:pt modelId="{6871C228-284D-4797-B611-E1DC675B1DC9}" type="pres">
      <dgm:prSet presAssocID="{A9D762CD-3620-4229-BB5F-075F1633FD87}" presName="childTextArrow" presStyleLbl="fgAccFollowNode1" presStyleIdx="14" presStyleCnt="16">
        <dgm:presLayoutVars>
          <dgm:bulletEnabled val="1"/>
        </dgm:presLayoutVars>
      </dgm:prSet>
      <dgm:spPr/>
    </dgm:pt>
    <dgm:pt modelId="{30AA1CB9-C6E0-4547-9BFE-D15BED52B5CE}" type="pres">
      <dgm:prSet presAssocID="{64432849-C533-4FC5-A0EB-89236F468FBE}" presName="childTextArrow" presStyleLbl="fgAccFollowNode1" presStyleIdx="15" presStyleCnt="16">
        <dgm:presLayoutVars>
          <dgm:bulletEnabled val="1"/>
        </dgm:presLayoutVars>
      </dgm:prSet>
      <dgm:spPr/>
    </dgm:pt>
  </dgm:ptLst>
  <dgm:cxnLst>
    <dgm:cxn modelId="{E51A4C00-EF4A-4E9E-9D92-CDD388CA9D8F}" srcId="{451DFE7B-6B34-4069-AFB1-229FF2D98EA4}" destId="{9D374623-644F-42E4-97DE-037AABC0B7A6}" srcOrd="1" destOrd="0" parTransId="{C3C3CB06-3307-42CE-8730-551EFA605B18}" sibTransId="{EAC2D906-39C3-4374-A001-6E581D1E5EDB}"/>
    <dgm:cxn modelId="{98F0C501-4C03-4D8F-AA42-0EB7503A48DD}" srcId="{189535E4-B0F5-4DDC-BF66-AE303EB0A71F}" destId="{91096D42-54C6-4D1B-902F-6DB13D8A1013}" srcOrd="1" destOrd="0" parTransId="{A1613563-59EA-4182-940C-CADAC628FBAD}" sibTransId="{21D830D0-58C5-49A2-80A2-D6C3C3A9772C}"/>
    <dgm:cxn modelId="{D4267C0D-8E58-460D-B2EB-AC70DB548861}" type="presOf" srcId="{A9D762CD-3620-4229-BB5F-075F1633FD87}" destId="{6871C228-284D-4797-B611-E1DC675B1DC9}" srcOrd="0" destOrd="0" presId="urn:microsoft.com/office/officeart/2005/8/layout/process4"/>
    <dgm:cxn modelId="{A42B740E-85C9-44FC-8EC3-7444F0B8559F}" type="presOf" srcId="{394087F9-477D-45BE-A0B3-0FD46447C9C1}" destId="{2D7181E1-4B2D-4D13-B2E3-2BFAF9CF25B5}" srcOrd="1" destOrd="0" presId="urn:microsoft.com/office/officeart/2005/8/layout/process4"/>
    <dgm:cxn modelId="{B525D719-DC4A-4A4B-8593-45FF4FAB8F80}" type="presOf" srcId="{9D374623-644F-42E4-97DE-037AABC0B7A6}" destId="{767648F2-AF3B-4B63-8FE1-2E86AB753A28}" srcOrd="0" destOrd="0" presId="urn:microsoft.com/office/officeart/2005/8/layout/process4"/>
    <dgm:cxn modelId="{A0BFFA1B-243D-4E7F-A0BA-69F983B8B75C}" type="presOf" srcId="{189535E4-B0F5-4DDC-BF66-AE303EB0A71F}" destId="{7B3BDF7E-4A5B-4B52-938D-8A2E6B1B066A}" srcOrd="1" destOrd="0" presId="urn:microsoft.com/office/officeart/2005/8/layout/process4"/>
    <dgm:cxn modelId="{4E27EA1F-84C6-4C1D-B0A7-DC916B78BE71}" type="presOf" srcId="{64432849-C533-4FC5-A0EB-89236F468FBE}" destId="{30AA1CB9-C6E0-4547-9BFE-D15BED52B5CE}" srcOrd="0" destOrd="0" presId="urn:microsoft.com/office/officeart/2005/8/layout/process4"/>
    <dgm:cxn modelId="{74C9BE20-CA2C-48C1-A649-D79410BD6EC0}" type="presOf" srcId="{189535E4-B0F5-4DDC-BF66-AE303EB0A71F}" destId="{81FBFC1D-C04B-483F-B7F3-18925359DC91}" srcOrd="0" destOrd="0" presId="urn:microsoft.com/office/officeart/2005/8/layout/process4"/>
    <dgm:cxn modelId="{6AA41824-51D1-452C-8C8A-98A79EF555B8}" type="presOf" srcId="{FFC6DFDC-F897-4B35-8D85-96B04B5FBEDA}" destId="{17A6ECCC-8A2F-4E32-A2B9-8B6C3C46DE14}" srcOrd="0" destOrd="0" presId="urn:microsoft.com/office/officeart/2005/8/layout/process4"/>
    <dgm:cxn modelId="{AA995925-D338-4578-A2D9-17F93C77F27C}" type="presOf" srcId="{6F312BF6-83B9-423B-906A-B2FAAC556B43}" destId="{814E32B1-9581-476B-BA2C-9B9F5982EB5D}" srcOrd="0" destOrd="0" presId="urn:microsoft.com/office/officeart/2005/8/layout/process4"/>
    <dgm:cxn modelId="{1A420B2B-79A4-450E-A011-C71A8ADE24A0}" type="presOf" srcId="{71A546A1-68AE-401A-9AA4-EB4A1C99F5EE}" destId="{8210AB98-6346-45DC-BEA8-79A00807070E}" srcOrd="0" destOrd="0" presId="urn:microsoft.com/office/officeart/2005/8/layout/process4"/>
    <dgm:cxn modelId="{ABD06C2D-15E0-4597-BF3A-FC4FFA3AF478}" srcId="{BDE5C2B1-1C14-495C-90F9-4219D3F0E337}" destId="{189535E4-B0F5-4DDC-BF66-AE303EB0A71F}" srcOrd="0" destOrd="0" parTransId="{831C8A2D-C95C-4F66-BEEC-317CA353C8D5}" sibTransId="{5530B901-309B-42E6-BD13-4AB4113A7ED0}"/>
    <dgm:cxn modelId="{5EE47C34-9093-493E-88FB-EC6D8A7A1ACF}" type="presOf" srcId="{34F86474-1690-4C24-AA6B-AC23720C8852}" destId="{9771F745-B385-4F7A-9B32-1D8C4DBEFDC9}" srcOrd="0" destOrd="0" presId="urn:microsoft.com/office/officeart/2005/8/layout/process4"/>
    <dgm:cxn modelId="{E6C5893A-F73F-4BC3-9B05-4CFE4C9C5FA1}" srcId="{451DFE7B-6B34-4069-AFB1-229FF2D98EA4}" destId="{71A546A1-68AE-401A-9AA4-EB4A1C99F5EE}" srcOrd="0" destOrd="0" parTransId="{83AA54C0-8C4C-44CC-A64E-F21774715AA2}" sibTransId="{3E05A22B-05A0-433C-BADD-EDED643B1203}"/>
    <dgm:cxn modelId="{7D3F9D3F-B3B8-4D7F-86E9-FCBEE9D7BC93}" type="presOf" srcId="{FA7D1CB8-FA7C-4508-A453-6CCA896E9CEC}" destId="{BB432690-99DB-4EAB-A23C-85F53B3C629B}" srcOrd="0" destOrd="0" presId="urn:microsoft.com/office/officeart/2005/8/layout/process4"/>
    <dgm:cxn modelId="{0AA90D5D-49D6-4029-BFCA-B8308C4DD8DA}" srcId="{BDE5C2B1-1C14-495C-90F9-4219D3F0E337}" destId="{451DFE7B-6B34-4069-AFB1-229FF2D98EA4}" srcOrd="3" destOrd="0" parTransId="{BB23B089-C69A-44D0-8FDE-0FFEAF7BAF96}" sibTransId="{308CB9D6-21BB-4FA9-BF26-56DAE1769BFA}"/>
    <dgm:cxn modelId="{3DD17542-8007-4166-B702-CE053C8A1B59}" type="presOf" srcId="{BDE5C2B1-1C14-495C-90F9-4219D3F0E337}" destId="{0A525E7A-A383-48C1-9B89-B467ED51C800}" srcOrd="0" destOrd="0" presId="urn:microsoft.com/office/officeart/2005/8/layout/process4"/>
    <dgm:cxn modelId="{6C7AE262-71F5-47E2-8F57-C8827BAFF7B9}" type="presOf" srcId="{00286767-C99A-4C88-A07E-DF290DBDB217}" destId="{5ED6BB80-0099-4B22-9CD3-3655E82F9705}" srcOrd="0" destOrd="0" presId="urn:microsoft.com/office/officeart/2005/8/layout/process4"/>
    <dgm:cxn modelId="{2A44F844-4CD4-491A-9D22-19E2792CD29D}" type="presOf" srcId="{C03D5F85-BD05-49A4-B344-AAB4A7DC354D}" destId="{4739E736-0B75-4C60-A583-87DEFFCE3D60}" srcOrd="0" destOrd="0" presId="urn:microsoft.com/office/officeart/2005/8/layout/process4"/>
    <dgm:cxn modelId="{078E3945-818C-4566-B7C2-652866E14864}" srcId="{6F312BF6-83B9-423B-906A-B2FAAC556B43}" destId="{00286767-C99A-4C88-A07E-DF290DBDB217}" srcOrd="1" destOrd="0" parTransId="{625B1A3A-2EAF-4B55-BC3B-6944FF52E66A}" sibTransId="{1E35389E-ADA1-423D-A21B-DF0DFC409753}"/>
    <dgm:cxn modelId="{3FF63F45-4F84-4E9E-B7C3-CAA21461738A}" type="presOf" srcId="{F8847724-3B78-4621-BFB3-9AC745D85051}" destId="{AB29F005-E5F9-4C91-959B-141EC188560B}" srcOrd="0" destOrd="0" presId="urn:microsoft.com/office/officeart/2005/8/layout/process4"/>
    <dgm:cxn modelId="{F7D5F765-E9A6-4465-A681-08D2BBB6F667}" srcId="{394087F9-477D-45BE-A0B3-0FD46447C9C1}" destId="{07AA873E-453A-4CC4-A311-2D77E39B3C44}" srcOrd="1" destOrd="0" parTransId="{7796B729-E72E-457C-BF5E-A4E95DB8CCFF}" sibTransId="{E23E8EDF-9D06-45DC-BBE2-B484633B0DFC}"/>
    <dgm:cxn modelId="{21510E48-7207-4D82-B548-337CAF376D3F}" type="presOf" srcId="{2CE63043-9E69-483D-BB23-862C9B9FF8C3}" destId="{118D8E4A-843C-4C62-953D-E0520373AF2A}" srcOrd="0" destOrd="0" presId="urn:microsoft.com/office/officeart/2005/8/layout/process4"/>
    <dgm:cxn modelId="{129AC149-84C5-4A44-8505-87F88062B0A2}" type="presOf" srcId="{451DFE7B-6B34-4069-AFB1-229FF2D98EA4}" destId="{8F38D966-1A3B-4C3D-9DA6-448DFC947A39}" srcOrd="0" destOrd="0" presId="urn:microsoft.com/office/officeart/2005/8/layout/process4"/>
    <dgm:cxn modelId="{F00DFF4A-C4A6-439A-BEEF-46B5EADD1AB6}" srcId="{451DFE7B-6B34-4069-AFB1-229FF2D98EA4}" destId="{FA7D1CB8-FA7C-4508-A453-6CCA896E9CEC}" srcOrd="2" destOrd="0" parTransId="{914FB1FE-F1C5-4F54-896F-A52B7F980528}" sibTransId="{2AA20054-6D62-45A3-8C87-3927AAD2D774}"/>
    <dgm:cxn modelId="{6B2D2077-9F56-4801-98AC-9BECB176799A}" srcId="{451DFE7B-6B34-4069-AFB1-229FF2D98EA4}" destId="{34F86474-1690-4C24-AA6B-AC23720C8852}" srcOrd="3" destOrd="0" parTransId="{74B4B768-4183-4B04-ABD1-BF5787719C93}" sibTransId="{D6A4037B-0063-4D26-8906-B83177D492F5}"/>
    <dgm:cxn modelId="{3D735C78-F94C-49C6-95BE-44B92694731B}" srcId="{189535E4-B0F5-4DDC-BF66-AE303EB0A71F}" destId="{A9D762CD-3620-4229-BB5F-075F1633FD87}" srcOrd="3" destOrd="0" parTransId="{60926C88-32C9-4AC0-89FF-71B3EB08B18B}" sibTransId="{58764DC6-13ED-47CE-B057-14299417C14F}"/>
    <dgm:cxn modelId="{7191CA8D-2ECC-4F17-AA2F-9B2E6E901B8A}" srcId="{189535E4-B0F5-4DDC-BF66-AE303EB0A71F}" destId="{C03D5F85-BD05-49A4-B344-AAB4A7DC354D}" srcOrd="0" destOrd="0" parTransId="{1DD1F8CE-58AA-47A0-B0EF-7ED628BD5F2D}" sibTransId="{7AF381DE-B83F-4B97-8BA0-9449566E9163}"/>
    <dgm:cxn modelId="{428F2C95-1297-4247-83DD-6B32F560193A}" srcId="{189535E4-B0F5-4DDC-BF66-AE303EB0A71F}" destId="{64432849-C533-4FC5-A0EB-89236F468FBE}" srcOrd="4" destOrd="0" parTransId="{3F129E48-F94F-49A3-BE4A-115E79A987C7}" sibTransId="{E3DB776F-A423-4DAC-808E-EEB9B60748E5}"/>
    <dgm:cxn modelId="{71502F99-9895-423F-9E3F-625CBF3A6319}" type="presOf" srcId="{52CA195B-8EF0-42A6-94FA-3053E9E06E7B}" destId="{958F25E0-C695-486B-B559-00E68A9EBF8F}" srcOrd="0" destOrd="0" presId="urn:microsoft.com/office/officeart/2005/8/layout/process4"/>
    <dgm:cxn modelId="{193069A0-F6B1-49DE-95F6-E9B5A172116C}" srcId="{6F312BF6-83B9-423B-906A-B2FAAC556B43}" destId="{FFC6DFDC-F897-4B35-8D85-96B04B5FBEDA}" srcOrd="2" destOrd="0" parTransId="{5FA0F910-9F5D-41B7-A576-3B78CE96D88B}" sibTransId="{680B0EB4-DA77-4F04-B269-DE83B2452AB2}"/>
    <dgm:cxn modelId="{EBFAFFA4-BB14-440A-89E3-387AD74827C0}" type="presOf" srcId="{5A61792D-FBC6-4A4A-AFFF-4A4DB50F671C}" destId="{89E86442-5AA3-4AFF-A964-C09135DA5F94}" srcOrd="0" destOrd="0" presId="urn:microsoft.com/office/officeart/2005/8/layout/process4"/>
    <dgm:cxn modelId="{12092EB8-152B-42D0-8660-45517014BC1B}" type="presOf" srcId="{394087F9-477D-45BE-A0B3-0FD46447C9C1}" destId="{905207EE-A109-4CC6-A939-39DF5571E07F}" srcOrd="0" destOrd="0" presId="urn:microsoft.com/office/officeart/2005/8/layout/process4"/>
    <dgm:cxn modelId="{22BCD4BB-8026-4679-A50D-C7915F3FA0EB}" type="presOf" srcId="{6F312BF6-83B9-423B-906A-B2FAAC556B43}" destId="{3F968D0B-A561-45E1-B653-24FBD037C6C6}" srcOrd="1" destOrd="0" presId="urn:microsoft.com/office/officeart/2005/8/layout/process4"/>
    <dgm:cxn modelId="{338E39BD-DB32-4096-B100-D5C32A4EE646}" type="presOf" srcId="{07AA873E-453A-4CC4-A311-2D77E39B3C44}" destId="{6919D24E-C675-47E6-B51E-B96692777E60}" srcOrd="0" destOrd="0" presId="urn:microsoft.com/office/officeart/2005/8/layout/process4"/>
    <dgm:cxn modelId="{C49CE3C1-A63B-4F7C-AB78-71ED3439D073}" srcId="{6F312BF6-83B9-423B-906A-B2FAAC556B43}" destId="{5A61792D-FBC6-4A4A-AFFF-4A4DB50F671C}" srcOrd="0" destOrd="0" parTransId="{222D32C3-CE4C-4B3C-9445-652C219FF215}" sibTransId="{352282B3-C395-42F0-BC8E-70AC3B59D1FE}"/>
    <dgm:cxn modelId="{99AB2BC2-1ADB-4060-9CE6-741880560CDF}" srcId="{394087F9-477D-45BE-A0B3-0FD46447C9C1}" destId="{F8847724-3B78-4621-BFB3-9AC745D85051}" srcOrd="2" destOrd="0" parTransId="{1F9CEF52-71AD-4293-B7C4-C9BA3842A900}" sibTransId="{A07FEB38-0E18-451A-92D7-2F2830548C2B}"/>
    <dgm:cxn modelId="{94B438CE-E4F6-4641-9107-7662555DC875}" srcId="{394087F9-477D-45BE-A0B3-0FD46447C9C1}" destId="{07695EA2-3FEA-4158-B1A7-FB45362A0C0B}" srcOrd="0" destOrd="0" parTransId="{95332173-9242-4D29-A06A-07D6D8979874}" sibTransId="{8C5E15B8-6047-4369-A0F9-C9C48D2E9CF0}"/>
    <dgm:cxn modelId="{71C990DA-41BF-48DF-AEFA-0EB72E8FF06C}" srcId="{BDE5C2B1-1C14-495C-90F9-4219D3F0E337}" destId="{394087F9-477D-45BE-A0B3-0FD46447C9C1}" srcOrd="2" destOrd="0" parTransId="{72616B09-BFC8-44F3-8455-EF181BEB17C5}" sibTransId="{C75DA4F6-56C5-41DC-B698-74D78B18010C}"/>
    <dgm:cxn modelId="{042EC5DD-3B73-45C8-91E0-0B23D99C55D7}" srcId="{6F312BF6-83B9-423B-906A-B2FAAC556B43}" destId="{2CE63043-9E69-483D-BB23-862C9B9FF8C3}" srcOrd="3" destOrd="0" parTransId="{1EBAD14F-7B5F-4883-9447-C9812F2DCCA1}" sibTransId="{58E1618D-366B-41F0-A48F-3E6F97740996}"/>
    <dgm:cxn modelId="{A394D5DD-3E46-4BEE-B32A-94AA097FB4AD}" srcId="{BDE5C2B1-1C14-495C-90F9-4219D3F0E337}" destId="{6F312BF6-83B9-423B-906A-B2FAAC556B43}" srcOrd="1" destOrd="0" parTransId="{0016A3A9-01F5-447E-880A-5C07B81BD374}" sibTransId="{0196358A-A497-4309-B230-71FF215AB3DB}"/>
    <dgm:cxn modelId="{EE7197E3-B05B-481F-9265-A79995F21D7F}" type="presOf" srcId="{451DFE7B-6B34-4069-AFB1-229FF2D98EA4}" destId="{6676FBF6-1895-4611-A864-BF2F36DBEE64}" srcOrd="1" destOrd="0" presId="urn:microsoft.com/office/officeart/2005/8/layout/process4"/>
    <dgm:cxn modelId="{535C38E8-E199-445D-8978-3AEB296EA04F}" type="presOf" srcId="{07695EA2-3FEA-4158-B1A7-FB45362A0C0B}" destId="{88EED7E4-2C22-4868-B76C-EFEF1FE581EB}" srcOrd="0" destOrd="0" presId="urn:microsoft.com/office/officeart/2005/8/layout/process4"/>
    <dgm:cxn modelId="{D46DD8EC-C351-44EE-A5D2-15B7288BCFE5}" srcId="{189535E4-B0F5-4DDC-BF66-AE303EB0A71F}" destId="{52CA195B-8EF0-42A6-94FA-3053E9E06E7B}" srcOrd="2" destOrd="0" parTransId="{33BCA384-DAE6-4418-8CF9-4079EAE55221}" sibTransId="{A6AA1E73-46DB-4601-92B9-62A5E0D46A75}"/>
    <dgm:cxn modelId="{D52D0DF3-DCE7-4BAA-A0B2-BD01BEBCC1E8}" type="presOf" srcId="{91096D42-54C6-4D1B-902F-6DB13D8A1013}" destId="{CAE807F9-F7A2-4634-BBA1-C778DAC03AB8}" srcOrd="0" destOrd="0" presId="urn:microsoft.com/office/officeart/2005/8/layout/process4"/>
    <dgm:cxn modelId="{587A35A7-7D14-4AEE-8165-A88864A12B4A}" type="presParOf" srcId="{0A525E7A-A383-48C1-9B89-B467ED51C800}" destId="{C61CF37D-739C-4DA9-A9A4-64352063ACFE}" srcOrd="0" destOrd="0" presId="urn:microsoft.com/office/officeart/2005/8/layout/process4"/>
    <dgm:cxn modelId="{674C6A0A-DF2B-4A6E-9D0F-A4E1C936EBD8}" type="presParOf" srcId="{C61CF37D-739C-4DA9-A9A4-64352063ACFE}" destId="{8F38D966-1A3B-4C3D-9DA6-448DFC947A39}" srcOrd="0" destOrd="0" presId="urn:microsoft.com/office/officeart/2005/8/layout/process4"/>
    <dgm:cxn modelId="{F0976432-79AA-4A8C-94CA-6AFF1EAAB266}" type="presParOf" srcId="{C61CF37D-739C-4DA9-A9A4-64352063ACFE}" destId="{6676FBF6-1895-4611-A864-BF2F36DBEE64}" srcOrd="1" destOrd="0" presId="urn:microsoft.com/office/officeart/2005/8/layout/process4"/>
    <dgm:cxn modelId="{F8CF0BAC-3913-4A92-86AA-89F5EA45A0E6}" type="presParOf" srcId="{C61CF37D-739C-4DA9-A9A4-64352063ACFE}" destId="{68106290-1ABC-4325-8CAC-9B2B8860CAB5}" srcOrd="2" destOrd="0" presId="urn:microsoft.com/office/officeart/2005/8/layout/process4"/>
    <dgm:cxn modelId="{FD633440-7994-4C3A-ACDC-58B256407389}" type="presParOf" srcId="{68106290-1ABC-4325-8CAC-9B2B8860CAB5}" destId="{8210AB98-6346-45DC-BEA8-79A00807070E}" srcOrd="0" destOrd="0" presId="urn:microsoft.com/office/officeart/2005/8/layout/process4"/>
    <dgm:cxn modelId="{120D13BD-8982-4D20-A7C5-2668369FD0AD}" type="presParOf" srcId="{68106290-1ABC-4325-8CAC-9B2B8860CAB5}" destId="{767648F2-AF3B-4B63-8FE1-2E86AB753A28}" srcOrd="1" destOrd="0" presId="urn:microsoft.com/office/officeart/2005/8/layout/process4"/>
    <dgm:cxn modelId="{074A0398-BAC5-4C1D-AFA5-6242C7E6560F}" type="presParOf" srcId="{68106290-1ABC-4325-8CAC-9B2B8860CAB5}" destId="{BB432690-99DB-4EAB-A23C-85F53B3C629B}" srcOrd="2" destOrd="0" presId="urn:microsoft.com/office/officeart/2005/8/layout/process4"/>
    <dgm:cxn modelId="{9326AC65-8591-4DC2-A6A6-D8C7ACAF1555}" type="presParOf" srcId="{68106290-1ABC-4325-8CAC-9B2B8860CAB5}" destId="{9771F745-B385-4F7A-9B32-1D8C4DBEFDC9}" srcOrd="3" destOrd="0" presId="urn:microsoft.com/office/officeart/2005/8/layout/process4"/>
    <dgm:cxn modelId="{5F15CF29-05A7-4BA2-A59E-080BBC61AB07}" type="presParOf" srcId="{0A525E7A-A383-48C1-9B89-B467ED51C800}" destId="{4E800271-2C80-4E24-A401-A502454781A4}" srcOrd="1" destOrd="0" presId="urn:microsoft.com/office/officeart/2005/8/layout/process4"/>
    <dgm:cxn modelId="{A042689F-BB41-4999-A749-A214D519A036}" type="presParOf" srcId="{0A525E7A-A383-48C1-9B89-B467ED51C800}" destId="{E595DA27-6582-4227-ADC2-120D6DAB7D38}" srcOrd="2" destOrd="0" presId="urn:microsoft.com/office/officeart/2005/8/layout/process4"/>
    <dgm:cxn modelId="{1B97BA86-0E79-41C6-A9C4-3CFA315E6D22}" type="presParOf" srcId="{E595DA27-6582-4227-ADC2-120D6DAB7D38}" destId="{905207EE-A109-4CC6-A939-39DF5571E07F}" srcOrd="0" destOrd="0" presId="urn:microsoft.com/office/officeart/2005/8/layout/process4"/>
    <dgm:cxn modelId="{69DE37E6-64E0-4CE1-A464-19D731FE6A2E}" type="presParOf" srcId="{E595DA27-6582-4227-ADC2-120D6DAB7D38}" destId="{2D7181E1-4B2D-4D13-B2E3-2BFAF9CF25B5}" srcOrd="1" destOrd="0" presId="urn:microsoft.com/office/officeart/2005/8/layout/process4"/>
    <dgm:cxn modelId="{CE6227DE-13BA-41D1-86E9-A4A7E8C17CFD}" type="presParOf" srcId="{E595DA27-6582-4227-ADC2-120D6DAB7D38}" destId="{1AC42C64-2BDD-4776-90B0-88E67870923D}" srcOrd="2" destOrd="0" presId="urn:microsoft.com/office/officeart/2005/8/layout/process4"/>
    <dgm:cxn modelId="{00FEF11B-5FB4-4DD3-97E9-A1999B32BD28}" type="presParOf" srcId="{1AC42C64-2BDD-4776-90B0-88E67870923D}" destId="{88EED7E4-2C22-4868-B76C-EFEF1FE581EB}" srcOrd="0" destOrd="0" presId="urn:microsoft.com/office/officeart/2005/8/layout/process4"/>
    <dgm:cxn modelId="{245DFDC3-3E34-42A9-9757-7AC943BA49BC}" type="presParOf" srcId="{1AC42C64-2BDD-4776-90B0-88E67870923D}" destId="{6919D24E-C675-47E6-B51E-B96692777E60}" srcOrd="1" destOrd="0" presId="urn:microsoft.com/office/officeart/2005/8/layout/process4"/>
    <dgm:cxn modelId="{D3F5F877-A595-4255-A4AF-31F8F60855F8}" type="presParOf" srcId="{1AC42C64-2BDD-4776-90B0-88E67870923D}" destId="{AB29F005-E5F9-4C91-959B-141EC188560B}" srcOrd="2" destOrd="0" presId="urn:microsoft.com/office/officeart/2005/8/layout/process4"/>
    <dgm:cxn modelId="{4EB418EE-372F-45D4-8088-3698E2E74882}" type="presParOf" srcId="{0A525E7A-A383-48C1-9B89-B467ED51C800}" destId="{5B902BD9-3E67-4DA0-AA90-9AC669EC7EE7}" srcOrd="3" destOrd="0" presId="urn:microsoft.com/office/officeart/2005/8/layout/process4"/>
    <dgm:cxn modelId="{E39C5709-9574-424A-B2A2-562790F1E210}" type="presParOf" srcId="{0A525E7A-A383-48C1-9B89-B467ED51C800}" destId="{61B2DF00-4555-4108-9064-0847439B26D5}" srcOrd="4" destOrd="0" presId="urn:microsoft.com/office/officeart/2005/8/layout/process4"/>
    <dgm:cxn modelId="{0B322C95-EB45-4779-8760-D9910967F707}" type="presParOf" srcId="{61B2DF00-4555-4108-9064-0847439B26D5}" destId="{814E32B1-9581-476B-BA2C-9B9F5982EB5D}" srcOrd="0" destOrd="0" presId="urn:microsoft.com/office/officeart/2005/8/layout/process4"/>
    <dgm:cxn modelId="{260BD0A7-A4E3-4981-A844-F47FA7A18173}" type="presParOf" srcId="{61B2DF00-4555-4108-9064-0847439B26D5}" destId="{3F968D0B-A561-45E1-B653-24FBD037C6C6}" srcOrd="1" destOrd="0" presId="urn:microsoft.com/office/officeart/2005/8/layout/process4"/>
    <dgm:cxn modelId="{442233C7-AC62-4899-BA72-B4EADFE4D84E}" type="presParOf" srcId="{61B2DF00-4555-4108-9064-0847439B26D5}" destId="{A9CC9996-B6EC-45ED-9702-91E0932678F1}" srcOrd="2" destOrd="0" presId="urn:microsoft.com/office/officeart/2005/8/layout/process4"/>
    <dgm:cxn modelId="{7958DDD5-55EC-49DE-BEE0-3C54A6B37920}" type="presParOf" srcId="{A9CC9996-B6EC-45ED-9702-91E0932678F1}" destId="{89E86442-5AA3-4AFF-A964-C09135DA5F94}" srcOrd="0" destOrd="0" presId="urn:microsoft.com/office/officeart/2005/8/layout/process4"/>
    <dgm:cxn modelId="{324AB7F9-65C2-4537-940E-D33B00C55BD3}" type="presParOf" srcId="{A9CC9996-B6EC-45ED-9702-91E0932678F1}" destId="{5ED6BB80-0099-4B22-9CD3-3655E82F9705}" srcOrd="1" destOrd="0" presId="urn:microsoft.com/office/officeart/2005/8/layout/process4"/>
    <dgm:cxn modelId="{A8B664B4-C636-43E2-8105-C6FE08BB5699}" type="presParOf" srcId="{A9CC9996-B6EC-45ED-9702-91E0932678F1}" destId="{17A6ECCC-8A2F-4E32-A2B9-8B6C3C46DE14}" srcOrd="2" destOrd="0" presId="urn:microsoft.com/office/officeart/2005/8/layout/process4"/>
    <dgm:cxn modelId="{37C60205-A27A-4D67-86B7-7F5A97E8DF29}" type="presParOf" srcId="{A9CC9996-B6EC-45ED-9702-91E0932678F1}" destId="{118D8E4A-843C-4C62-953D-E0520373AF2A}" srcOrd="3" destOrd="0" presId="urn:microsoft.com/office/officeart/2005/8/layout/process4"/>
    <dgm:cxn modelId="{7FF36974-F091-49C0-8926-E3F154FD7339}" type="presParOf" srcId="{0A525E7A-A383-48C1-9B89-B467ED51C800}" destId="{BE3919BE-F2A3-4928-9C89-293B35068324}" srcOrd="5" destOrd="0" presId="urn:microsoft.com/office/officeart/2005/8/layout/process4"/>
    <dgm:cxn modelId="{FFE2A0B3-729D-46D6-AB55-8CE541821A0D}" type="presParOf" srcId="{0A525E7A-A383-48C1-9B89-B467ED51C800}" destId="{20F64DFB-ADA0-4793-8D97-47FFB5865161}" srcOrd="6" destOrd="0" presId="urn:microsoft.com/office/officeart/2005/8/layout/process4"/>
    <dgm:cxn modelId="{5ABDD96E-C513-44A0-91AF-9933402E3BDC}" type="presParOf" srcId="{20F64DFB-ADA0-4793-8D97-47FFB5865161}" destId="{81FBFC1D-C04B-483F-B7F3-18925359DC91}" srcOrd="0" destOrd="0" presId="urn:microsoft.com/office/officeart/2005/8/layout/process4"/>
    <dgm:cxn modelId="{1858E86A-EF20-4798-8362-3C98E61CCB35}" type="presParOf" srcId="{20F64DFB-ADA0-4793-8D97-47FFB5865161}" destId="{7B3BDF7E-4A5B-4B52-938D-8A2E6B1B066A}" srcOrd="1" destOrd="0" presId="urn:microsoft.com/office/officeart/2005/8/layout/process4"/>
    <dgm:cxn modelId="{0ABE6D2A-DF42-4033-B050-9EEF235428A3}" type="presParOf" srcId="{20F64DFB-ADA0-4793-8D97-47FFB5865161}" destId="{A1771C90-941E-40B3-9566-43A1134ADCB4}" srcOrd="2" destOrd="0" presId="urn:microsoft.com/office/officeart/2005/8/layout/process4"/>
    <dgm:cxn modelId="{B7A89BCE-BF50-43BB-834B-2DA079C13EC0}" type="presParOf" srcId="{A1771C90-941E-40B3-9566-43A1134ADCB4}" destId="{4739E736-0B75-4C60-A583-87DEFFCE3D60}" srcOrd="0" destOrd="0" presId="urn:microsoft.com/office/officeart/2005/8/layout/process4"/>
    <dgm:cxn modelId="{1A5206BD-1BC2-4EF9-9BCB-461D5DC68229}" type="presParOf" srcId="{A1771C90-941E-40B3-9566-43A1134ADCB4}" destId="{CAE807F9-F7A2-4634-BBA1-C778DAC03AB8}" srcOrd="1" destOrd="0" presId="urn:microsoft.com/office/officeart/2005/8/layout/process4"/>
    <dgm:cxn modelId="{9C106367-FA52-4461-9A70-F4CFF0FB94B7}" type="presParOf" srcId="{A1771C90-941E-40B3-9566-43A1134ADCB4}" destId="{958F25E0-C695-486B-B559-00E68A9EBF8F}" srcOrd="2" destOrd="0" presId="urn:microsoft.com/office/officeart/2005/8/layout/process4"/>
    <dgm:cxn modelId="{04CAFA5D-4731-40C6-AD89-DD7FC97DDC1B}" type="presParOf" srcId="{A1771C90-941E-40B3-9566-43A1134ADCB4}" destId="{6871C228-284D-4797-B611-E1DC675B1DC9}" srcOrd="3" destOrd="0" presId="urn:microsoft.com/office/officeart/2005/8/layout/process4"/>
    <dgm:cxn modelId="{86E845DE-C5A5-4CF0-888E-78E58444A18D}" type="presParOf" srcId="{A1771C90-941E-40B3-9566-43A1134ADCB4}" destId="{30AA1CB9-C6E0-4547-9BFE-D15BED52B5CE}" srcOrd="4"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031B43-5F34-4F71-8C7A-2293E7AC5DA2}">
      <dsp:nvSpPr>
        <dsp:cNvPr id="0" name=""/>
        <dsp:cNvSpPr/>
      </dsp:nvSpPr>
      <dsp:spPr>
        <a:xfrm>
          <a:off x="1743227" y="1463593"/>
          <a:ext cx="2969437" cy="249750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4B6A49-AA13-4402-85A4-4AED71C31275}">
      <dsp:nvSpPr>
        <dsp:cNvPr id="0" name=""/>
        <dsp:cNvSpPr/>
      </dsp:nvSpPr>
      <dsp:spPr>
        <a:xfrm>
          <a:off x="637006" y="2513501"/>
          <a:ext cx="1609329" cy="16093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E" sz="2000" kern="1200" dirty="0"/>
            <a:t>Game Development</a:t>
          </a:r>
        </a:p>
      </dsp:txBody>
      <dsp:txXfrm>
        <a:off x="637006" y="2513501"/>
        <a:ext cx="1609329" cy="1609329"/>
      </dsp:txXfrm>
    </dsp:sp>
    <dsp:sp modelId="{7D74F476-DF7F-485F-AEE0-BBF00FD8656E}">
      <dsp:nvSpPr>
        <dsp:cNvPr id="0" name=""/>
        <dsp:cNvSpPr/>
      </dsp:nvSpPr>
      <dsp:spPr>
        <a:xfrm>
          <a:off x="6340460" y="1463593"/>
          <a:ext cx="2969437" cy="249750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9000" b="-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62DAD99-04EC-435A-840A-EF107BCE995C}">
      <dsp:nvSpPr>
        <dsp:cNvPr id="0" name=""/>
        <dsp:cNvSpPr/>
      </dsp:nvSpPr>
      <dsp:spPr>
        <a:xfrm>
          <a:off x="5234238" y="2513501"/>
          <a:ext cx="1609329" cy="16093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E" sz="2000" kern="1200" dirty="0"/>
            <a:t>Heights of Buildings</a:t>
          </a:r>
        </a:p>
      </dsp:txBody>
      <dsp:txXfrm>
        <a:off x="5234238" y="2513501"/>
        <a:ext cx="1609329" cy="1609329"/>
      </dsp:txXfrm>
    </dsp:sp>
    <dsp:sp modelId="{BEDFD82E-AEDF-47C9-A4C4-42C405794089}">
      <dsp:nvSpPr>
        <dsp:cNvPr id="0" name=""/>
        <dsp:cNvSpPr/>
      </dsp:nvSpPr>
      <dsp:spPr>
        <a:xfrm>
          <a:off x="10937692" y="1463593"/>
          <a:ext cx="2969437" cy="249750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0000" r="-8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FC0398-0BB5-4364-8F24-1BC781636081}">
      <dsp:nvSpPr>
        <dsp:cNvPr id="0" name=""/>
        <dsp:cNvSpPr/>
      </dsp:nvSpPr>
      <dsp:spPr>
        <a:xfrm>
          <a:off x="9831470" y="2513501"/>
          <a:ext cx="1609329" cy="16093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E" sz="2000" kern="1200" dirty="0"/>
            <a:t>Music Composing</a:t>
          </a:r>
        </a:p>
      </dsp:txBody>
      <dsp:txXfrm>
        <a:off x="9831470" y="2513501"/>
        <a:ext cx="1609329" cy="1609329"/>
      </dsp:txXfrm>
    </dsp:sp>
    <dsp:sp modelId="{0BF1F733-096B-4B07-A8B2-6EEFC67A1700}">
      <dsp:nvSpPr>
        <dsp:cNvPr id="0" name=""/>
        <dsp:cNvSpPr/>
      </dsp:nvSpPr>
      <dsp:spPr>
        <a:xfrm>
          <a:off x="1743227" y="4572676"/>
          <a:ext cx="2969437" cy="2497509"/>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5D5D1D-9BBC-45C5-B1B8-18FF8AA20639}">
      <dsp:nvSpPr>
        <dsp:cNvPr id="0" name=""/>
        <dsp:cNvSpPr/>
      </dsp:nvSpPr>
      <dsp:spPr>
        <a:xfrm>
          <a:off x="637006" y="5622584"/>
          <a:ext cx="1609329" cy="16093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E" sz="2000" kern="1200" dirty="0"/>
            <a:t>Astronomy</a:t>
          </a:r>
        </a:p>
      </dsp:txBody>
      <dsp:txXfrm>
        <a:off x="637006" y="5622584"/>
        <a:ext cx="1609329" cy="1609329"/>
      </dsp:txXfrm>
    </dsp:sp>
    <dsp:sp modelId="{F0B2534F-D5F6-4579-8856-44873E644E87}">
      <dsp:nvSpPr>
        <dsp:cNvPr id="0" name=""/>
        <dsp:cNvSpPr/>
      </dsp:nvSpPr>
      <dsp:spPr>
        <a:xfrm>
          <a:off x="6340460" y="4572676"/>
          <a:ext cx="2969437" cy="2497509"/>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63000" r="-6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1D073D-9ABE-4D5E-AA43-D8E829360D99}">
      <dsp:nvSpPr>
        <dsp:cNvPr id="0" name=""/>
        <dsp:cNvSpPr/>
      </dsp:nvSpPr>
      <dsp:spPr>
        <a:xfrm>
          <a:off x="5234238" y="5622584"/>
          <a:ext cx="1609329" cy="16093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E" sz="2000" kern="1200" dirty="0"/>
            <a:t>Navigation</a:t>
          </a:r>
        </a:p>
      </dsp:txBody>
      <dsp:txXfrm>
        <a:off x="5234238" y="5622584"/>
        <a:ext cx="1609329" cy="1609329"/>
      </dsp:txXfrm>
    </dsp:sp>
    <dsp:sp modelId="{3BD3EB63-1557-4D6A-8AF8-743E902C4E35}">
      <dsp:nvSpPr>
        <dsp:cNvPr id="0" name=""/>
        <dsp:cNvSpPr/>
      </dsp:nvSpPr>
      <dsp:spPr>
        <a:xfrm>
          <a:off x="10937692" y="4572676"/>
          <a:ext cx="2969437" cy="2497509"/>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t="-29000" b="-29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B773BDC-5DBD-4AE4-822B-436ECE17CBD0}">
      <dsp:nvSpPr>
        <dsp:cNvPr id="0" name=""/>
        <dsp:cNvSpPr/>
      </dsp:nvSpPr>
      <dsp:spPr>
        <a:xfrm>
          <a:off x="9831470" y="5622584"/>
          <a:ext cx="1609329" cy="160932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IE" sz="2000" kern="1200" dirty="0"/>
            <a:t>Rollercoaster Development</a:t>
          </a:r>
        </a:p>
      </dsp:txBody>
      <dsp:txXfrm>
        <a:off x="9831470" y="5622584"/>
        <a:ext cx="1609329" cy="16093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AB5E74-DC93-4B56-AE19-5991174A6E22}">
      <dsp:nvSpPr>
        <dsp:cNvPr id="0" name=""/>
        <dsp:cNvSpPr/>
      </dsp:nvSpPr>
      <dsp:spPr>
        <a:xfrm>
          <a:off x="0" y="277256"/>
          <a:ext cx="12014164" cy="1442331"/>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154432" rIns="270256" bIns="154432" numCol="1" spcCol="1270" anchor="ctr" anchorCtr="0">
          <a:noAutofit/>
        </a:bodyPr>
        <a:lstStyle/>
        <a:p>
          <a:pPr marL="0" lvl="0" indent="0" algn="ctr" defTabSz="1689100">
            <a:lnSpc>
              <a:spcPct val="90000"/>
            </a:lnSpc>
            <a:spcBef>
              <a:spcPct val="0"/>
            </a:spcBef>
            <a:spcAft>
              <a:spcPct val="35000"/>
            </a:spcAft>
            <a:buNone/>
          </a:pPr>
          <a:r>
            <a:rPr lang="en-GB" sz="3800" kern="1200" dirty="0"/>
            <a:t>CBA 1</a:t>
          </a:r>
          <a:br>
            <a:rPr lang="en-GB" sz="3800" kern="1200" dirty="0"/>
          </a:br>
          <a:r>
            <a:rPr lang="en-GB" sz="3800" kern="1200" dirty="0"/>
            <a:t>Mathematical Investigation</a:t>
          </a:r>
          <a:endParaRPr lang="en-IE" sz="3800" kern="1200" dirty="0"/>
        </a:p>
      </dsp:txBody>
      <dsp:txXfrm>
        <a:off x="0" y="277256"/>
        <a:ext cx="12014164" cy="1442331"/>
      </dsp:txXfrm>
    </dsp:sp>
    <dsp:sp modelId="{960EA478-7D40-41D9-9ACB-9FB99AE1923B}">
      <dsp:nvSpPr>
        <dsp:cNvPr id="0" name=""/>
        <dsp:cNvSpPr/>
      </dsp:nvSpPr>
      <dsp:spPr>
        <a:xfrm>
          <a:off x="0" y="1719587"/>
          <a:ext cx="12014164" cy="3546539"/>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2692" tIns="202692" rIns="270256" bIns="304038" numCol="1" spcCol="1270" anchor="t" anchorCtr="0">
          <a:noAutofit/>
        </a:bodyPr>
        <a:lstStyle/>
        <a:p>
          <a:pPr marL="285750" lvl="1" indent="-285750" algn="l" defTabSz="1689100">
            <a:lnSpc>
              <a:spcPct val="90000"/>
            </a:lnSpc>
            <a:spcBef>
              <a:spcPct val="0"/>
            </a:spcBef>
            <a:spcAft>
              <a:spcPct val="15000"/>
            </a:spcAft>
            <a:buChar char="•"/>
          </a:pPr>
          <a:r>
            <a:rPr lang="en-GB" sz="3800" kern="1200" dirty="0"/>
            <a:t>End of 2</a:t>
          </a:r>
          <a:r>
            <a:rPr lang="en-GB" sz="3800" kern="1200" baseline="30000" dirty="0"/>
            <a:t>nd</a:t>
          </a:r>
          <a:r>
            <a:rPr lang="en-GB" sz="3800" kern="1200" dirty="0"/>
            <a:t> Year</a:t>
          </a:r>
          <a:endParaRPr lang="en-IE" sz="3800" kern="1200" dirty="0"/>
        </a:p>
        <a:p>
          <a:pPr marL="285750" lvl="1" indent="-285750" algn="l" defTabSz="1689100">
            <a:lnSpc>
              <a:spcPct val="90000"/>
            </a:lnSpc>
            <a:spcBef>
              <a:spcPct val="0"/>
            </a:spcBef>
            <a:spcAft>
              <a:spcPct val="15000"/>
            </a:spcAft>
            <a:buChar char="•"/>
          </a:pPr>
          <a:r>
            <a:rPr lang="en-GB" sz="3800" kern="1200" dirty="0"/>
            <a:t>Define a problem</a:t>
          </a:r>
          <a:endParaRPr lang="en-IE" sz="3800" kern="1200" dirty="0"/>
        </a:p>
        <a:p>
          <a:pPr marL="285750" lvl="1" indent="-285750" algn="l" defTabSz="1689100">
            <a:lnSpc>
              <a:spcPct val="90000"/>
            </a:lnSpc>
            <a:spcBef>
              <a:spcPct val="0"/>
            </a:spcBef>
            <a:spcAft>
              <a:spcPct val="15000"/>
            </a:spcAft>
            <a:buChar char="•"/>
          </a:pPr>
          <a:r>
            <a:rPr lang="en-IE" sz="3800" kern="1200" dirty="0"/>
            <a:t>Decompose/simplify it into manageable parts</a:t>
          </a:r>
        </a:p>
        <a:p>
          <a:pPr marL="285750" lvl="1" indent="-285750" algn="l" defTabSz="1689100">
            <a:lnSpc>
              <a:spcPct val="90000"/>
            </a:lnSpc>
            <a:spcBef>
              <a:spcPct val="0"/>
            </a:spcBef>
            <a:spcAft>
              <a:spcPct val="15000"/>
            </a:spcAft>
            <a:buChar char="•"/>
          </a:pPr>
          <a:r>
            <a:rPr lang="en-IE" sz="3800" kern="1200" dirty="0"/>
            <a:t>Engage with the problem using mathematical strategies.</a:t>
          </a:r>
        </a:p>
        <a:p>
          <a:pPr marL="285750" lvl="1" indent="-285750" algn="l" defTabSz="1689100">
            <a:lnSpc>
              <a:spcPct val="90000"/>
            </a:lnSpc>
            <a:spcBef>
              <a:spcPct val="0"/>
            </a:spcBef>
            <a:spcAft>
              <a:spcPct val="15000"/>
            </a:spcAft>
            <a:buChar char="•"/>
          </a:pPr>
          <a:r>
            <a:rPr lang="en-IE" sz="3800" kern="1200" dirty="0"/>
            <a:t>Interpret any findings</a:t>
          </a:r>
        </a:p>
      </dsp:txBody>
      <dsp:txXfrm>
        <a:off x="0" y="1719587"/>
        <a:ext cx="12014164" cy="35465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AFD200-42CC-46BD-AE17-CDBF5763C57E}">
      <dsp:nvSpPr>
        <dsp:cNvPr id="0" name=""/>
        <dsp:cNvSpPr/>
      </dsp:nvSpPr>
      <dsp:spPr>
        <a:xfrm>
          <a:off x="1103417" y="0"/>
          <a:ext cx="12505398" cy="7802042"/>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A5B517-1150-449C-8003-04804DF82731}">
      <dsp:nvSpPr>
        <dsp:cNvPr id="0" name=""/>
        <dsp:cNvSpPr/>
      </dsp:nvSpPr>
      <dsp:spPr>
        <a:xfrm>
          <a:off x="179" y="2340612"/>
          <a:ext cx="3408848" cy="312081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kern="1200" dirty="0"/>
            <a:t>Teach Content</a:t>
          </a:r>
          <a:endParaRPr lang="en-IE" sz="4400" kern="1200" dirty="0"/>
        </a:p>
      </dsp:txBody>
      <dsp:txXfrm>
        <a:off x="152525" y="2492958"/>
        <a:ext cx="3104156" cy="2816124"/>
      </dsp:txXfrm>
    </dsp:sp>
    <dsp:sp modelId="{C3C51125-6C0D-4DF7-BF9D-0660B4CC9BDD}">
      <dsp:nvSpPr>
        <dsp:cNvPr id="0" name=""/>
        <dsp:cNvSpPr/>
      </dsp:nvSpPr>
      <dsp:spPr>
        <a:xfrm>
          <a:off x="3767854" y="2340612"/>
          <a:ext cx="3408848" cy="3120816"/>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kern="1200" dirty="0"/>
            <a:t>Facilitate Learning Experiences</a:t>
          </a:r>
          <a:endParaRPr lang="en-IE" sz="4400" kern="1200" dirty="0"/>
        </a:p>
      </dsp:txBody>
      <dsp:txXfrm>
        <a:off x="3920200" y="2492958"/>
        <a:ext cx="3104156" cy="2816124"/>
      </dsp:txXfrm>
    </dsp:sp>
    <dsp:sp modelId="{8A6A2E66-BE10-4C17-81DD-88D92EE9D10A}">
      <dsp:nvSpPr>
        <dsp:cNvPr id="0" name=""/>
        <dsp:cNvSpPr/>
      </dsp:nvSpPr>
      <dsp:spPr>
        <a:xfrm>
          <a:off x="7535529" y="2340612"/>
          <a:ext cx="3408848" cy="3120816"/>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kern="1200" dirty="0"/>
            <a:t>Classroom-Based Assessment</a:t>
          </a:r>
          <a:endParaRPr lang="en-IE" sz="4400" kern="1200" dirty="0"/>
        </a:p>
      </dsp:txBody>
      <dsp:txXfrm>
        <a:off x="7687875" y="2492958"/>
        <a:ext cx="3104156" cy="2816124"/>
      </dsp:txXfrm>
    </dsp:sp>
    <dsp:sp modelId="{22421779-F356-4EBC-846B-C22C168C604B}">
      <dsp:nvSpPr>
        <dsp:cNvPr id="0" name=""/>
        <dsp:cNvSpPr/>
      </dsp:nvSpPr>
      <dsp:spPr>
        <a:xfrm>
          <a:off x="11303204" y="2340612"/>
          <a:ext cx="3408848" cy="3120816"/>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kern="1200" dirty="0"/>
            <a:t>SLAR</a:t>
          </a:r>
          <a:endParaRPr lang="en-IE" sz="4400" kern="1200" dirty="0"/>
        </a:p>
      </dsp:txBody>
      <dsp:txXfrm>
        <a:off x="11455550" y="2492958"/>
        <a:ext cx="3104156" cy="28161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CCE07-02FC-433B-8EA5-C0284EC50939}">
      <dsp:nvSpPr>
        <dsp:cNvPr id="0" name=""/>
        <dsp:cNvSpPr/>
      </dsp:nvSpPr>
      <dsp:spPr>
        <a:xfrm>
          <a:off x="0" y="5044265"/>
          <a:ext cx="3574585" cy="110356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IE" sz="3200" kern="1200" dirty="0"/>
            <a:t>Interpret</a:t>
          </a:r>
        </a:p>
      </dsp:txBody>
      <dsp:txXfrm>
        <a:off x="0" y="5044265"/>
        <a:ext cx="3574585" cy="1103561"/>
      </dsp:txXfrm>
    </dsp:sp>
    <dsp:sp modelId="{905207EE-A109-4CC6-A939-39DF5571E07F}">
      <dsp:nvSpPr>
        <dsp:cNvPr id="0" name=""/>
        <dsp:cNvSpPr/>
      </dsp:nvSpPr>
      <dsp:spPr>
        <a:xfrm rot="10800000">
          <a:off x="0" y="3363540"/>
          <a:ext cx="3574585" cy="1697278"/>
        </a:xfrm>
        <a:prstGeom prst="upArrowCallou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IE" sz="3200" kern="1200" dirty="0"/>
            <a:t>Engage &amp; Solve</a:t>
          </a:r>
        </a:p>
      </dsp:txBody>
      <dsp:txXfrm rot="10800000">
        <a:off x="0" y="3363540"/>
        <a:ext cx="3574585" cy="1102840"/>
      </dsp:txXfrm>
    </dsp:sp>
    <dsp:sp modelId="{814E32B1-9581-476B-BA2C-9B9F5982EB5D}">
      <dsp:nvSpPr>
        <dsp:cNvPr id="0" name=""/>
        <dsp:cNvSpPr/>
      </dsp:nvSpPr>
      <dsp:spPr>
        <a:xfrm rot="10800000">
          <a:off x="0" y="1682815"/>
          <a:ext cx="3574585" cy="1697278"/>
        </a:xfrm>
        <a:prstGeom prst="upArrowCallou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IE" sz="3200" kern="1200" dirty="0"/>
            <a:t>Translate to Maths</a:t>
          </a:r>
        </a:p>
      </dsp:txBody>
      <dsp:txXfrm rot="10800000">
        <a:off x="0" y="1682815"/>
        <a:ext cx="3574585" cy="1102840"/>
      </dsp:txXfrm>
    </dsp:sp>
    <dsp:sp modelId="{81FBFC1D-C04B-483F-B7F3-18925359DC91}">
      <dsp:nvSpPr>
        <dsp:cNvPr id="0" name=""/>
        <dsp:cNvSpPr/>
      </dsp:nvSpPr>
      <dsp:spPr>
        <a:xfrm rot="10800000">
          <a:off x="0" y="2090"/>
          <a:ext cx="3574585" cy="1697278"/>
        </a:xfrm>
        <a:prstGeom prst="upArrowCallou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IE" sz="3200" kern="1200" dirty="0"/>
            <a:t>Define a Problem</a:t>
          </a:r>
        </a:p>
      </dsp:txBody>
      <dsp:txXfrm rot="10800000">
        <a:off x="0" y="2090"/>
        <a:ext cx="3574585" cy="11028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76FBF6-1895-4611-A864-BF2F36DBEE64}">
      <dsp:nvSpPr>
        <dsp:cNvPr id="0" name=""/>
        <dsp:cNvSpPr/>
      </dsp:nvSpPr>
      <dsp:spPr>
        <a:xfrm>
          <a:off x="0" y="6000633"/>
          <a:ext cx="15196155" cy="131279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IE" sz="2500" kern="1200" dirty="0"/>
            <a:t>Interpret</a:t>
          </a:r>
        </a:p>
      </dsp:txBody>
      <dsp:txXfrm>
        <a:off x="0" y="6000633"/>
        <a:ext cx="15196155" cy="708907"/>
      </dsp:txXfrm>
    </dsp:sp>
    <dsp:sp modelId="{8210AB98-6346-45DC-BEA8-79A00807070E}">
      <dsp:nvSpPr>
        <dsp:cNvPr id="0" name=""/>
        <dsp:cNvSpPr/>
      </dsp:nvSpPr>
      <dsp:spPr>
        <a:xfrm>
          <a:off x="0" y="6683284"/>
          <a:ext cx="3799038" cy="603884"/>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IE" sz="1900" kern="1200" dirty="0"/>
            <a:t>How do you know your calculations are correct? Do they always work?</a:t>
          </a:r>
        </a:p>
      </dsp:txBody>
      <dsp:txXfrm>
        <a:off x="0" y="6683284"/>
        <a:ext cx="3799038" cy="603884"/>
      </dsp:txXfrm>
    </dsp:sp>
    <dsp:sp modelId="{767648F2-AF3B-4B63-8FE1-2E86AB753A28}">
      <dsp:nvSpPr>
        <dsp:cNvPr id="0" name=""/>
        <dsp:cNvSpPr/>
      </dsp:nvSpPr>
      <dsp:spPr>
        <a:xfrm>
          <a:off x="3799038" y="6683284"/>
          <a:ext cx="3799038" cy="603884"/>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IE" sz="1900" kern="1200" dirty="0"/>
            <a:t>When might it not work and why?</a:t>
          </a:r>
        </a:p>
      </dsp:txBody>
      <dsp:txXfrm>
        <a:off x="3799038" y="6683284"/>
        <a:ext cx="3799038" cy="603884"/>
      </dsp:txXfrm>
    </dsp:sp>
    <dsp:sp modelId="{BB432690-99DB-4EAB-A23C-85F53B3C629B}">
      <dsp:nvSpPr>
        <dsp:cNvPr id="0" name=""/>
        <dsp:cNvSpPr/>
      </dsp:nvSpPr>
      <dsp:spPr>
        <a:xfrm>
          <a:off x="7598077" y="6683284"/>
          <a:ext cx="3799038" cy="603884"/>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IE" sz="1900" kern="1200" dirty="0"/>
            <a:t>What could you have done differently?</a:t>
          </a:r>
        </a:p>
      </dsp:txBody>
      <dsp:txXfrm>
        <a:off x="7598077" y="6683284"/>
        <a:ext cx="3799038" cy="603884"/>
      </dsp:txXfrm>
    </dsp:sp>
    <dsp:sp modelId="{9771F745-B385-4F7A-9B32-1D8C4DBEFDC9}">
      <dsp:nvSpPr>
        <dsp:cNvPr id="0" name=""/>
        <dsp:cNvSpPr/>
      </dsp:nvSpPr>
      <dsp:spPr>
        <a:xfrm>
          <a:off x="11397116" y="6683284"/>
          <a:ext cx="3799038" cy="603884"/>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IE" sz="1900" kern="1200" dirty="0"/>
            <a:t>Has your solution generated more problems? What kind?</a:t>
          </a:r>
        </a:p>
      </dsp:txBody>
      <dsp:txXfrm>
        <a:off x="11397116" y="6683284"/>
        <a:ext cx="3799038" cy="603884"/>
      </dsp:txXfrm>
    </dsp:sp>
    <dsp:sp modelId="{2D7181E1-4B2D-4D13-B2E3-2BFAF9CF25B5}">
      <dsp:nvSpPr>
        <dsp:cNvPr id="0" name=""/>
        <dsp:cNvSpPr/>
      </dsp:nvSpPr>
      <dsp:spPr>
        <a:xfrm rot="10800000">
          <a:off x="0" y="4001251"/>
          <a:ext cx="15196155" cy="2019073"/>
        </a:xfrm>
        <a:prstGeom prst="upArrowCallou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IE" sz="2500" kern="1200" dirty="0"/>
            <a:t>Engage &amp; Solve</a:t>
          </a:r>
        </a:p>
      </dsp:txBody>
      <dsp:txXfrm rot="-10800000">
        <a:off x="0" y="4001251"/>
        <a:ext cx="15196155" cy="708694"/>
      </dsp:txXfrm>
    </dsp:sp>
    <dsp:sp modelId="{88EED7E4-2C22-4868-B76C-EFEF1FE581EB}">
      <dsp:nvSpPr>
        <dsp:cNvPr id="0" name=""/>
        <dsp:cNvSpPr/>
      </dsp:nvSpPr>
      <dsp:spPr>
        <a:xfrm>
          <a:off x="7419" y="4709945"/>
          <a:ext cx="5060438" cy="60370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IE" sz="1900" kern="1200" dirty="0"/>
            <a:t>Where did you get those numbers?</a:t>
          </a:r>
        </a:p>
      </dsp:txBody>
      <dsp:txXfrm>
        <a:off x="7419" y="4709945"/>
        <a:ext cx="5060438" cy="603703"/>
      </dsp:txXfrm>
    </dsp:sp>
    <dsp:sp modelId="{6919D24E-C675-47E6-B51E-B96692777E60}">
      <dsp:nvSpPr>
        <dsp:cNvPr id="0" name=""/>
        <dsp:cNvSpPr/>
      </dsp:nvSpPr>
      <dsp:spPr>
        <a:xfrm>
          <a:off x="5067858" y="4709945"/>
          <a:ext cx="5060438" cy="60370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IE" sz="1900" kern="1200" dirty="0"/>
            <a:t>What pictures, graphs or diagrams might help represent your ideas?</a:t>
          </a:r>
        </a:p>
      </dsp:txBody>
      <dsp:txXfrm>
        <a:off x="5067858" y="4709945"/>
        <a:ext cx="5060438" cy="603703"/>
      </dsp:txXfrm>
    </dsp:sp>
    <dsp:sp modelId="{AB29F005-E5F9-4C91-959B-141EC188560B}">
      <dsp:nvSpPr>
        <dsp:cNvPr id="0" name=""/>
        <dsp:cNvSpPr/>
      </dsp:nvSpPr>
      <dsp:spPr>
        <a:xfrm>
          <a:off x="10128296" y="4709945"/>
          <a:ext cx="5060438" cy="60370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IE" sz="1900" kern="1200" dirty="0"/>
            <a:t>What mathematical ideas did you use? Why did you use them?</a:t>
          </a:r>
        </a:p>
      </dsp:txBody>
      <dsp:txXfrm>
        <a:off x="10128296" y="4709945"/>
        <a:ext cx="5060438" cy="603703"/>
      </dsp:txXfrm>
    </dsp:sp>
    <dsp:sp modelId="{3F968D0B-A561-45E1-B653-24FBD037C6C6}">
      <dsp:nvSpPr>
        <dsp:cNvPr id="0" name=""/>
        <dsp:cNvSpPr/>
      </dsp:nvSpPr>
      <dsp:spPr>
        <a:xfrm rot="10800000">
          <a:off x="0" y="2001869"/>
          <a:ext cx="15196155" cy="2019073"/>
        </a:xfrm>
        <a:prstGeom prst="upArrowCallou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IE" sz="2500" kern="1200" dirty="0"/>
            <a:t>Translate to Maths</a:t>
          </a:r>
        </a:p>
      </dsp:txBody>
      <dsp:txXfrm rot="-10800000">
        <a:off x="0" y="2001869"/>
        <a:ext cx="15196155" cy="708694"/>
      </dsp:txXfrm>
    </dsp:sp>
    <dsp:sp modelId="{89E86442-5AA3-4AFF-A964-C09135DA5F94}">
      <dsp:nvSpPr>
        <dsp:cNvPr id="0" name=""/>
        <dsp:cNvSpPr/>
      </dsp:nvSpPr>
      <dsp:spPr>
        <a:xfrm>
          <a:off x="0" y="2710564"/>
          <a:ext cx="3799038" cy="60370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IE" sz="1900" kern="1200" dirty="0"/>
            <a:t>What ideas have you thought about using so far?</a:t>
          </a:r>
        </a:p>
      </dsp:txBody>
      <dsp:txXfrm>
        <a:off x="0" y="2710564"/>
        <a:ext cx="3799038" cy="603703"/>
      </dsp:txXfrm>
    </dsp:sp>
    <dsp:sp modelId="{5ED6BB80-0099-4B22-9CD3-3655E82F9705}">
      <dsp:nvSpPr>
        <dsp:cNvPr id="0" name=""/>
        <dsp:cNvSpPr/>
      </dsp:nvSpPr>
      <dsp:spPr>
        <a:xfrm>
          <a:off x="3799038" y="2710564"/>
          <a:ext cx="3799038" cy="60370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IE" sz="1900" kern="1200" dirty="0"/>
            <a:t>Why have you decided not to use some strategies?</a:t>
          </a:r>
        </a:p>
      </dsp:txBody>
      <dsp:txXfrm>
        <a:off x="3799038" y="2710564"/>
        <a:ext cx="3799038" cy="603703"/>
      </dsp:txXfrm>
    </dsp:sp>
    <dsp:sp modelId="{17A6ECCC-8A2F-4E32-A2B9-8B6C3C46DE14}">
      <dsp:nvSpPr>
        <dsp:cNvPr id="0" name=""/>
        <dsp:cNvSpPr/>
      </dsp:nvSpPr>
      <dsp:spPr>
        <a:xfrm>
          <a:off x="7598077" y="2710564"/>
          <a:ext cx="3799038" cy="60370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IE" sz="1900" kern="1200" dirty="0"/>
            <a:t>What units/ quantities are relevant?</a:t>
          </a:r>
        </a:p>
      </dsp:txBody>
      <dsp:txXfrm>
        <a:off x="7598077" y="2710564"/>
        <a:ext cx="3799038" cy="603703"/>
      </dsp:txXfrm>
    </dsp:sp>
    <dsp:sp modelId="{118D8E4A-843C-4C62-953D-E0520373AF2A}">
      <dsp:nvSpPr>
        <dsp:cNvPr id="0" name=""/>
        <dsp:cNvSpPr/>
      </dsp:nvSpPr>
      <dsp:spPr>
        <a:xfrm>
          <a:off x="11397116" y="2710564"/>
          <a:ext cx="3799038" cy="60370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IE" sz="1900" kern="1200" dirty="0"/>
            <a:t>Why do you think other strategies will be more effective?</a:t>
          </a:r>
        </a:p>
      </dsp:txBody>
      <dsp:txXfrm>
        <a:off x="11397116" y="2710564"/>
        <a:ext cx="3799038" cy="603703"/>
      </dsp:txXfrm>
    </dsp:sp>
    <dsp:sp modelId="{7B3BDF7E-4A5B-4B52-938D-8A2E6B1B066A}">
      <dsp:nvSpPr>
        <dsp:cNvPr id="0" name=""/>
        <dsp:cNvSpPr/>
      </dsp:nvSpPr>
      <dsp:spPr>
        <a:xfrm rot="10800000">
          <a:off x="0" y="2487"/>
          <a:ext cx="15196155" cy="2019073"/>
        </a:xfrm>
        <a:prstGeom prst="upArrowCallou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IE" sz="2500" kern="1200" dirty="0"/>
            <a:t>Define a Problem</a:t>
          </a:r>
        </a:p>
      </dsp:txBody>
      <dsp:txXfrm rot="-10800000">
        <a:off x="0" y="2487"/>
        <a:ext cx="15196155" cy="708694"/>
      </dsp:txXfrm>
    </dsp:sp>
    <dsp:sp modelId="{4739E736-0B75-4C60-A583-87DEFFCE3D60}">
      <dsp:nvSpPr>
        <dsp:cNvPr id="0" name=""/>
        <dsp:cNvSpPr/>
      </dsp:nvSpPr>
      <dsp:spPr>
        <a:xfrm>
          <a:off x="1854" y="711182"/>
          <a:ext cx="3038489" cy="60370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IE" sz="1900" kern="1200" dirty="0"/>
            <a:t>What is the problem?</a:t>
          </a:r>
        </a:p>
      </dsp:txBody>
      <dsp:txXfrm>
        <a:off x="1854" y="711182"/>
        <a:ext cx="3038489" cy="603703"/>
      </dsp:txXfrm>
    </dsp:sp>
    <dsp:sp modelId="{CAE807F9-F7A2-4634-BBA1-C778DAC03AB8}">
      <dsp:nvSpPr>
        <dsp:cNvPr id="0" name=""/>
        <dsp:cNvSpPr/>
      </dsp:nvSpPr>
      <dsp:spPr>
        <a:xfrm>
          <a:off x="3040343" y="711182"/>
          <a:ext cx="3038489" cy="60370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IE" sz="1900" kern="1200" dirty="0"/>
            <a:t>Why does it interest you?</a:t>
          </a:r>
        </a:p>
      </dsp:txBody>
      <dsp:txXfrm>
        <a:off x="3040343" y="711182"/>
        <a:ext cx="3038489" cy="603703"/>
      </dsp:txXfrm>
    </dsp:sp>
    <dsp:sp modelId="{958F25E0-C695-486B-B559-00E68A9EBF8F}">
      <dsp:nvSpPr>
        <dsp:cNvPr id="0" name=""/>
        <dsp:cNvSpPr/>
      </dsp:nvSpPr>
      <dsp:spPr>
        <a:xfrm>
          <a:off x="6078832" y="711182"/>
          <a:ext cx="3038489" cy="60370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IE" sz="1900" kern="1200" dirty="0"/>
            <a:t>How many answers are you expecting?</a:t>
          </a:r>
        </a:p>
      </dsp:txBody>
      <dsp:txXfrm>
        <a:off x="6078832" y="711182"/>
        <a:ext cx="3038489" cy="603703"/>
      </dsp:txXfrm>
    </dsp:sp>
    <dsp:sp modelId="{6871C228-284D-4797-B611-E1DC675B1DC9}">
      <dsp:nvSpPr>
        <dsp:cNvPr id="0" name=""/>
        <dsp:cNvSpPr/>
      </dsp:nvSpPr>
      <dsp:spPr>
        <a:xfrm>
          <a:off x="9117322" y="711182"/>
          <a:ext cx="3038489" cy="60370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IE" sz="1900" kern="1200" dirty="0"/>
            <a:t>What elements are you trying to focus on?</a:t>
          </a:r>
        </a:p>
      </dsp:txBody>
      <dsp:txXfrm>
        <a:off x="9117322" y="711182"/>
        <a:ext cx="3038489" cy="603703"/>
      </dsp:txXfrm>
    </dsp:sp>
    <dsp:sp modelId="{30AA1CB9-C6E0-4547-9BFE-D15BED52B5CE}">
      <dsp:nvSpPr>
        <dsp:cNvPr id="0" name=""/>
        <dsp:cNvSpPr/>
      </dsp:nvSpPr>
      <dsp:spPr>
        <a:xfrm>
          <a:off x="12155811" y="711182"/>
          <a:ext cx="3038489" cy="603703"/>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IE" sz="1900" kern="1200" dirty="0"/>
            <a:t>What steps will you follow?</a:t>
          </a:r>
        </a:p>
      </dsp:txBody>
      <dsp:txXfrm>
        <a:off x="12155811" y="711182"/>
        <a:ext cx="3038489" cy="603703"/>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29" tIns="45715" rIns="91429" bIns="45715" rtlCol="0"/>
          <a:lstStyle>
            <a:lvl1pPr algn="l">
              <a:defRPr sz="1200"/>
            </a:lvl1pPr>
          </a:lstStyle>
          <a:p>
            <a:endParaRPr lang="en-IE"/>
          </a:p>
        </p:txBody>
      </p:sp>
      <p:sp>
        <p:nvSpPr>
          <p:cNvPr id="3" name="Date Placeholder 2"/>
          <p:cNvSpPr>
            <a:spLocks noGrp="1"/>
          </p:cNvSpPr>
          <p:nvPr>
            <p:ph type="dt" sz="quarter" idx="1"/>
          </p:nvPr>
        </p:nvSpPr>
        <p:spPr>
          <a:xfrm>
            <a:off x="3884614" y="0"/>
            <a:ext cx="2971800" cy="499012"/>
          </a:xfrm>
          <a:prstGeom prst="rect">
            <a:avLst/>
          </a:prstGeom>
        </p:spPr>
        <p:txBody>
          <a:bodyPr vert="horz" lIns="91429" tIns="45715" rIns="91429" bIns="45715" rtlCol="0"/>
          <a:lstStyle>
            <a:lvl1pPr algn="r">
              <a:defRPr sz="1200"/>
            </a:lvl1pPr>
          </a:lstStyle>
          <a:p>
            <a:fld id="{9F5897CF-28F2-48E4-B561-441AE4A9FD78}" type="datetimeFigureOut">
              <a:rPr lang="en-IE" smtClean="0"/>
              <a:t>12/08/2022</a:t>
            </a:fld>
            <a:endParaRPr lang="en-IE"/>
          </a:p>
        </p:txBody>
      </p:sp>
      <p:sp>
        <p:nvSpPr>
          <p:cNvPr id="4" name="Footer Placeholder 3"/>
          <p:cNvSpPr>
            <a:spLocks noGrp="1"/>
          </p:cNvSpPr>
          <p:nvPr>
            <p:ph type="ftr" sz="quarter" idx="2"/>
          </p:nvPr>
        </p:nvSpPr>
        <p:spPr>
          <a:xfrm>
            <a:off x="0" y="9446678"/>
            <a:ext cx="2971800" cy="499011"/>
          </a:xfrm>
          <a:prstGeom prst="rect">
            <a:avLst/>
          </a:prstGeom>
        </p:spPr>
        <p:txBody>
          <a:bodyPr vert="horz" lIns="91429" tIns="45715" rIns="91429" bIns="45715" rtlCol="0" anchor="b"/>
          <a:lstStyle>
            <a:lvl1pPr algn="l">
              <a:defRPr sz="1200"/>
            </a:lvl1pPr>
          </a:lstStyle>
          <a:p>
            <a:endParaRPr lang="en-IE"/>
          </a:p>
        </p:txBody>
      </p:sp>
      <p:sp>
        <p:nvSpPr>
          <p:cNvPr id="5" name="Slide Number Placeholder 4"/>
          <p:cNvSpPr>
            <a:spLocks noGrp="1"/>
          </p:cNvSpPr>
          <p:nvPr>
            <p:ph type="sldNum" sz="quarter" idx="3"/>
          </p:nvPr>
        </p:nvSpPr>
        <p:spPr>
          <a:xfrm>
            <a:off x="3884614" y="9446678"/>
            <a:ext cx="2971800" cy="499011"/>
          </a:xfrm>
          <a:prstGeom prst="rect">
            <a:avLst/>
          </a:prstGeom>
        </p:spPr>
        <p:txBody>
          <a:bodyPr vert="horz" lIns="91429" tIns="45715" rIns="91429" bIns="45715" rtlCol="0" anchor="b"/>
          <a:lstStyle>
            <a:lvl1pPr algn="r">
              <a:defRPr sz="1200"/>
            </a:lvl1pPr>
          </a:lstStyle>
          <a:p>
            <a:fld id="{11394819-0433-4627-AFCE-5E374061806E}" type="slidenum">
              <a:rPr lang="en-IE" smtClean="0"/>
              <a:t>‹#›</a:t>
            </a:fld>
            <a:endParaRPr lang="en-IE"/>
          </a:p>
        </p:txBody>
      </p:sp>
    </p:spTree>
    <p:extLst>
      <p:ext uri="{BB962C8B-B14F-4D97-AF65-F5344CB8AC3E}">
        <p14:creationId xmlns:p14="http://schemas.microsoft.com/office/powerpoint/2010/main" val="1796233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29" tIns="45715" rIns="91429" bIns="45715" rtlCol="0"/>
          <a:lstStyle>
            <a:lvl1pPr algn="l">
              <a:defRPr sz="1200"/>
            </a:lvl1pPr>
          </a:lstStyle>
          <a:p>
            <a:endParaRPr lang="en-US"/>
          </a:p>
        </p:txBody>
      </p:sp>
      <p:sp>
        <p:nvSpPr>
          <p:cNvPr id="3" name="Date Placeholder 2"/>
          <p:cNvSpPr>
            <a:spLocks noGrp="1"/>
          </p:cNvSpPr>
          <p:nvPr>
            <p:ph type="dt" idx="1"/>
          </p:nvPr>
        </p:nvSpPr>
        <p:spPr>
          <a:xfrm>
            <a:off x="3884614" y="0"/>
            <a:ext cx="2971800" cy="499012"/>
          </a:xfrm>
          <a:prstGeom prst="rect">
            <a:avLst/>
          </a:prstGeom>
        </p:spPr>
        <p:txBody>
          <a:bodyPr vert="horz" lIns="91429" tIns="45715" rIns="91429" bIns="45715" rtlCol="0"/>
          <a:lstStyle>
            <a:lvl1pPr algn="r">
              <a:defRPr sz="1200"/>
            </a:lvl1pPr>
          </a:lstStyle>
          <a:p>
            <a:fld id="{D758D53C-149F-6740-BCDE-ADDE24609432}" type="datetimeFigureOut">
              <a:rPr lang="en-US" smtClean="0"/>
              <a:t>8/12/2022</a:t>
            </a:fld>
            <a:endParaRPr lang="en-US"/>
          </a:p>
        </p:txBody>
      </p:sp>
      <p:sp>
        <p:nvSpPr>
          <p:cNvPr id="4" name="Slide Image Placeholder 3"/>
          <p:cNvSpPr>
            <a:spLocks noGrp="1" noRot="1" noChangeAspect="1"/>
          </p:cNvSpPr>
          <p:nvPr>
            <p:ph type="sldImg" idx="2"/>
          </p:nvPr>
        </p:nvSpPr>
        <p:spPr>
          <a:xfrm>
            <a:off x="742950" y="1243013"/>
            <a:ext cx="5372100" cy="3357562"/>
          </a:xfrm>
          <a:prstGeom prst="rect">
            <a:avLst/>
          </a:prstGeom>
          <a:noFill/>
          <a:ln w="12700">
            <a:solidFill>
              <a:prstClr val="black"/>
            </a:solidFill>
          </a:ln>
        </p:spPr>
        <p:txBody>
          <a:bodyPr vert="horz" lIns="91429" tIns="45715" rIns="91429" bIns="45715" rtlCol="0" anchor="ctr"/>
          <a:lstStyle/>
          <a:p>
            <a:endParaRPr lang="en-US"/>
          </a:p>
        </p:txBody>
      </p:sp>
      <p:sp>
        <p:nvSpPr>
          <p:cNvPr id="5" name="Notes Placeholder 4"/>
          <p:cNvSpPr>
            <a:spLocks noGrp="1"/>
          </p:cNvSpPr>
          <p:nvPr>
            <p:ph type="body" sz="quarter" idx="3"/>
          </p:nvPr>
        </p:nvSpPr>
        <p:spPr>
          <a:xfrm>
            <a:off x="685801" y="4786363"/>
            <a:ext cx="5486400" cy="3916115"/>
          </a:xfrm>
          <a:prstGeom prst="rect">
            <a:avLst/>
          </a:prstGeom>
        </p:spPr>
        <p:txBody>
          <a:bodyPr vert="horz" lIns="91429" tIns="45715" rIns="91429" bIns="45715"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6678"/>
            <a:ext cx="2971800" cy="499011"/>
          </a:xfrm>
          <a:prstGeom prst="rect">
            <a:avLst/>
          </a:prstGeom>
        </p:spPr>
        <p:txBody>
          <a:bodyPr vert="horz" lIns="91429" tIns="45715" rIns="91429" bIns="45715" rtlCol="0" anchor="b"/>
          <a:lstStyle>
            <a:lvl1pPr algn="l">
              <a:defRPr sz="1200"/>
            </a:lvl1pPr>
          </a:lstStyle>
          <a:p>
            <a:endParaRPr lang="en-US"/>
          </a:p>
        </p:txBody>
      </p:sp>
      <p:sp>
        <p:nvSpPr>
          <p:cNvPr id="7" name="Slide Number Placeholder 6"/>
          <p:cNvSpPr>
            <a:spLocks noGrp="1"/>
          </p:cNvSpPr>
          <p:nvPr>
            <p:ph type="sldNum" sz="quarter" idx="5"/>
          </p:nvPr>
        </p:nvSpPr>
        <p:spPr>
          <a:xfrm>
            <a:off x="3884614" y="9446678"/>
            <a:ext cx="2971800" cy="499011"/>
          </a:xfrm>
          <a:prstGeom prst="rect">
            <a:avLst/>
          </a:prstGeom>
        </p:spPr>
        <p:txBody>
          <a:bodyPr vert="horz" lIns="91429" tIns="45715" rIns="91429" bIns="45715" rtlCol="0" anchor="b"/>
          <a:lstStyle>
            <a:lvl1pPr algn="r">
              <a:defRPr sz="1200"/>
            </a:lvl1pPr>
          </a:lstStyle>
          <a:p>
            <a:fld id="{538137FE-F796-2E41-88C3-6EBCF174D120}" type="slidenum">
              <a:rPr lang="en-US" smtClean="0"/>
              <a:t>‹#›</a:t>
            </a:fld>
            <a:endParaRPr lang="en-US"/>
          </a:p>
        </p:txBody>
      </p:sp>
    </p:spTree>
    <p:extLst>
      <p:ext uri="{BB962C8B-B14F-4D97-AF65-F5344CB8AC3E}">
        <p14:creationId xmlns:p14="http://schemas.microsoft.com/office/powerpoint/2010/main" val="2786217908"/>
      </p:ext>
    </p:extLst>
  </p:cSld>
  <p:clrMap bg1="lt1" tx1="dk1" bg2="lt2" tx2="dk2" accent1="accent1" accent2="accent2" accent3="accent3" accent4="accent4" accent5="accent5" accent6="accent6" hlink="hlink" folHlink="folHlink"/>
  <p:notesStyle>
    <a:lvl1pPr marL="0" algn="l" defTabSz="1267752" rtl="0" eaLnBrk="1" latinLnBrk="0" hangingPunct="1">
      <a:defRPr sz="1664" kern="1200">
        <a:solidFill>
          <a:schemeClr val="tx1"/>
        </a:solidFill>
        <a:latin typeface="+mn-lt"/>
        <a:ea typeface="+mn-ea"/>
        <a:cs typeface="+mn-cs"/>
      </a:defRPr>
    </a:lvl1pPr>
    <a:lvl2pPr marL="633876" algn="l" defTabSz="1267752" rtl="0" eaLnBrk="1" latinLnBrk="0" hangingPunct="1">
      <a:defRPr sz="1664" kern="1200">
        <a:solidFill>
          <a:schemeClr val="tx1"/>
        </a:solidFill>
        <a:latin typeface="+mn-lt"/>
        <a:ea typeface="+mn-ea"/>
        <a:cs typeface="+mn-cs"/>
      </a:defRPr>
    </a:lvl2pPr>
    <a:lvl3pPr marL="1267752" algn="l" defTabSz="1267752" rtl="0" eaLnBrk="1" latinLnBrk="0" hangingPunct="1">
      <a:defRPr sz="1664" kern="1200">
        <a:solidFill>
          <a:schemeClr val="tx1"/>
        </a:solidFill>
        <a:latin typeface="+mn-lt"/>
        <a:ea typeface="+mn-ea"/>
        <a:cs typeface="+mn-cs"/>
      </a:defRPr>
    </a:lvl3pPr>
    <a:lvl4pPr marL="1901628" algn="l" defTabSz="1267752" rtl="0" eaLnBrk="1" latinLnBrk="0" hangingPunct="1">
      <a:defRPr sz="1664" kern="1200">
        <a:solidFill>
          <a:schemeClr val="tx1"/>
        </a:solidFill>
        <a:latin typeface="+mn-lt"/>
        <a:ea typeface="+mn-ea"/>
        <a:cs typeface="+mn-cs"/>
      </a:defRPr>
    </a:lvl4pPr>
    <a:lvl5pPr marL="2535502" algn="l" defTabSz="1267752" rtl="0" eaLnBrk="1" latinLnBrk="0" hangingPunct="1">
      <a:defRPr sz="1664" kern="1200">
        <a:solidFill>
          <a:schemeClr val="tx1"/>
        </a:solidFill>
        <a:latin typeface="+mn-lt"/>
        <a:ea typeface="+mn-ea"/>
        <a:cs typeface="+mn-cs"/>
      </a:defRPr>
    </a:lvl5pPr>
    <a:lvl6pPr marL="3169379" algn="l" defTabSz="1267752" rtl="0" eaLnBrk="1" latinLnBrk="0" hangingPunct="1">
      <a:defRPr sz="1664" kern="1200">
        <a:solidFill>
          <a:schemeClr val="tx1"/>
        </a:solidFill>
        <a:latin typeface="+mn-lt"/>
        <a:ea typeface="+mn-ea"/>
        <a:cs typeface="+mn-cs"/>
      </a:defRPr>
    </a:lvl6pPr>
    <a:lvl7pPr marL="3803254" algn="l" defTabSz="1267752" rtl="0" eaLnBrk="1" latinLnBrk="0" hangingPunct="1">
      <a:defRPr sz="1664" kern="1200">
        <a:solidFill>
          <a:schemeClr val="tx1"/>
        </a:solidFill>
        <a:latin typeface="+mn-lt"/>
        <a:ea typeface="+mn-ea"/>
        <a:cs typeface="+mn-cs"/>
      </a:defRPr>
    </a:lvl7pPr>
    <a:lvl8pPr marL="4437130" algn="l" defTabSz="1267752" rtl="0" eaLnBrk="1" latinLnBrk="0" hangingPunct="1">
      <a:defRPr sz="1664" kern="1200">
        <a:solidFill>
          <a:schemeClr val="tx1"/>
        </a:solidFill>
        <a:latin typeface="+mn-lt"/>
        <a:ea typeface="+mn-ea"/>
        <a:cs typeface="+mn-cs"/>
      </a:defRPr>
    </a:lvl8pPr>
    <a:lvl9pPr marL="5071006" algn="l" defTabSz="1267752" rtl="0" eaLnBrk="1" latinLnBrk="0" hangingPunct="1">
      <a:defRPr sz="166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538137FE-F796-2E41-88C3-6EBCF174D120}" type="slidenum">
              <a:rPr lang="en-US" smtClean="0"/>
              <a:t>9</a:t>
            </a:fld>
            <a:endParaRPr lang="en-US"/>
          </a:p>
        </p:txBody>
      </p:sp>
    </p:spTree>
    <p:extLst>
      <p:ext uri="{BB962C8B-B14F-4D97-AF65-F5344CB8AC3E}">
        <p14:creationId xmlns:p14="http://schemas.microsoft.com/office/powerpoint/2010/main" val="16799416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54799" y="5192079"/>
            <a:ext cx="11922231" cy="1500247"/>
          </a:xfrm>
        </p:spPr>
        <p:txBody>
          <a:bodyPr tIns="0">
            <a:normAutofit/>
          </a:bodyPr>
          <a:lstStyle>
            <a:lvl1pPr algn="l">
              <a:defRPr sz="3555" b="1">
                <a:solidFill>
                  <a:schemeClr val="bg1"/>
                </a:solidFill>
              </a:defRPr>
            </a:lvl1pPr>
          </a:lstStyle>
          <a:p>
            <a:r>
              <a:rPr lang="en-GB"/>
              <a:t>Click to edit Master title style</a:t>
            </a:r>
            <a:endParaRPr lang="en-US" dirty="0"/>
          </a:p>
        </p:txBody>
      </p:sp>
      <p:sp>
        <p:nvSpPr>
          <p:cNvPr id="3" name="Subtitle 2"/>
          <p:cNvSpPr>
            <a:spLocks noGrp="1"/>
          </p:cNvSpPr>
          <p:nvPr>
            <p:ph type="subTitle" idx="1"/>
          </p:nvPr>
        </p:nvSpPr>
        <p:spPr>
          <a:xfrm>
            <a:off x="1354799" y="7110889"/>
            <a:ext cx="11380312" cy="1015841"/>
          </a:xfrm>
        </p:spPr>
        <p:txBody>
          <a:bodyPr tIns="0" rIns="0">
            <a:normAutofit/>
          </a:bodyPr>
          <a:lstStyle>
            <a:lvl1pPr marL="0" indent="0" algn="l">
              <a:buNone/>
              <a:defRPr sz="2963">
                <a:solidFill>
                  <a:schemeClr val="bg1"/>
                </a:solidFill>
              </a:defRPr>
            </a:lvl1pPr>
            <a:lvl2pPr marL="677250" indent="0" algn="ctr">
              <a:buNone/>
              <a:defRPr>
                <a:solidFill>
                  <a:schemeClr val="tx1">
                    <a:tint val="75000"/>
                  </a:schemeClr>
                </a:solidFill>
              </a:defRPr>
            </a:lvl2pPr>
            <a:lvl3pPr marL="1354501" indent="0" algn="ctr">
              <a:buNone/>
              <a:defRPr>
                <a:solidFill>
                  <a:schemeClr val="tx1">
                    <a:tint val="75000"/>
                  </a:schemeClr>
                </a:solidFill>
              </a:defRPr>
            </a:lvl3pPr>
            <a:lvl4pPr marL="2031751" indent="0" algn="ctr">
              <a:buNone/>
              <a:defRPr>
                <a:solidFill>
                  <a:schemeClr val="tx1">
                    <a:tint val="75000"/>
                  </a:schemeClr>
                </a:solidFill>
              </a:defRPr>
            </a:lvl4pPr>
            <a:lvl5pPr marL="2709001" indent="0" algn="ctr">
              <a:buNone/>
              <a:defRPr>
                <a:solidFill>
                  <a:schemeClr val="tx1">
                    <a:tint val="75000"/>
                  </a:schemeClr>
                </a:solidFill>
              </a:defRPr>
            </a:lvl5pPr>
            <a:lvl6pPr marL="3386252" indent="0" algn="ctr">
              <a:buNone/>
              <a:defRPr>
                <a:solidFill>
                  <a:schemeClr val="tx1">
                    <a:tint val="75000"/>
                  </a:schemeClr>
                </a:solidFill>
              </a:defRPr>
            </a:lvl6pPr>
            <a:lvl7pPr marL="4063502" indent="0" algn="ctr">
              <a:buNone/>
              <a:defRPr>
                <a:solidFill>
                  <a:schemeClr val="tx1">
                    <a:tint val="75000"/>
                  </a:schemeClr>
                </a:solidFill>
              </a:defRPr>
            </a:lvl7pPr>
            <a:lvl8pPr marL="4740753" indent="0" algn="ctr">
              <a:buNone/>
              <a:defRPr>
                <a:solidFill>
                  <a:schemeClr val="tx1">
                    <a:tint val="75000"/>
                  </a:schemeClr>
                </a:solidFill>
              </a:defRPr>
            </a:lvl8pPr>
            <a:lvl9pPr marL="5418003" indent="0" algn="ctr">
              <a:buNone/>
              <a:defRPr>
                <a:solidFill>
                  <a:schemeClr val="tx1">
                    <a:tint val="75000"/>
                  </a:schemeClr>
                </a:solidFill>
              </a:defRPr>
            </a:lvl9pPr>
          </a:lstStyle>
          <a:p>
            <a:r>
              <a:rPr lang="en-GB"/>
              <a:t>Click to edit Master subtitle style</a:t>
            </a:r>
            <a:endParaRPr lang="en-US" dirty="0"/>
          </a:p>
        </p:txBody>
      </p:sp>
    </p:spTree>
    <p:extLst>
      <p:ext uri="{BB962C8B-B14F-4D97-AF65-F5344CB8AC3E}">
        <p14:creationId xmlns:p14="http://schemas.microsoft.com/office/powerpoint/2010/main" val="3749871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81" y="404455"/>
            <a:ext cx="5348634" cy="1721287"/>
          </a:xfrm>
        </p:spPr>
        <p:txBody>
          <a:bodyPr anchor="b"/>
          <a:lstStyle>
            <a:lvl1pPr algn="l">
              <a:defRPr sz="2963" b="1"/>
            </a:lvl1pPr>
          </a:lstStyle>
          <a:p>
            <a:r>
              <a:rPr lang="en-GB"/>
              <a:t>Click to edit Master title style</a:t>
            </a:r>
            <a:endParaRPr lang="en-US"/>
          </a:p>
        </p:txBody>
      </p:sp>
      <p:sp>
        <p:nvSpPr>
          <p:cNvPr id="3" name="Content Placeholder 2"/>
          <p:cNvSpPr>
            <a:spLocks noGrp="1"/>
          </p:cNvSpPr>
          <p:nvPr>
            <p:ph idx="1"/>
          </p:nvPr>
        </p:nvSpPr>
        <p:spPr>
          <a:xfrm>
            <a:off x="6356265" y="404456"/>
            <a:ext cx="9088443" cy="8669924"/>
          </a:xfrm>
        </p:spPr>
        <p:txBody>
          <a:bodyPr/>
          <a:lstStyle>
            <a:lvl1pPr>
              <a:defRPr sz="4740"/>
            </a:lvl1pPr>
            <a:lvl2pPr>
              <a:defRPr sz="4148"/>
            </a:lvl2pPr>
            <a:lvl3pPr>
              <a:defRPr sz="3555"/>
            </a:lvl3pPr>
            <a:lvl4pPr>
              <a:defRPr sz="2963"/>
            </a:lvl4pPr>
            <a:lvl5pPr>
              <a:defRPr sz="2963"/>
            </a:lvl5pPr>
            <a:lvl6pPr>
              <a:defRPr sz="2963"/>
            </a:lvl6pPr>
            <a:lvl7pPr>
              <a:defRPr sz="2963"/>
            </a:lvl7pPr>
            <a:lvl8pPr>
              <a:defRPr sz="2963"/>
            </a:lvl8pPr>
            <a:lvl9pPr>
              <a:defRPr sz="2963"/>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12881" y="2125743"/>
            <a:ext cx="5348634" cy="6948637"/>
          </a:xfrm>
        </p:spPr>
        <p:txBody>
          <a:bodyPr/>
          <a:lstStyle>
            <a:lvl1pPr marL="0" indent="0">
              <a:buNone/>
              <a:defRPr sz="2074"/>
            </a:lvl1pPr>
            <a:lvl2pPr marL="677250" indent="0">
              <a:buNone/>
              <a:defRPr sz="1778"/>
            </a:lvl2pPr>
            <a:lvl3pPr marL="1354501" indent="0">
              <a:buNone/>
              <a:defRPr sz="1481"/>
            </a:lvl3pPr>
            <a:lvl4pPr marL="2031751" indent="0">
              <a:buNone/>
              <a:defRPr sz="1333"/>
            </a:lvl4pPr>
            <a:lvl5pPr marL="2709001" indent="0">
              <a:buNone/>
              <a:defRPr sz="1333"/>
            </a:lvl5pPr>
            <a:lvl6pPr marL="3386252" indent="0">
              <a:buNone/>
              <a:defRPr sz="1333"/>
            </a:lvl6pPr>
            <a:lvl7pPr marL="4063502" indent="0">
              <a:buNone/>
              <a:defRPr sz="1333"/>
            </a:lvl7pPr>
            <a:lvl8pPr marL="4740753" indent="0">
              <a:buNone/>
              <a:defRPr sz="1333"/>
            </a:lvl8pPr>
            <a:lvl9pPr marL="5418003" indent="0">
              <a:buNone/>
              <a:defRPr sz="1333"/>
            </a:lvl9pPr>
          </a:lstStyle>
          <a:p>
            <a:pPr lvl="0"/>
            <a:r>
              <a:rPr lang="en-GB"/>
              <a:t>Click to edit Master text styles</a:t>
            </a:r>
          </a:p>
        </p:txBody>
      </p:sp>
      <p:sp>
        <p:nvSpPr>
          <p:cNvPr id="5" name="Date Placeholder 4"/>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6" name="Footer Placeholder 5"/>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7" name="Slide Number Placeholder 6"/>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CD034D87-3029-5540-9068-F3AC53879904}" type="slidenum">
              <a:rPr lang="en-US" altLang="en-US" smtClean="0"/>
              <a:pPr>
                <a:defRPr/>
              </a:pPr>
              <a:t>‹#›</a:t>
            </a:fld>
            <a:endParaRPr lang="en-US" altLang="en-US"/>
          </a:p>
        </p:txBody>
      </p:sp>
    </p:spTree>
    <p:extLst>
      <p:ext uri="{BB962C8B-B14F-4D97-AF65-F5344CB8AC3E}">
        <p14:creationId xmlns:p14="http://schemas.microsoft.com/office/powerpoint/2010/main" val="2334453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601" y="7110889"/>
            <a:ext cx="9754553" cy="839481"/>
          </a:xfrm>
        </p:spPr>
        <p:txBody>
          <a:bodyPr anchor="b"/>
          <a:lstStyle>
            <a:lvl1pPr algn="l">
              <a:defRPr sz="2963" b="1"/>
            </a:lvl1pPr>
          </a:lstStyle>
          <a:p>
            <a:r>
              <a:rPr lang="en-GB"/>
              <a:t>Click to edit Master title style</a:t>
            </a:r>
            <a:endParaRPr lang="en-US"/>
          </a:p>
        </p:txBody>
      </p:sp>
      <p:sp>
        <p:nvSpPr>
          <p:cNvPr id="3" name="Picture Placeholder 2"/>
          <p:cNvSpPr>
            <a:spLocks noGrp="1"/>
          </p:cNvSpPr>
          <p:nvPr>
            <p:ph type="pic" idx="1"/>
          </p:nvPr>
        </p:nvSpPr>
        <p:spPr>
          <a:xfrm>
            <a:off x="3186601" y="907673"/>
            <a:ext cx="9754553" cy="6095048"/>
          </a:xfrm>
        </p:spPr>
        <p:txBody>
          <a:bodyPr rtlCol="0">
            <a:normAutofit/>
          </a:bodyPr>
          <a:lstStyle>
            <a:lvl1pPr marL="0" indent="0">
              <a:buNone/>
              <a:defRPr sz="4740"/>
            </a:lvl1pPr>
            <a:lvl2pPr marL="677250" indent="0">
              <a:buNone/>
              <a:defRPr sz="4148"/>
            </a:lvl2pPr>
            <a:lvl3pPr marL="1354501" indent="0">
              <a:buNone/>
              <a:defRPr sz="3555"/>
            </a:lvl3pPr>
            <a:lvl4pPr marL="2031751" indent="0">
              <a:buNone/>
              <a:defRPr sz="2963"/>
            </a:lvl4pPr>
            <a:lvl5pPr marL="2709001" indent="0">
              <a:buNone/>
              <a:defRPr sz="2963"/>
            </a:lvl5pPr>
            <a:lvl6pPr marL="3386252" indent="0">
              <a:buNone/>
              <a:defRPr sz="2963"/>
            </a:lvl6pPr>
            <a:lvl7pPr marL="4063502" indent="0">
              <a:buNone/>
              <a:defRPr sz="2963"/>
            </a:lvl7pPr>
            <a:lvl8pPr marL="4740753" indent="0">
              <a:buNone/>
              <a:defRPr sz="2963"/>
            </a:lvl8pPr>
            <a:lvl9pPr marL="5418003" indent="0">
              <a:buNone/>
              <a:defRPr sz="2963"/>
            </a:lvl9pPr>
          </a:lstStyle>
          <a:p>
            <a:pPr lvl="0"/>
            <a:r>
              <a:rPr lang="en-GB" noProof="0"/>
              <a:t>Click icon to add picture</a:t>
            </a:r>
            <a:endParaRPr lang="en-US" noProof="0"/>
          </a:p>
        </p:txBody>
      </p:sp>
      <p:sp>
        <p:nvSpPr>
          <p:cNvPr id="4" name="Text Placeholder 3"/>
          <p:cNvSpPr>
            <a:spLocks noGrp="1"/>
          </p:cNvSpPr>
          <p:nvPr>
            <p:ph type="body" sz="half" idx="2"/>
          </p:nvPr>
        </p:nvSpPr>
        <p:spPr>
          <a:xfrm>
            <a:off x="3186601" y="7950370"/>
            <a:ext cx="9754553" cy="1192202"/>
          </a:xfrm>
        </p:spPr>
        <p:txBody>
          <a:bodyPr/>
          <a:lstStyle>
            <a:lvl1pPr marL="0" indent="0">
              <a:buNone/>
              <a:defRPr sz="2074"/>
            </a:lvl1pPr>
            <a:lvl2pPr marL="677250" indent="0">
              <a:buNone/>
              <a:defRPr sz="1778"/>
            </a:lvl2pPr>
            <a:lvl3pPr marL="1354501" indent="0">
              <a:buNone/>
              <a:defRPr sz="1481"/>
            </a:lvl3pPr>
            <a:lvl4pPr marL="2031751" indent="0">
              <a:buNone/>
              <a:defRPr sz="1333"/>
            </a:lvl4pPr>
            <a:lvl5pPr marL="2709001" indent="0">
              <a:buNone/>
              <a:defRPr sz="1333"/>
            </a:lvl5pPr>
            <a:lvl6pPr marL="3386252" indent="0">
              <a:buNone/>
              <a:defRPr sz="1333"/>
            </a:lvl6pPr>
            <a:lvl7pPr marL="4063502" indent="0">
              <a:buNone/>
              <a:defRPr sz="1333"/>
            </a:lvl7pPr>
            <a:lvl8pPr marL="4740753" indent="0">
              <a:buNone/>
              <a:defRPr sz="1333"/>
            </a:lvl8pPr>
            <a:lvl9pPr marL="5418003" indent="0">
              <a:buNone/>
              <a:defRPr sz="1333"/>
            </a:lvl9pPr>
          </a:lstStyle>
          <a:p>
            <a:pPr lvl="0"/>
            <a:r>
              <a:rPr lang="en-GB"/>
              <a:t>Click to edit Master text styles</a:t>
            </a:r>
          </a:p>
        </p:txBody>
      </p:sp>
      <p:sp>
        <p:nvSpPr>
          <p:cNvPr id="5" name="Date Placeholder 4"/>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6" name="Footer Placeholder 5"/>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7" name="Slide Number Placeholder 6"/>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EFB44B0C-B168-1641-9398-D1CA9BB85720}" type="slidenum">
              <a:rPr lang="en-US" altLang="en-US" smtClean="0"/>
              <a:pPr>
                <a:defRPr/>
              </a:pPr>
              <a:t>‹#›</a:t>
            </a:fld>
            <a:endParaRPr lang="en-US" altLang="en-US"/>
          </a:p>
        </p:txBody>
      </p:sp>
    </p:spTree>
    <p:extLst>
      <p:ext uri="{BB962C8B-B14F-4D97-AF65-F5344CB8AC3E}">
        <p14:creationId xmlns:p14="http://schemas.microsoft.com/office/powerpoint/2010/main" val="3417930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5" name="Footer Placeholder 4"/>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6" name="Slide Number Placeholder 5"/>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63A3DC4C-A117-C147-BFDC-56BBDCFA7751}" type="slidenum">
              <a:rPr lang="en-US" altLang="en-US" smtClean="0"/>
              <a:pPr>
                <a:defRPr/>
              </a:pPr>
              <a:t>‹#›</a:t>
            </a:fld>
            <a:endParaRPr lang="en-US" altLang="en-US"/>
          </a:p>
        </p:txBody>
      </p:sp>
    </p:spTree>
    <p:extLst>
      <p:ext uri="{BB962C8B-B14F-4D97-AF65-F5344CB8AC3E}">
        <p14:creationId xmlns:p14="http://schemas.microsoft.com/office/powerpoint/2010/main" val="2206521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6751" y="406808"/>
            <a:ext cx="3657957" cy="8667572"/>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12879" y="406808"/>
            <a:ext cx="10702912" cy="8667572"/>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5" name="Footer Placeholder 4"/>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6" name="Slide Number Placeholder 5"/>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BD340D0F-3E01-4C43-B7A1-2E9BC815CE5F}" type="slidenum">
              <a:rPr lang="en-US" altLang="en-US" smtClean="0"/>
              <a:pPr>
                <a:defRPr/>
              </a:pPr>
              <a:t>‹#›</a:t>
            </a:fld>
            <a:endParaRPr lang="en-US" altLang="en-US"/>
          </a:p>
        </p:txBody>
      </p:sp>
    </p:spTree>
    <p:extLst>
      <p:ext uri="{BB962C8B-B14F-4D97-AF65-F5344CB8AC3E}">
        <p14:creationId xmlns:p14="http://schemas.microsoft.com/office/powerpoint/2010/main" val="1200001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740000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311332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40" y="5643563"/>
            <a:ext cx="9774311" cy="60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419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40" y="5643563"/>
            <a:ext cx="9692458" cy="59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5436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descr="Tagline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61239" y="5643563"/>
            <a:ext cx="9754553" cy="592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2923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12879" y="2370297"/>
            <a:ext cx="7180435" cy="6704083"/>
          </a:xfrm>
        </p:spPr>
        <p:txBody>
          <a:bodyPr/>
          <a:lstStyle>
            <a:lvl1pPr>
              <a:defRPr sz="4148"/>
            </a:lvl1pPr>
            <a:lvl2pPr>
              <a:defRPr sz="3555"/>
            </a:lvl2pPr>
            <a:lvl3pPr>
              <a:defRPr sz="2963"/>
            </a:lvl3pPr>
            <a:lvl4pPr>
              <a:defRPr sz="2666"/>
            </a:lvl4pPr>
            <a:lvl5pPr>
              <a:defRPr sz="2666"/>
            </a:lvl5pPr>
            <a:lvl6pPr>
              <a:defRPr sz="2666"/>
            </a:lvl6pPr>
            <a:lvl7pPr>
              <a:defRPr sz="2666"/>
            </a:lvl7pPr>
            <a:lvl8pPr>
              <a:defRPr sz="2666"/>
            </a:lvl8pPr>
            <a:lvl9pPr>
              <a:defRPr sz="26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8264274" y="2370297"/>
            <a:ext cx="7180435" cy="6704083"/>
          </a:xfrm>
        </p:spPr>
        <p:txBody>
          <a:bodyPr/>
          <a:lstStyle>
            <a:lvl1pPr>
              <a:defRPr sz="4148"/>
            </a:lvl1pPr>
            <a:lvl2pPr>
              <a:defRPr sz="3555"/>
            </a:lvl2pPr>
            <a:lvl3pPr>
              <a:defRPr sz="2963"/>
            </a:lvl3pPr>
            <a:lvl4pPr>
              <a:defRPr sz="2666"/>
            </a:lvl4pPr>
            <a:lvl5pPr>
              <a:defRPr sz="2666"/>
            </a:lvl5pPr>
            <a:lvl6pPr>
              <a:defRPr sz="2666"/>
            </a:lvl6pPr>
            <a:lvl7pPr>
              <a:defRPr sz="2666"/>
            </a:lvl7pPr>
            <a:lvl8pPr>
              <a:defRPr sz="2666"/>
            </a:lvl8pPr>
            <a:lvl9pPr>
              <a:defRPr sz="266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72600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812879" y="2273886"/>
            <a:ext cx="7183258" cy="947648"/>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GB"/>
              <a:t>Click to edit Master text styles</a:t>
            </a:r>
          </a:p>
        </p:txBody>
      </p:sp>
      <p:sp>
        <p:nvSpPr>
          <p:cNvPr id="4" name="Content Placeholder 3"/>
          <p:cNvSpPr>
            <a:spLocks noGrp="1"/>
          </p:cNvSpPr>
          <p:nvPr>
            <p:ph sz="half" idx="2"/>
          </p:nvPr>
        </p:nvSpPr>
        <p:spPr>
          <a:xfrm>
            <a:off x="812879" y="3221534"/>
            <a:ext cx="7183258" cy="5852846"/>
          </a:xfrm>
        </p:spPr>
        <p:txBody>
          <a:bodyPr/>
          <a:lstStyle>
            <a:lvl1pPr>
              <a:defRPr sz="3555"/>
            </a:lvl1pPr>
            <a:lvl2pPr>
              <a:defRPr sz="2963"/>
            </a:lvl2pPr>
            <a:lvl3pPr>
              <a:defRPr sz="2666"/>
            </a:lvl3pPr>
            <a:lvl4pPr>
              <a:defRPr sz="2370"/>
            </a:lvl4pPr>
            <a:lvl5pPr>
              <a:defRPr sz="2370"/>
            </a:lvl5pPr>
            <a:lvl6pPr>
              <a:defRPr sz="2370"/>
            </a:lvl6pPr>
            <a:lvl7pPr>
              <a:defRPr sz="2370"/>
            </a:lvl7pPr>
            <a:lvl8pPr>
              <a:defRPr sz="2370"/>
            </a:lvl8pPr>
            <a:lvl9pPr>
              <a:defRPr sz="237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8258630" y="2273886"/>
            <a:ext cx="7186080" cy="947648"/>
          </a:xfrm>
        </p:spPr>
        <p:txBody>
          <a:bodyPr anchor="b"/>
          <a:lstStyle>
            <a:lvl1pPr marL="0" indent="0">
              <a:buNone/>
              <a:defRPr sz="3555" b="1"/>
            </a:lvl1pPr>
            <a:lvl2pPr marL="677250" indent="0">
              <a:buNone/>
              <a:defRPr sz="2963" b="1"/>
            </a:lvl2pPr>
            <a:lvl3pPr marL="1354501" indent="0">
              <a:buNone/>
              <a:defRPr sz="2666" b="1"/>
            </a:lvl3pPr>
            <a:lvl4pPr marL="2031751" indent="0">
              <a:buNone/>
              <a:defRPr sz="2370" b="1"/>
            </a:lvl4pPr>
            <a:lvl5pPr marL="2709001" indent="0">
              <a:buNone/>
              <a:defRPr sz="2370" b="1"/>
            </a:lvl5pPr>
            <a:lvl6pPr marL="3386252" indent="0">
              <a:buNone/>
              <a:defRPr sz="2370" b="1"/>
            </a:lvl6pPr>
            <a:lvl7pPr marL="4063502" indent="0">
              <a:buNone/>
              <a:defRPr sz="2370" b="1"/>
            </a:lvl7pPr>
            <a:lvl8pPr marL="4740753" indent="0">
              <a:buNone/>
              <a:defRPr sz="2370" b="1"/>
            </a:lvl8pPr>
            <a:lvl9pPr marL="5418003" indent="0">
              <a:buNone/>
              <a:defRPr sz="2370" b="1"/>
            </a:lvl9pPr>
          </a:lstStyle>
          <a:p>
            <a:pPr lvl="0"/>
            <a:r>
              <a:rPr lang="en-GB"/>
              <a:t>Click to edit Master text styles</a:t>
            </a:r>
          </a:p>
        </p:txBody>
      </p:sp>
      <p:sp>
        <p:nvSpPr>
          <p:cNvPr id="6" name="Content Placeholder 5"/>
          <p:cNvSpPr>
            <a:spLocks noGrp="1"/>
          </p:cNvSpPr>
          <p:nvPr>
            <p:ph sz="quarter" idx="4"/>
          </p:nvPr>
        </p:nvSpPr>
        <p:spPr>
          <a:xfrm>
            <a:off x="8258630" y="3221534"/>
            <a:ext cx="7186080" cy="5852846"/>
          </a:xfrm>
        </p:spPr>
        <p:txBody>
          <a:bodyPr/>
          <a:lstStyle>
            <a:lvl1pPr>
              <a:defRPr sz="3555"/>
            </a:lvl1pPr>
            <a:lvl2pPr>
              <a:defRPr sz="2963"/>
            </a:lvl2pPr>
            <a:lvl3pPr>
              <a:defRPr sz="2666"/>
            </a:lvl3pPr>
            <a:lvl4pPr>
              <a:defRPr sz="2370"/>
            </a:lvl4pPr>
            <a:lvl5pPr>
              <a:defRPr sz="2370"/>
            </a:lvl5pPr>
            <a:lvl6pPr>
              <a:defRPr sz="2370"/>
            </a:lvl6pPr>
            <a:lvl7pPr>
              <a:defRPr sz="2370"/>
            </a:lvl7pPr>
            <a:lvl8pPr>
              <a:defRPr sz="2370"/>
            </a:lvl8pPr>
            <a:lvl9pPr>
              <a:defRPr sz="237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8" name="Footer Placeholder 7"/>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9" name="Slide Number Placeholder 8"/>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6D29565A-6126-224B-BC58-6AD2063AD354}" type="slidenum">
              <a:rPr lang="en-US" altLang="en-US" smtClean="0"/>
              <a:pPr>
                <a:defRPr/>
              </a:pPr>
              <a:t>‹#›</a:t>
            </a:fld>
            <a:endParaRPr lang="en-US" altLang="en-US"/>
          </a:p>
        </p:txBody>
      </p:sp>
    </p:spTree>
    <p:extLst>
      <p:ext uri="{BB962C8B-B14F-4D97-AF65-F5344CB8AC3E}">
        <p14:creationId xmlns:p14="http://schemas.microsoft.com/office/powerpoint/2010/main" val="38239287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2880"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endParaRPr lang="en-US" altLang="en-US"/>
          </a:p>
        </p:txBody>
      </p:sp>
      <p:sp>
        <p:nvSpPr>
          <p:cNvPr id="3" name="Footer Placeholder 2"/>
          <p:cNvSpPr>
            <a:spLocks noGrp="1"/>
          </p:cNvSpPr>
          <p:nvPr>
            <p:ph type="ftr" sz="quarter" idx="11"/>
          </p:nvPr>
        </p:nvSpPr>
        <p:spPr>
          <a:xfrm>
            <a:off x="5554676" y="9415345"/>
            <a:ext cx="5148236" cy="540841"/>
          </a:xfrm>
          <a:prstGeom prst="rect">
            <a:avLst/>
          </a:prstGeom>
        </p:spPr>
        <p:txBody>
          <a:bodyPr vert="horz" wrap="square" lIns="91440" tIns="45720" rIns="91440" bIns="45720" numCol="1" anchor="t" anchorCtr="0" compatLnSpc="1">
            <a:prstTxWarp prst="textNoShape">
              <a:avLst/>
            </a:prstTxWarp>
          </a:bodyPr>
          <a:lstStyle>
            <a:lvl1pPr>
              <a:defRPr>
                <a:latin typeface="Calibri" charset="0"/>
                <a:ea typeface="ヒラギノ角ゴ Pro W3" charset="0"/>
                <a:cs typeface="ヒラギノ角ゴ Pro W3" charset="0"/>
              </a:defRPr>
            </a:lvl1pPr>
          </a:lstStyle>
          <a:p>
            <a:pPr>
              <a:defRPr/>
            </a:pPr>
            <a:endParaRPr lang="en-US" altLang="en-US"/>
          </a:p>
        </p:txBody>
      </p:sp>
      <p:sp>
        <p:nvSpPr>
          <p:cNvPr id="4" name="Slide Number Placeholder 3"/>
          <p:cNvSpPr>
            <a:spLocks noGrp="1"/>
          </p:cNvSpPr>
          <p:nvPr>
            <p:ph type="sldNum" sz="quarter" idx="12"/>
          </p:nvPr>
        </p:nvSpPr>
        <p:spPr>
          <a:xfrm>
            <a:off x="11651272" y="9415345"/>
            <a:ext cx="3793437" cy="540841"/>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defRPr>
            </a:lvl1pPr>
          </a:lstStyle>
          <a:p>
            <a:pPr>
              <a:defRPr/>
            </a:pPr>
            <a:fld id="{70E51E15-F399-FD4A-ABA1-9CAE2B238C95}" type="slidenum">
              <a:rPr lang="en-US" altLang="en-US" smtClean="0"/>
              <a:pPr>
                <a:defRPr/>
              </a:pPr>
              <a:t>‹#›</a:t>
            </a:fld>
            <a:endParaRPr lang="en-US" altLang="en-US"/>
          </a:p>
        </p:txBody>
      </p:sp>
    </p:spTree>
    <p:extLst>
      <p:ext uri="{BB962C8B-B14F-4D97-AF65-F5344CB8AC3E}">
        <p14:creationId xmlns:p14="http://schemas.microsoft.com/office/powerpoint/2010/main" val="379398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48359" y="338614"/>
            <a:ext cx="10973872" cy="117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0" numCol="1" anchor="t" anchorCtr="0" compatLnSpc="1">
            <a:prstTxWarp prst="textNoShape">
              <a:avLst/>
            </a:prstTxWarp>
          </a:bodyPr>
          <a:lstStyle/>
          <a:p>
            <a:pPr lvl="0"/>
            <a:r>
              <a:rPr lang="en-GB" altLang="en-US"/>
              <a:t>Click to edit Master title style</a:t>
            </a:r>
            <a:endParaRPr lang="en-US" altLang="en-US"/>
          </a:p>
        </p:txBody>
      </p:sp>
      <p:sp>
        <p:nvSpPr>
          <p:cNvPr id="1027" name="Text Placeholder 2"/>
          <p:cNvSpPr>
            <a:spLocks noGrp="1"/>
          </p:cNvSpPr>
          <p:nvPr>
            <p:ph type="body" idx="1"/>
          </p:nvPr>
        </p:nvSpPr>
        <p:spPr bwMode="auto">
          <a:xfrm>
            <a:off x="948359" y="1874134"/>
            <a:ext cx="12599631" cy="670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Tree>
    <p:extLst>
      <p:ext uri="{BB962C8B-B14F-4D97-AF65-F5344CB8AC3E}">
        <p14:creationId xmlns:p14="http://schemas.microsoft.com/office/powerpoint/2010/main" val="11735097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677250" rtl="0" eaLnBrk="1" fontAlgn="base" hangingPunct="1">
        <a:spcBef>
          <a:spcPct val="0"/>
        </a:spcBef>
        <a:spcAft>
          <a:spcPct val="0"/>
        </a:spcAft>
        <a:defRPr sz="4444" b="1" kern="1200">
          <a:solidFill>
            <a:srgbClr val="00153B"/>
          </a:solidFill>
          <a:latin typeface="+mj-lt"/>
          <a:ea typeface="ヒラギノ角ゴ Pro W3" pitchFamily="-111" charset="-128"/>
          <a:cs typeface="ヒラギノ角ゴ Pro W3" pitchFamily="-111" charset="-128"/>
        </a:defRPr>
      </a:lvl1pPr>
      <a:lvl2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2pPr>
      <a:lvl3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3pPr>
      <a:lvl4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4pPr>
      <a:lvl5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5pPr>
      <a:lvl6pPr marL="677250"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6pPr>
      <a:lvl7pPr marL="13545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7pPr>
      <a:lvl8pPr marL="203175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8pPr>
      <a:lvl9pPr marL="27090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9pPr>
    </p:titleStyle>
    <p:bodyStyle>
      <a:lvl1pPr marL="507938" indent="-507938" algn="l" defTabSz="677250" rtl="0" eaLnBrk="1" fontAlgn="base" hangingPunct="1">
        <a:spcBef>
          <a:spcPct val="20000"/>
        </a:spcBef>
        <a:spcAft>
          <a:spcPct val="0"/>
        </a:spcAft>
        <a:buClr>
          <a:srgbClr val="0C60A3"/>
        </a:buClr>
        <a:buFont typeface="Arial" panose="020B0604020202020204" pitchFamily="34" charset="0"/>
        <a:buChar char="•"/>
        <a:defRPr sz="4740" kern="1200">
          <a:solidFill>
            <a:srgbClr val="00153B"/>
          </a:solidFill>
          <a:latin typeface="+mn-lt"/>
          <a:ea typeface="ヒラギノ角ゴ Pro W3" pitchFamily="-111" charset="-128"/>
          <a:cs typeface="ヒラギノ角ゴ Pro W3" pitchFamily="-111" charset="-128"/>
        </a:defRPr>
      </a:lvl1pPr>
      <a:lvl2pPr marL="1100532" indent="-423281" algn="l" defTabSz="677250" rtl="0" eaLnBrk="1" fontAlgn="base" hangingPunct="1">
        <a:spcBef>
          <a:spcPct val="20000"/>
        </a:spcBef>
        <a:spcAft>
          <a:spcPct val="0"/>
        </a:spcAft>
        <a:buClr>
          <a:srgbClr val="0C60A3"/>
        </a:buClr>
        <a:buFont typeface="Arial" panose="020B0604020202020204" pitchFamily="34" charset="0"/>
        <a:buChar char="–"/>
        <a:defRPr sz="4148" kern="1200">
          <a:solidFill>
            <a:srgbClr val="00153B"/>
          </a:solidFill>
          <a:latin typeface="+mn-lt"/>
          <a:ea typeface="ヒラギノ角ゴ Pro W3" pitchFamily="-111" charset="-128"/>
          <a:cs typeface="ヒラギノ角ゴ Pro W3" charset="0"/>
        </a:defRPr>
      </a:lvl2pPr>
      <a:lvl3pPr marL="1693126" indent="-338625" algn="l" defTabSz="677250" rtl="0" eaLnBrk="1" fontAlgn="base" hangingPunct="1">
        <a:spcBef>
          <a:spcPct val="20000"/>
        </a:spcBef>
        <a:spcAft>
          <a:spcPct val="0"/>
        </a:spcAft>
        <a:buClr>
          <a:srgbClr val="0C60A3"/>
        </a:buClr>
        <a:buFont typeface="Arial" panose="020B0604020202020204" pitchFamily="34" charset="0"/>
        <a:buChar char="•"/>
        <a:defRPr sz="3555" kern="1200">
          <a:solidFill>
            <a:srgbClr val="00153B"/>
          </a:solidFill>
          <a:latin typeface="+mn-lt"/>
          <a:ea typeface="ヒラギノ角ゴ Pro W3" pitchFamily="-111" charset="-128"/>
          <a:cs typeface="ヒラギノ角ゴ Pro W3" charset="0"/>
        </a:defRPr>
      </a:lvl3pPr>
      <a:lvl4pPr marL="2370376"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rgbClr val="00153B"/>
          </a:solidFill>
          <a:latin typeface="+mn-lt"/>
          <a:ea typeface="ヒラギノ角ゴ Pro W3" pitchFamily="-111" charset="-128"/>
          <a:cs typeface="ヒラギノ角ゴ Pro W3" charset="0"/>
        </a:defRPr>
      </a:lvl4pPr>
      <a:lvl5pPr marL="3047627" indent="-338625" algn="l" defTabSz="677250" rtl="0" eaLnBrk="1" fontAlgn="base" hangingPunct="1">
        <a:spcBef>
          <a:spcPct val="20000"/>
        </a:spcBef>
        <a:spcAft>
          <a:spcPct val="0"/>
        </a:spcAft>
        <a:buClr>
          <a:srgbClr val="0C60A3"/>
        </a:buClr>
        <a:buFont typeface="Arial" panose="020B0604020202020204" pitchFamily="34" charset="0"/>
        <a:buChar char="»"/>
        <a:defRPr sz="2963" kern="1200">
          <a:solidFill>
            <a:srgbClr val="00153B"/>
          </a:solidFill>
          <a:latin typeface="+mn-lt"/>
          <a:ea typeface="ヒラギノ角ゴ Pro W3" pitchFamily="-111" charset="-128"/>
          <a:cs typeface="ヒラギノ角ゴ Pro W3" charset="0"/>
        </a:defRPr>
      </a:lvl5pPr>
      <a:lvl6pPr marL="3724877" indent="-338625" algn="l" defTabSz="677250" rtl="0" eaLnBrk="1" latinLnBrk="0" hangingPunct="1">
        <a:spcBef>
          <a:spcPct val="20000"/>
        </a:spcBef>
        <a:buFont typeface="Arial"/>
        <a:buChar char="•"/>
        <a:defRPr sz="2963" kern="1200">
          <a:solidFill>
            <a:schemeClr val="tx1"/>
          </a:solidFill>
          <a:latin typeface="+mn-lt"/>
          <a:ea typeface="+mn-ea"/>
          <a:cs typeface="+mn-cs"/>
        </a:defRPr>
      </a:lvl6pPr>
      <a:lvl7pPr marL="4402127" indent="-338625" algn="l" defTabSz="677250" rtl="0" eaLnBrk="1" latinLnBrk="0" hangingPunct="1">
        <a:spcBef>
          <a:spcPct val="20000"/>
        </a:spcBef>
        <a:buFont typeface="Arial"/>
        <a:buChar char="•"/>
        <a:defRPr sz="2963" kern="1200">
          <a:solidFill>
            <a:schemeClr val="tx1"/>
          </a:solidFill>
          <a:latin typeface="+mn-lt"/>
          <a:ea typeface="+mn-ea"/>
          <a:cs typeface="+mn-cs"/>
        </a:defRPr>
      </a:lvl7pPr>
      <a:lvl8pPr marL="5079378" indent="-338625" algn="l" defTabSz="677250" rtl="0" eaLnBrk="1" latinLnBrk="0" hangingPunct="1">
        <a:spcBef>
          <a:spcPct val="20000"/>
        </a:spcBef>
        <a:buFont typeface="Arial"/>
        <a:buChar char="•"/>
        <a:defRPr sz="2963" kern="1200">
          <a:solidFill>
            <a:schemeClr val="tx1"/>
          </a:solidFill>
          <a:latin typeface="+mn-lt"/>
          <a:ea typeface="+mn-ea"/>
          <a:cs typeface="+mn-cs"/>
        </a:defRPr>
      </a:lvl8pPr>
      <a:lvl9pPr marL="5756628" indent="-338625" algn="l" defTabSz="677250" rtl="0" eaLnBrk="1" latinLnBrk="0" hangingPunct="1">
        <a:spcBef>
          <a:spcPct val="20000"/>
        </a:spcBef>
        <a:buFont typeface="Arial"/>
        <a:buChar char="•"/>
        <a:defRPr sz="2963" kern="1200">
          <a:solidFill>
            <a:schemeClr val="tx1"/>
          </a:solidFill>
          <a:latin typeface="+mn-lt"/>
          <a:ea typeface="+mn-ea"/>
          <a:cs typeface="+mn-cs"/>
        </a:defRPr>
      </a:lvl9pPr>
    </p:bodyStyle>
    <p:otherStyle>
      <a:defPPr>
        <a:defRPr lang="en-US"/>
      </a:defPPr>
      <a:lvl1pPr marL="0" algn="l" defTabSz="677250" rtl="0" eaLnBrk="1" latinLnBrk="0" hangingPunct="1">
        <a:defRPr sz="2666" kern="1200">
          <a:solidFill>
            <a:schemeClr val="tx1"/>
          </a:solidFill>
          <a:latin typeface="+mn-lt"/>
          <a:ea typeface="+mn-ea"/>
          <a:cs typeface="+mn-cs"/>
        </a:defRPr>
      </a:lvl1pPr>
      <a:lvl2pPr marL="677250" algn="l" defTabSz="677250" rtl="0" eaLnBrk="1" latinLnBrk="0" hangingPunct="1">
        <a:defRPr sz="2666" kern="1200">
          <a:solidFill>
            <a:schemeClr val="tx1"/>
          </a:solidFill>
          <a:latin typeface="+mn-lt"/>
          <a:ea typeface="+mn-ea"/>
          <a:cs typeface="+mn-cs"/>
        </a:defRPr>
      </a:lvl2pPr>
      <a:lvl3pPr marL="1354501" algn="l" defTabSz="677250" rtl="0" eaLnBrk="1" latinLnBrk="0" hangingPunct="1">
        <a:defRPr sz="2666" kern="1200">
          <a:solidFill>
            <a:schemeClr val="tx1"/>
          </a:solidFill>
          <a:latin typeface="+mn-lt"/>
          <a:ea typeface="+mn-ea"/>
          <a:cs typeface="+mn-cs"/>
        </a:defRPr>
      </a:lvl3pPr>
      <a:lvl4pPr marL="2031751" algn="l" defTabSz="677250" rtl="0" eaLnBrk="1" latinLnBrk="0" hangingPunct="1">
        <a:defRPr sz="2666" kern="1200">
          <a:solidFill>
            <a:schemeClr val="tx1"/>
          </a:solidFill>
          <a:latin typeface="+mn-lt"/>
          <a:ea typeface="+mn-ea"/>
          <a:cs typeface="+mn-cs"/>
        </a:defRPr>
      </a:lvl4pPr>
      <a:lvl5pPr marL="2709001" algn="l" defTabSz="677250" rtl="0" eaLnBrk="1" latinLnBrk="0" hangingPunct="1">
        <a:defRPr sz="2666" kern="1200">
          <a:solidFill>
            <a:schemeClr val="tx1"/>
          </a:solidFill>
          <a:latin typeface="+mn-lt"/>
          <a:ea typeface="+mn-ea"/>
          <a:cs typeface="+mn-cs"/>
        </a:defRPr>
      </a:lvl5pPr>
      <a:lvl6pPr marL="3386252" algn="l" defTabSz="677250" rtl="0" eaLnBrk="1" latinLnBrk="0" hangingPunct="1">
        <a:defRPr sz="2666" kern="1200">
          <a:solidFill>
            <a:schemeClr val="tx1"/>
          </a:solidFill>
          <a:latin typeface="+mn-lt"/>
          <a:ea typeface="+mn-ea"/>
          <a:cs typeface="+mn-cs"/>
        </a:defRPr>
      </a:lvl6pPr>
      <a:lvl7pPr marL="4063502" algn="l" defTabSz="677250" rtl="0" eaLnBrk="1" latinLnBrk="0" hangingPunct="1">
        <a:defRPr sz="2666" kern="1200">
          <a:solidFill>
            <a:schemeClr val="tx1"/>
          </a:solidFill>
          <a:latin typeface="+mn-lt"/>
          <a:ea typeface="+mn-ea"/>
          <a:cs typeface="+mn-cs"/>
        </a:defRPr>
      </a:lvl7pPr>
      <a:lvl8pPr marL="4740753" algn="l" defTabSz="677250" rtl="0" eaLnBrk="1" latinLnBrk="0" hangingPunct="1">
        <a:defRPr sz="2666" kern="1200">
          <a:solidFill>
            <a:schemeClr val="tx1"/>
          </a:solidFill>
          <a:latin typeface="+mn-lt"/>
          <a:ea typeface="+mn-ea"/>
          <a:cs typeface="+mn-cs"/>
        </a:defRPr>
      </a:lvl8pPr>
      <a:lvl9pPr marL="5418003" algn="l" defTabSz="677250" rtl="0" eaLnBrk="1" latinLnBrk="0" hangingPunct="1">
        <a:defRPr sz="26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7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ommons.wikimedia.org/wiki/File:Pythagorean_Theorem_Proof.gif" TargetMode="External"/><Relationship Id="rId2" Type="http://schemas.openxmlformats.org/officeDocument/2006/relationships/hyperlink" Target="https://www.jct.ie/maths/planning_resources" TargetMode="Externa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hyperlink" Target="https://www.onlinemathlearning.com/pythagorean-triples.html"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pistem.ie/"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pistem.ie/"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6.png"/><Relationship Id="rId1" Type="http://schemas.openxmlformats.org/officeDocument/2006/relationships/slideLayout" Target="../slideLayouts/slideLayout3.xml"/><Relationship Id="rId4" Type="http://schemas.openxmlformats.org/officeDocument/2006/relationships/image" Target="../media/image450.png"/></Relationships>
</file>

<file path=ppt/slides/_rels/slide46.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60.png"/><Relationship Id="rId4" Type="http://schemas.openxmlformats.org/officeDocument/2006/relationships/image" Target="../media/image450.png"/></Relationships>
</file>

<file path=ppt/slides/_rels/slide47.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0.png"/><Relationship Id="rId4" Type="http://schemas.openxmlformats.org/officeDocument/2006/relationships/image" Target="../media/image4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 Id="rId5" Type="http://schemas.openxmlformats.org/officeDocument/2006/relationships/image" Target="../media/image65.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 Id="rId5" Type="http://schemas.openxmlformats.org/officeDocument/2006/relationships/image" Target="../media/image65.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9.png"/><Relationship Id="rId7" Type="http://schemas.openxmlformats.org/officeDocument/2006/relationships/image" Target="../media/image67.png"/><Relationship Id="rId2" Type="http://schemas.openxmlformats.org/officeDocument/2006/relationships/image" Target="../media/image48.png"/><Relationship Id="rId1" Type="http://schemas.openxmlformats.org/officeDocument/2006/relationships/slideLayout" Target="../slideLayouts/slideLayout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50.png"/></Relationships>
</file>

<file path=ppt/slides/_rels/slide5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49.png"/><Relationship Id="rId7" Type="http://schemas.openxmlformats.org/officeDocument/2006/relationships/image" Target="../media/image67.png"/><Relationship Id="rId2" Type="http://schemas.openxmlformats.org/officeDocument/2006/relationships/image" Target="../media/image48.png"/><Relationship Id="rId1" Type="http://schemas.openxmlformats.org/officeDocument/2006/relationships/slideLayout" Target="../slideLayouts/slideLayout9.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50.png"/><Relationship Id="rId9" Type="http://schemas.openxmlformats.org/officeDocument/2006/relationships/image" Target="../media/image69.png"/></Relationships>
</file>

<file path=ppt/slides/_rels/slide5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49.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image" Target="../media/image48.png"/><Relationship Id="rId1" Type="http://schemas.openxmlformats.org/officeDocument/2006/relationships/slideLayout" Target="../slideLayouts/slideLayout9.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50.png"/><Relationship Id="rId9" Type="http://schemas.openxmlformats.org/officeDocument/2006/relationships/image" Target="../media/image69.png"/><Relationship Id="rId14" Type="http://schemas.openxmlformats.org/officeDocument/2006/relationships/image" Target="../media/image74.png"/></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commons.wikimedia.org/wiki/File:Sine_curve_drawing_animation.gif"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20.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8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9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30.png"/><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C1790-CE31-42DA-B08F-67F1EDFA629A}"/>
              </a:ext>
            </a:extLst>
          </p:cNvPr>
          <p:cNvSpPr>
            <a:spLocks noGrp="1"/>
          </p:cNvSpPr>
          <p:nvPr>
            <p:ph type="ctrTitle"/>
          </p:nvPr>
        </p:nvSpPr>
        <p:spPr/>
        <p:txBody>
          <a:bodyPr/>
          <a:lstStyle/>
          <a:p>
            <a:r>
              <a:rPr lang="en-GB" sz="8801" dirty="0"/>
              <a:t>Trigonometry</a:t>
            </a:r>
            <a:endParaRPr lang="en-IE" sz="8801" dirty="0"/>
          </a:p>
        </p:txBody>
      </p:sp>
      <p:sp>
        <p:nvSpPr>
          <p:cNvPr id="3" name="Subtitle 2">
            <a:extLst>
              <a:ext uri="{FF2B5EF4-FFF2-40B4-BE49-F238E27FC236}">
                <a16:creationId xmlns:a16="http://schemas.microsoft.com/office/drawing/2014/main" id="{3448F500-D082-4CAC-86E8-85E563DBD682}"/>
              </a:ext>
            </a:extLst>
          </p:cNvPr>
          <p:cNvSpPr>
            <a:spLocks noGrp="1"/>
          </p:cNvSpPr>
          <p:nvPr>
            <p:ph type="subTitle" idx="1"/>
          </p:nvPr>
        </p:nvSpPr>
        <p:spPr/>
        <p:txBody>
          <a:bodyPr>
            <a:normAutofit/>
          </a:bodyPr>
          <a:lstStyle/>
          <a:p>
            <a:r>
              <a:rPr lang="en-GB" sz="3200" dirty="0"/>
              <a:t>Teacher CPD Overview</a:t>
            </a:r>
            <a:endParaRPr lang="en-IE" sz="3200" dirty="0"/>
          </a:p>
        </p:txBody>
      </p:sp>
      <p:pic>
        <p:nvPicPr>
          <p:cNvPr id="3074" name="Picture 2" descr="EPI-STEM co-hosts science education research conference | UL - University  of Limerick">
            <a:extLst>
              <a:ext uri="{FF2B5EF4-FFF2-40B4-BE49-F238E27FC236}">
                <a16:creationId xmlns:a16="http://schemas.microsoft.com/office/drawing/2014/main" id="{9497EF36-BB35-4011-8AD4-9294A02B8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83" y="856046"/>
            <a:ext cx="3468285" cy="2189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817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03812-429E-4CEA-96C2-300C97E46930}"/>
              </a:ext>
            </a:extLst>
          </p:cNvPr>
          <p:cNvSpPr>
            <a:spLocks noGrp="1"/>
          </p:cNvSpPr>
          <p:nvPr>
            <p:ph type="title"/>
          </p:nvPr>
        </p:nvSpPr>
        <p:spPr>
          <a:xfrm>
            <a:off x="948359" y="338614"/>
            <a:ext cx="10973872" cy="1173392"/>
          </a:xfrm>
        </p:spPr>
        <p:txBody>
          <a:bodyPr wrap="square" anchor="t">
            <a:normAutofit/>
          </a:bodyPr>
          <a:lstStyle/>
          <a:p>
            <a:r>
              <a:rPr lang="en-IE" dirty="0"/>
              <a:t>Common Student Misconceptions/ Mistakes</a:t>
            </a:r>
          </a:p>
        </p:txBody>
      </p:sp>
      <p:sp>
        <p:nvSpPr>
          <p:cNvPr id="3" name="Content Placeholder 2">
            <a:extLst>
              <a:ext uri="{FF2B5EF4-FFF2-40B4-BE49-F238E27FC236}">
                <a16:creationId xmlns:a16="http://schemas.microsoft.com/office/drawing/2014/main" id="{57FB09F9-BAE4-4FBF-9C98-7107FAE0970F}"/>
              </a:ext>
            </a:extLst>
          </p:cNvPr>
          <p:cNvSpPr>
            <a:spLocks noGrp="1"/>
          </p:cNvSpPr>
          <p:nvPr>
            <p:ph sz="half" idx="1"/>
          </p:nvPr>
        </p:nvSpPr>
        <p:spPr>
          <a:xfrm>
            <a:off x="812879" y="1727164"/>
            <a:ext cx="7657353" cy="6704083"/>
          </a:xfrm>
        </p:spPr>
        <p:txBody>
          <a:bodyPr wrap="square" anchor="t">
            <a:normAutofit/>
          </a:bodyPr>
          <a:lstStyle/>
          <a:p>
            <a:r>
              <a:rPr lang="en-IE" dirty="0"/>
              <a:t>Recognising right-angled triangles</a:t>
            </a:r>
          </a:p>
          <a:p>
            <a:r>
              <a:rPr lang="en-IE" dirty="0"/>
              <a:t>Labelling the sides</a:t>
            </a:r>
          </a:p>
          <a:p>
            <a:r>
              <a:rPr lang="en-IE" dirty="0"/>
              <a:t>Dividing by two</a:t>
            </a:r>
          </a:p>
          <a:p>
            <a:r>
              <a:rPr lang="en-IE" dirty="0"/>
              <a:t>Finding a side other than the hypotenuse</a:t>
            </a:r>
          </a:p>
          <a:p>
            <a:r>
              <a:rPr lang="en-IE" dirty="0"/>
              <a:t>Not seeing the connection between the theorem and its converse.</a:t>
            </a:r>
          </a:p>
          <a:p>
            <a:endParaRPr lang="en-IE" dirty="0"/>
          </a:p>
        </p:txBody>
      </p:sp>
      <p:pic>
        <p:nvPicPr>
          <p:cNvPr id="10242" name="Picture 2" descr="Google&amp;amp;#39;s John Mueller Clears Confusion About Mobile-First Index">
            <a:extLst>
              <a:ext uri="{FF2B5EF4-FFF2-40B4-BE49-F238E27FC236}">
                <a16:creationId xmlns:a16="http://schemas.microsoft.com/office/drawing/2014/main" id="{4F119671-FA53-4C2A-B3CA-89AFC3A16E8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81369" y="3523699"/>
            <a:ext cx="7180435" cy="3787679"/>
          </a:xfrm>
          <a:prstGeom prst="rect">
            <a:avLst/>
          </a:prstGeom>
          <a:solidFill>
            <a:srgbClr val="FFFFFF"/>
          </a:solidFill>
        </p:spPr>
      </p:pic>
    </p:spTree>
    <p:extLst>
      <p:ext uri="{BB962C8B-B14F-4D97-AF65-F5344CB8AC3E}">
        <p14:creationId xmlns:p14="http://schemas.microsoft.com/office/powerpoint/2010/main" val="24735934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89A4B-D0B1-4436-A5B7-D37495BDDE77}"/>
              </a:ext>
            </a:extLst>
          </p:cNvPr>
          <p:cNvSpPr>
            <a:spLocks noGrp="1"/>
          </p:cNvSpPr>
          <p:nvPr>
            <p:ph type="title"/>
          </p:nvPr>
        </p:nvSpPr>
        <p:spPr/>
        <p:txBody>
          <a:bodyPr/>
          <a:lstStyle/>
          <a:p>
            <a:r>
              <a:rPr lang="en-GB" dirty="0"/>
              <a:t>Students may not recognise a right-angle triangle</a:t>
            </a:r>
            <a:endParaRPr lang="en-IE" dirty="0"/>
          </a:p>
        </p:txBody>
      </p:sp>
      <p:sp>
        <p:nvSpPr>
          <p:cNvPr id="3" name="Content Placeholder 2">
            <a:extLst>
              <a:ext uri="{FF2B5EF4-FFF2-40B4-BE49-F238E27FC236}">
                <a16:creationId xmlns:a16="http://schemas.microsoft.com/office/drawing/2014/main" id="{DC9FFA92-3249-4DC8-B14B-3BAD7426A0B3}"/>
              </a:ext>
            </a:extLst>
          </p:cNvPr>
          <p:cNvSpPr>
            <a:spLocks noGrp="1"/>
          </p:cNvSpPr>
          <p:nvPr>
            <p:ph idx="1"/>
          </p:nvPr>
        </p:nvSpPr>
        <p:spPr>
          <a:xfrm>
            <a:off x="948359" y="1874134"/>
            <a:ext cx="14708736" cy="6704082"/>
          </a:xfrm>
        </p:spPr>
        <p:txBody>
          <a:bodyPr/>
          <a:lstStyle/>
          <a:p>
            <a:r>
              <a:rPr lang="en-IE" sz="4400" dirty="0"/>
              <a:t>Students sometimes struggle to identify if a triangle is right angled or not. </a:t>
            </a:r>
          </a:p>
          <a:p>
            <a:r>
              <a:rPr lang="en-IE" sz="4400" dirty="0"/>
              <a:t>This results in students using Pythagoras theorem incorrectly on non-right angled triangles.</a:t>
            </a:r>
          </a:p>
          <a:p>
            <a:r>
              <a:rPr lang="en-IE" sz="4400" dirty="0"/>
              <a:t>Important that students are aware of the different ways that right angled triangles can be labelled. </a:t>
            </a:r>
          </a:p>
        </p:txBody>
      </p:sp>
      <p:pic>
        <p:nvPicPr>
          <p:cNvPr id="9218" name="Picture 2" descr="Triangle Classification By Angles - Right Angle Triangle Vector, HD Png  Download - kindpng">
            <a:extLst>
              <a:ext uri="{FF2B5EF4-FFF2-40B4-BE49-F238E27FC236}">
                <a16:creationId xmlns:a16="http://schemas.microsoft.com/office/drawing/2014/main" id="{A61423AB-9A2F-462C-9195-F73D2CD7EE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3325" y="6335247"/>
            <a:ext cx="2368550" cy="24126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Triangle Classification By Angles - Right Angle Triangle Vector, HD Png  Download - kindpng">
            <a:extLst>
              <a:ext uri="{FF2B5EF4-FFF2-40B4-BE49-F238E27FC236}">
                <a16:creationId xmlns:a16="http://schemas.microsoft.com/office/drawing/2014/main" id="{72DD9944-1F21-48C6-B413-AC1DDCD4BD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4177" y="6300316"/>
            <a:ext cx="2368550" cy="24126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Triangle Classification By Angles - Right Angle Triangle Vector, HD Png  Download - kindpng">
            <a:extLst>
              <a:ext uri="{FF2B5EF4-FFF2-40B4-BE49-F238E27FC236}">
                <a16:creationId xmlns:a16="http://schemas.microsoft.com/office/drawing/2014/main" id="{1F676097-097D-4994-9A0E-8B979F640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1361" y="6250424"/>
            <a:ext cx="2368550" cy="24126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28692A9-1EB6-4BC0-BB6E-DA67F3DCD291}"/>
              </a:ext>
            </a:extLst>
          </p:cNvPr>
          <p:cNvSpPr/>
          <p:nvPr/>
        </p:nvSpPr>
        <p:spPr>
          <a:xfrm>
            <a:off x="2522871" y="8284279"/>
            <a:ext cx="268455" cy="336349"/>
          </a:xfrm>
          <a:prstGeom prst="rect">
            <a:avLst/>
          </a:prstGeom>
          <a:solidFill>
            <a:schemeClr val="bg1"/>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cxnSp>
        <p:nvCxnSpPr>
          <p:cNvPr id="12" name="Straight Connector 11">
            <a:extLst>
              <a:ext uri="{FF2B5EF4-FFF2-40B4-BE49-F238E27FC236}">
                <a16:creationId xmlns:a16="http://schemas.microsoft.com/office/drawing/2014/main" id="{96E3F9B3-DC6C-4B43-BDC4-222AFEDE1475}"/>
              </a:ext>
            </a:extLst>
          </p:cNvPr>
          <p:cNvCxnSpPr/>
          <p:nvPr/>
        </p:nvCxnSpPr>
        <p:spPr>
          <a:xfrm>
            <a:off x="6096000" y="8133347"/>
            <a:ext cx="0" cy="272716"/>
          </a:xfrm>
          <a:prstGeom prst="line">
            <a:avLst/>
          </a:prstGeom>
          <a:ln w="28575"/>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720FDA2-96A1-4218-A2F8-4CA025D59D94}"/>
              </a:ext>
            </a:extLst>
          </p:cNvPr>
          <p:cNvCxnSpPr>
            <a:cxnSpLocks/>
          </p:cNvCxnSpPr>
          <p:nvPr/>
        </p:nvCxnSpPr>
        <p:spPr>
          <a:xfrm flipH="1">
            <a:off x="6096000" y="8406063"/>
            <a:ext cx="344904"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3BDF7D43-5799-44FE-8FC6-9CEE4FA8F1FB}"/>
              </a:ext>
            </a:extLst>
          </p:cNvPr>
          <p:cNvSpPr txBox="1"/>
          <p:nvPr/>
        </p:nvSpPr>
        <p:spPr>
          <a:xfrm>
            <a:off x="9793033" y="8099613"/>
            <a:ext cx="545432" cy="369332"/>
          </a:xfrm>
          <a:prstGeom prst="rect">
            <a:avLst/>
          </a:prstGeom>
          <a:noFill/>
          <a:ln>
            <a:solidFill>
              <a:schemeClr val="bg1"/>
            </a:solidFill>
          </a:ln>
        </p:spPr>
        <p:txBody>
          <a:bodyPr wrap="square" rtlCol="0">
            <a:spAutoFit/>
          </a:bodyPr>
          <a:lstStyle/>
          <a:p>
            <a:r>
              <a:rPr lang="en-IE" dirty="0"/>
              <a:t>90º</a:t>
            </a:r>
          </a:p>
        </p:txBody>
      </p:sp>
    </p:spTree>
    <p:extLst>
      <p:ext uri="{BB962C8B-B14F-4D97-AF65-F5344CB8AC3E}">
        <p14:creationId xmlns:p14="http://schemas.microsoft.com/office/powerpoint/2010/main" val="1518800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89A4B-D0B1-4436-A5B7-D37495BDDE77}"/>
              </a:ext>
            </a:extLst>
          </p:cNvPr>
          <p:cNvSpPr>
            <a:spLocks noGrp="1"/>
          </p:cNvSpPr>
          <p:nvPr>
            <p:ph type="title"/>
          </p:nvPr>
        </p:nvSpPr>
        <p:spPr/>
        <p:txBody>
          <a:bodyPr/>
          <a:lstStyle/>
          <a:p>
            <a:r>
              <a:rPr lang="en-GB" dirty="0"/>
              <a:t>Labelling the triangle – Which side is which?</a:t>
            </a:r>
            <a:endParaRPr lang="en-IE" dirty="0"/>
          </a:p>
        </p:txBody>
      </p:sp>
      <p:sp>
        <p:nvSpPr>
          <p:cNvPr id="3" name="Content Placeholder 2">
            <a:extLst>
              <a:ext uri="{FF2B5EF4-FFF2-40B4-BE49-F238E27FC236}">
                <a16:creationId xmlns:a16="http://schemas.microsoft.com/office/drawing/2014/main" id="{DC9FFA92-3249-4DC8-B14B-3BAD7426A0B3}"/>
              </a:ext>
            </a:extLst>
          </p:cNvPr>
          <p:cNvSpPr>
            <a:spLocks noGrp="1"/>
          </p:cNvSpPr>
          <p:nvPr>
            <p:ph idx="1"/>
          </p:nvPr>
        </p:nvSpPr>
        <p:spPr/>
        <p:txBody>
          <a:bodyPr/>
          <a:lstStyle/>
          <a:p>
            <a:r>
              <a:rPr lang="en-IE" sz="4400" dirty="0"/>
              <a:t>Students often struggle with the labelling of a right angled triangle. </a:t>
            </a:r>
          </a:p>
          <a:p>
            <a:r>
              <a:rPr lang="en-IE" sz="4400" dirty="0"/>
              <a:t>Often what is perceived to be the longest side is labelled the hypotenuse. However, this might not actually be the longest side. </a:t>
            </a:r>
          </a:p>
          <a:p>
            <a:r>
              <a:rPr lang="en-IE" sz="4400" dirty="0"/>
              <a:t>It is important that students know the hypotenuse is across from the right angle. </a:t>
            </a:r>
          </a:p>
          <a:p>
            <a:r>
              <a:rPr lang="en-IE" sz="4400" dirty="0"/>
              <a:t>This can cause confusion when triangles are presented differently. </a:t>
            </a:r>
          </a:p>
        </p:txBody>
      </p:sp>
      <p:pic>
        <p:nvPicPr>
          <p:cNvPr id="5" name="Picture 4">
            <a:extLst>
              <a:ext uri="{FF2B5EF4-FFF2-40B4-BE49-F238E27FC236}">
                <a16:creationId xmlns:a16="http://schemas.microsoft.com/office/drawing/2014/main" id="{E2A80C40-1FA1-42B8-8093-F48BA121174F}"/>
              </a:ext>
            </a:extLst>
          </p:cNvPr>
          <p:cNvPicPr>
            <a:picLocks noChangeAspect="1"/>
          </p:cNvPicPr>
          <p:nvPr/>
        </p:nvPicPr>
        <p:blipFill>
          <a:blip r:embed="rId2"/>
          <a:stretch>
            <a:fillRect/>
          </a:stretch>
        </p:blipFill>
        <p:spPr>
          <a:xfrm>
            <a:off x="13155316" y="2504546"/>
            <a:ext cx="2886922" cy="2934878"/>
          </a:xfrm>
          <a:prstGeom prst="rect">
            <a:avLst/>
          </a:prstGeom>
        </p:spPr>
      </p:pic>
      <p:pic>
        <p:nvPicPr>
          <p:cNvPr id="6" name="Picture 5">
            <a:extLst>
              <a:ext uri="{FF2B5EF4-FFF2-40B4-BE49-F238E27FC236}">
                <a16:creationId xmlns:a16="http://schemas.microsoft.com/office/drawing/2014/main" id="{41A96ED2-FA52-41F3-897D-9EC7D589A41D}"/>
              </a:ext>
            </a:extLst>
          </p:cNvPr>
          <p:cNvPicPr>
            <a:picLocks noChangeAspect="1"/>
          </p:cNvPicPr>
          <p:nvPr/>
        </p:nvPicPr>
        <p:blipFill>
          <a:blip r:embed="rId2"/>
          <a:stretch>
            <a:fillRect/>
          </a:stretch>
        </p:blipFill>
        <p:spPr>
          <a:xfrm rot="7594882">
            <a:off x="12775506" y="6285021"/>
            <a:ext cx="2886922" cy="2934878"/>
          </a:xfrm>
          <a:prstGeom prst="rect">
            <a:avLst/>
          </a:prstGeom>
        </p:spPr>
      </p:pic>
      <p:sp>
        <p:nvSpPr>
          <p:cNvPr id="4" name="TextBox 3">
            <a:extLst>
              <a:ext uri="{FF2B5EF4-FFF2-40B4-BE49-F238E27FC236}">
                <a16:creationId xmlns:a16="http://schemas.microsoft.com/office/drawing/2014/main" id="{62FFED05-9101-B3EC-C920-0822F7862BBE}"/>
              </a:ext>
            </a:extLst>
          </p:cNvPr>
          <p:cNvSpPr txBox="1"/>
          <p:nvPr/>
        </p:nvSpPr>
        <p:spPr>
          <a:xfrm>
            <a:off x="14959263" y="2504546"/>
            <a:ext cx="625642" cy="523220"/>
          </a:xfrm>
          <a:prstGeom prst="rect">
            <a:avLst/>
          </a:prstGeom>
          <a:noFill/>
          <a:ln>
            <a:noFill/>
          </a:ln>
        </p:spPr>
        <p:txBody>
          <a:bodyPr wrap="square" rtlCol="0">
            <a:spAutoFit/>
          </a:bodyPr>
          <a:lstStyle/>
          <a:p>
            <a:r>
              <a:rPr lang="en-GB" sz="2800" b="1" dirty="0"/>
              <a:t>1</a:t>
            </a:r>
            <a:endParaRPr lang="en-IE" sz="2800" b="1" dirty="0"/>
          </a:p>
        </p:txBody>
      </p:sp>
      <p:sp>
        <p:nvSpPr>
          <p:cNvPr id="7" name="TextBox 6">
            <a:extLst>
              <a:ext uri="{FF2B5EF4-FFF2-40B4-BE49-F238E27FC236}">
                <a16:creationId xmlns:a16="http://schemas.microsoft.com/office/drawing/2014/main" id="{4137BFB6-9361-24D8-9132-EA379B268090}"/>
              </a:ext>
            </a:extLst>
          </p:cNvPr>
          <p:cNvSpPr txBox="1"/>
          <p:nvPr/>
        </p:nvSpPr>
        <p:spPr>
          <a:xfrm>
            <a:off x="15345391" y="6122033"/>
            <a:ext cx="625642" cy="523220"/>
          </a:xfrm>
          <a:prstGeom prst="rect">
            <a:avLst/>
          </a:prstGeom>
          <a:noFill/>
          <a:ln>
            <a:noFill/>
          </a:ln>
        </p:spPr>
        <p:txBody>
          <a:bodyPr wrap="square" rtlCol="0">
            <a:spAutoFit/>
          </a:bodyPr>
          <a:lstStyle/>
          <a:p>
            <a:r>
              <a:rPr lang="en-GB" sz="2800" b="1" dirty="0"/>
              <a:t>2</a:t>
            </a:r>
            <a:endParaRPr lang="en-IE" sz="2800" b="1" dirty="0"/>
          </a:p>
        </p:txBody>
      </p:sp>
    </p:spTree>
    <p:extLst>
      <p:ext uri="{BB962C8B-B14F-4D97-AF65-F5344CB8AC3E}">
        <p14:creationId xmlns:p14="http://schemas.microsoft.com/office/powerpoint/2010/main" val="1496197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89A4B-D0B1-4436-A5B7-D37495BDDE77}"/>
              </a:ext>
            </a:extLst>
          </p:cNvPr>
          <p:cNvSpPr>
            <a:spLocks noGrp="1"/>
          </p:cNvSpPr>
          <p:nvPr>
            <p:ph type="title"/>
          </p:nvPr>
        </p:nvSpPr>
        <p:spPr>
          <a:xfrm>
            <a:off x="948359" y="338614"/>
            <a:ext cx="10973872" cy="1173392"/>
          </a:xfrm>
        </p:spPr>
        <p:txBody>
          <a:bodyPr wrap="square" anchor="t">
            <a:normAutofit/>
          </a:bodyPr>
          <a:lstStyle/>
          <a:p>
            <a:r>
              <a:rPr lang="en-GB" sz="4100"/>
              <a:t>Dividing by 2 instead of finding the square root</a:t>
            </a:r>
            <a:endParaRPr lang="en-IE" sz="410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C9FFA92-3249-4DC8-B14B-3BAD7426A0B3}"/>
                  </a:ext>
                </a:extLst>
              </p:cNvPr>
              <p:cNvSpPr>
                <a:spLocks noGrp="1"/>
              </p:cNvSpPr>
              <p:nvPr>
                <p:ph sz="half" idx="2"/>
              </p:nvPr>
            </p:nvSpPr>
            <p:spPr>
              <a:xfrm>
                <a:off x="443911" y="1986292"/>
                <a:ext cx="7555048" cy="6483940"/>
              </a:xfrm>
            </p:spPr>
            <p:txBody>
              <a:bodyPr wrap="square" anchor="t">
                <a:normAutofit/>
              </a:bodyPr>
              <a:lstStyle/>
              <a:p>
                <a:pPr>
                  <a:lnSpc>
                    <a:spcPct val="90000"/>
                  </a:lnSpc>
                </a:pPr>
                <a14:m>
                  <m:oMath xmlns:m="http://schemas.openxmlformats.org/officeDocument/2006/math">
                    <m:sSup>
                      <m:sSupPr>
                        <m:ctrlPr>
                          <a:rPr lang="en-IE" sz="3200" b="0" i="1" smtClean="0">
                            <a:latin typeface="Cambria Math" panose="02040503050406030204" pitchFamily="18" charset="0"/>
                          </a:rPr>
                        </m:ctrlPr>
                      </m:sSupPr>
                      <m:e>
                        <m:r>
                          <a:rPr lang="en-IE" sz="3200" b="0" i="1" smtClean="0">
                            <a:latin typeface="Cambria Math" panose="02040503050406030204" pitchFamily="18" charset="0"/>
                          </a:rPr>
                          <m:t>(</m:t>
                        </m:r>
                        <m:r>
                          <a:rPr lang="en-IE" sz="3200" b="0" i="1" smtClean="0">
                            <a:latin typeface="Cambria Math" panose="02040503050406030204" pitchFamily="18" charset="0"/>
                          </a:rPr>
                          <m:t>h𝑦𝑝𝑜𝑡𝑒𝑛𝑢𝑠𝑒</m:t>
                        </m:r>
                        <m:r>
                          <a:rPr lang="en-IE" sz="3200" b="0" i="1" smtClean="0">
                            <a:latin typeface="Cambria Math" panose="02040503050406030204" pitchFamily="18" charset="0"/>
                          </a:rPr>
                          <m:t>)</m:t>
                        </m:r>
                      </m:e>
                      <m:sup>
                        <m:r>
                          <a:rPr lang="en-IE" sz="3200" b="0" i="1" smtClean="0">
                            <a:latin typeface="Cambria Math" panose="02040503050406030204" pitchFamily="18" charset="0"/>
                          </a:rPr>
                          <m:t>2</m:t>
                        </m:r>
                      </m:sup>
                    </m:sSup>
                    <m:r>
                      <a:rPr lang="en-IE" sz="3200" b="0" i="1" smtClean="0">
                        <a:latin typeface="Cambria Math" panose="02040503050406030204" pitchFamily="18" charset="0"/>
                      </a:rPr>
                      <m:t>=</m:t>
                    </m:r>
                    <m:sSup>
                      <m:sSupPr>
                        <m:ctrlPr>
                          <a:rPr lang="en-IE" sz="3200" b="0" i="1" smtClean="0">
                            <a:latin typeface="Cambria Math" panose="02040503050406030204" pitchFamily="18" charset="0"/>
                          </a:rPr>
                        </m:ctrlPr>
                      </m:sSupPr>
                      <m:e>
                        <m:d>
                          <m:dPr>
                            <m:ctrlPr>
                              <a:rPr lang="en-IE" sz="3200" b="0" i="1" smtClean="0">
                                <a:latin typeface="Cambria Math" panose="02040503050406030204" pitchFamily="18" charset="0"/>
                              </a:rPr>
                            </m:ctrlPr>
                          </m:dPr>
                          <m:e>
                            <m:r>
                              <a:rPr lang="en-IE" sz="3200" b="0" i="1" smtClean="0">
                                <a:latin typeface="Cambria Math" panose="02040503050406030204" pitchFamily="18" charset="0"/>
                              </a:rPr>
                              <m:t>𝑙𝑒</m:t>
                            </m:r>
                            <m:sSub>
                              <m:sSubPr>
                                <m:ctrlPr>
                                  <a:rPr lang="en-IE" sz="3200" b="0" i="1" smtClean="0">
                                    <a:latin typeface="Cambria Math" panose="02040503050406030204" pitchFamily="18" charset="0"/>
                                  </a:rPr>
                                </m:ctrlPr>
                              </m:sSubPr>
                              <m:e>
                                <m:r>
                                  <a:rPr lang="en-IE" sz="3200" b="0" i="1" smtClean="0">
                                    <a:latin typeface="Cambria Math" panose="02040503050406030204" pitchFamily="18" charset="0"/>
                                  </a:rPr>
                                  <m:t>𝑔</m:t>
                                </m:r>
                              </m:e>
                              <m:sub>
                                <m:r>
                                  <a:rPr lang="en-IE" sz="3200" b="0" i="1" smtClean="0">
                                    <a:latin typeface="Cambria Math" panose="02040503050406030204" pitchFamily="18" charset="0"/>
                                  </a:rPr>
                                  <m:t>1</m:t>
                                </m:r>
                              </m:sub>
                            </m:sSub>
                          </m:e>
                        </m:d>
                      </m:e>
                      <m:sup>
                        <m:r>
                          <a:rPr lang="en-IE" sz="3200" b="0" i="1" smtClean="0">
                            <a:latin typeface="Cambria Math" panose="02040503050406030204" pitchFamily="18" charset="0"/>
                          </a:rPr>
                          <m:t>2</m:t>
                        </m:r>
                      </m:sup>
                    </m:sSup>
                    <m:r>
                      <a:rPr lang="en-IE" sz="3200" b="0" i="1" smtClean="0">
                        <a:latin typeface="Cambria Math" panose="02040503050406030204" pitchFamily="18" charset="0"/>
                      </a:rPr>
                      <m:t>+</m:t>
                    </m:r>
                    <m:sSup>
                      <m:sSupPr>
                        <m:ctrlPr>
                          <a:rPr lang="en-IE" sz="3200" b="0" i="1" smtClean="0">
                            <a:latin typeface="Cambria Math" panose="02040503050406030204" pitchFamily="18" charset="0"/>
                          </a:rPr>
                        </m:ctrlPr>
                      </m:sSupPr>
                      <m:e>
                        <m:d>
                          <m:dPr>
                            <m:ctrlPr>
                              <a:rPr lang="en-IE" sz="3200" b="0" i="1" smtClean="0">
                                <a:latin typeface="Cambria Math" panose="02040503050406030204" pitchFamily="18" charset="0"/>
                              </a:rPr>
                            </m:ctrlPr>
                          </m:dPr>
                          <m:e>
                            <m:r>
                              <a:rPr lang="en-IE" sz="3200" b="0" i="1" smtClean="0">
                                <a:latin typeface="Cambria Math" panose="02040503050406030204" pitchFamily="18" charset="0"/>
                              </a:rPr>
                              <m:t>𝑙𝑒</m:t>
                            </m:r>
                            <m:sSub>
                              <m:sSubPr>
                                <m:ctrlPr>
                                  <a:rPr lang="en-IE" sz="3200" b="0" i="1" smtClean="0">
                                    <a:latin typeface="Cambria Math" panose="02040503050406030204" pitchFamily="18" charset="0"/>
                                  </a:rPr>
                                </m:ctrlPr>
                              </m:sSubPr>
                              <m:e>
                                <m:r>
                                  <a:rPr lang="en-IE" sz="3200" b="0" i="1" smtClean="0">
                                    <a:latin typeface="Cambria Math" panose="02040503050406030204" pitchFamily="18" charset="0"/>
                                  </a:rPr>
                                  <m:t>𝑔</m:t>
                                </m:r>
                              </m:e>
                              <m:sub>
                                <m:r>
                                  <a:rPr lang="en-IE" sz="3200" b="0" i="1" smtClean="0">
                                    <a:latin typeface="Cambria Math" panose="02040503050406030204" pitchFamily="18" charset="0"/>
                                  </a:rPr>
                                  <m:t>2</m:t>
                                </m:r>
                              </m:sub>
                            </m:sSub>
                          </m:e>
                        </m:d>
                      </m:e>
                      <m:sup>
                        <m:r>
                          <a:rPr lang="en-IE" sz="3200" b="0" i="1" smtClean="0">
                            <a:latin typeface="Cambria Math" panose="02040503050406030204" pitchFamily="18" charset="0"/>
                          </a:rPr>
                          <m:t>2</m:t>
                        </m:r>
                      </m:sup>
                    </m:sSup>
                  </m:oMath>
                </a14:m>
                <a:endParaRPr lang="en-IE" sz="3200" dirty="0"/>
              </a:p>
              <a:p>
                <a:pPr>
                  <a:lnSpc>
                    <a:spcPct val="90000"/>
                  </a:lnSpc>
                </a:pPr>
                <a:r>
                  <a:rPr lang="en-IE" sz="3200" dirty="0"/>
                  <a:t>Students often have a misunderstanding surrounding the power of two and square root operations. </a:t>
                </a:r>
              </a:p>
              <a:p>
                <a:pPr>
                  <a:lnSpc>
                    <a:spcPct val="90000"/>
                  </a:lnSpc>
                </a:pPr>
                <a:r>
                  <a:rPr lang="en-IE" sz="3200" dirty="0"/>
                  <a:t>Students sometimes multiply by 2 instead of squaring. </a:t>
                </a:r>
              </a:p>
              <a:p>
                <a:pPr>
                  <a:lnSpc>
                    <a:spcPct val="90000"/>
                  </a:lnSpc>
                </a:pPr>
                <a:r>
                  <a:rPr lang="en-IE" sz="3200" dirty="0"/>
                  <a:t>Similarly, students divide by 2 instead of finding the square root. </a:t>
                </a:r>
              </a:p>
              <a:p>
                <a:pPr>
                  <a:lnSpc>
                    <a:spcPct val="90000"/>
                  </a:lnSpc>
                </a:pPr>
                <a:r>
                  <a:rPr lang="en-IE" sz="3200" dirty="0"/>
                  <a:t>Explaining these operations as inverse operations of each other should help increase understanding. </a:t>
                </a:r>
              </a:p>
            </p:txBody>
          </p:sp>
        </mc:Choice>
        <mc:Fallback xmlns="">
          <p:sp>
            <p:nvSpPr>
              <p:cNvPr id="3" name="Content Placeholder 2">
                <a:extLst>
                  <a:ext uri="{FF2B5EF4-FFF2-40B4-BE49-F238E27FC236}">
                    <a16:creationId xmlns:a16="http://schemas.microsoft.com/office/drawing/2014/main" id="{DC9FFA92-3249-4DC8-B14B-3BAD7426A0B3}"/>
                  </a:ext>
                </a:extLst>
              </p:cNvPr>
              <p:cNvSpPr>
                <a:spLocks noGrp="1" noRot="1" noChangeAspect="1" noMove="1" noResize="1" noEditPoints="1" noAdjustHandles="1" noChangeArrowheads="1" noChangeShapeType="1" noTextEdit="1"/>
              </p:cNvSpPr>
              <p:nvPr>
                <p:ph sz="half" idx="2"/>
              </p:nvPr>
            </p:nvSpPr>
            <p:spPr>
              <a:xfrm>
                <a:off x="443911" y="1986292"/>
                <a:ext cx="7555048" cy="6483940"/>
              </a:xfrm>
              <a:blipFill>
                <a:blip r:embed="rId2"/>
                <a:stretch>
                  <a:fillRect l="-3067" r="-2502"/>
                </a:stretch>
              </a:blipFill>
            </p:spPr>
            <p:txBody>
              <a:bodyPr/>
              <a:lstStyle/>
              <a:p>
                <a:r>
                  <a:rPr lang="en-IE">
                    <a:noFill/>
                  </a:rPr>
                  <a:t> </a:t>
                </a:r>
              </a:p>
            </p:txBody>
          </p:sp>
        </mc:Fallback>
      </mc:AlternateContent>
      <p:pic>
        <p:nvPicPr>
          <p:cNvPr id="5" name="Picture 4">
            <a:extLst>
              <a:ext uri="{FF2B5EF4-FFF2-40B4-BE49-F238E27FC236}">
                <a16:creationId xmlns:a16="http://schemas.microsoft.com/office/drawing/2014/main" id="{C5622D0B-7626-47D0-9BB7-01345A220E0E}"/>
              </a:ext>
            </a:extLst>
          </p:cNvPr>
          <p:cNvPicPr>
            <a:picLocks noChangeAspect="1"/>
          </p:cNvPicPr>
          <p:nvPr/>
        </p:nvPicPr>
        <p:blipFill>
          <a:blip r:embed="rId3"/>
          <a:stretch>
            <a:fillRect/>
          </a:stretch>
        </p:blipFill>
        <p:spPr>
          <a:xfrm>
            <a:off x="8465678" y="3173470"/>
            <a:ext cx="6758280" cy="3686335"/>
          </a:xfrm>
          <a:prstGeom prst="rect">
            <a:avLst/>
          </a:prstGeom>
          <a:noFill/>
        </p:spPr>
      </p:pic>
    </p:spTree>
    <p:extLst>
      <p:ext uri="{BB962C8B-B14F-4D97-AF65-F5344CB8AC3E}">
        <p14:creationId xmlns:p14="http://schemas.microsoft.com/office/powerpoint/2010/main" val="3792579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89A4B-D0B1-4436-A5B7-D37495BDDE77}"/>
              </a:ext>
            </a:extLst>
          </p:cNvPr>
          <p:cNvSpPr>
            <a:spLocks noGrp="1"/>
          </p:cNvSpPr>
          <p:nvPr>
            <p:ph type="title"/>
          </p:nvPr>
        </p:nvSpPr>
        <p:spPr>
          <a:xfrm>
            <a:off x="948359" y="338614"/>
            <a:ext cx="10973872" cy="1173392"/>
          </a:xfrm>
        </p:spPr>
        <p:txBody>
          <a:bodyPr wrap="square" anchor="t">
            <a:normAutofit/>
          </a:bodyPr>
          <a:lstStyle/>
          <a:p>
            <a:r>
              <a:rPr lang="en-GB" dirty="0"/>
              <a:t>Finding a side other than the hypotenuse</a:t>
            </a:r>
            <a:endParaRPr lang="en-I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C9FFA92-3249-4DC8-B14B-3BAD7426A0B3}"/>
                  </a:ext>
                </a:extLst>
              </p:cNvPr>
              <p:cNvSpPr>
                <a:spLocks noGrp="1"/>
              </p:cNvSpPr>
              <p:nvPr>
                <p:ph sz="half" idx="2"/>
              </p:nvPr>
            </p:nvSpPr>
            <p:spPr>
              <a:xfrm>
                <a:off x="363699" y="1741604"/>
                <a:ext cx="8026322" cy="6760712"/>
              </a:xfrm>
            </p:spPr>
            <p:txBody>
              <a:bodyPr wrap="square" anchor="t">
                <a:normAutofit/>
              </a:bodyPr>
              <a:lstStyle/>
              <a:p>
                <a:pPr>
                  <a:lnSpc>
                    <a:spcPct val="90000"/>
                  </a:lnSpc>
                </a:pPr>
                <a:r>
                  <a:rPr lang="en-IE" sz="3200" dirty="0"/>
                  <a:t>Students sometimes assume that the unknown side is always the side that is isolated in the Pythagoras theorem formula. </a:t>
                </a:r>
              </a:p>
              <a:p>
                <a:pPr>
                  <a:lnSpc>
                    <a:spcPct val="90000"/>
                  </a:lnSpc>
                </a:pPr>
                <a14:m>
                  <m:oMath xmlns:m="http://schemas.openxmlformats.org/officeDocument/2006/math">
                    <m:sSup>
                      <m:sSupPr>
                        <m:ctrlPr>
                          <a:rPr lang="en-IE" sz="3200" b="0" i="1" smtClean="0">
                            <a:latin typeface="Cambria Math" panose="02040503050406030204" pitchFamily="18" charset="0"/>
                          </a:rPr>
                        </m:ctrlPr>
                      </m:sSupPr>
                      <m:e>
                        <m:r>
                          <a:rPr lang="en-IE" sz="3200" b="0" i="1" smtClean="0">
                            <a:latin typeface="Cambria Math" panose="02040503050406030204" pitchFamily="18" charset="0"/>
                          </a:rPr>
                          <m:t>(</m:t>
                        </m:r>
                        <m:r>
                          <a:rPr lang="en-IE" sz="3200" b="0" i="1" smtClean="0">
                            <a:latin typeface="Cambria Math" panose="02040503050406030204" pitchFamily="18" charset="0"/>
                          </a:rPr>
                          <m:t>h𝑦𝑝𝑜𝑡𝑒𝑛𝑢𝑠𝑒</m:t>
                        </m:r>
                        <m:r>
                          <a:rPr lang="en-IE" sz="3200" b="0" i="1" smtClean="0">
                            <a:latin typeface="Cambria Math" panose="02040503050406030204" pitchFamily="18" charset="0"/>
                          </a:rPr>
                          <m:t>)</m:t>
                        </m:r>
                      </m:e>
                      <m:sup>
                        <m:r>
                          <a:rPr lang="en-IE" sz="3200" b="0" i="1" smtClean="0">
                            <a:latin typeface="Cambria Math" panose="02040503050406030204" pitchFamily="18" charset="0"/>
                          </a:rPr>
                          <m:t>2</m:t>
                        </m:r>
                      </m:sup>
                    </m:sSup>
                    <m:r>
                      <a:rPr lang="en-IE" sz="3200" b="0" i="1" smtClean="0">
                        <a:latin typeface="Cambria Math" panose="02040503050406030204" pitchFamily="18" charset="0"/>
                      </a:rPr>
                      <m:t>=</m:t>
                    </m:r>
                    <m:sSup>
                      <m:sSupPr>
                        <m:ctrlPr>
                          <a:rPr lang="en-IE" sz="3200" b="0" i="1" smtClean="0">
                            <a:latin typeface="Cambria Math" panose="02040503050406030204" pitchFamily="18" charset="0"/>
                          </a:rPr>
                        </m:ctrlPr>
                      </m:sSupPr>
                      <m:e>
                        <m:d>
                          <m:dPr>
                            <m:ctrlPr>
                              <a:rPr lang="en-IE" sz="3200" b="0" i="1" smtClean="0">
                                <a:latin typeface="Cambria Math" panose="02040503050406030204" pitchFamily="18" charset="0"/>
                              </a:rPr>
                            </m:ctrlPr>
                          </m:dPr>
                          <m:e>
                            <m:r>
                              <a:rPr lang="en-IE" sz="3200" b="0" i="1" smtClean="0">
                                <a:latin typeface="Cambria Math" panose="02040503050406030204" pitchFamily="18" charset="0"/>
                              </a:rPr>
                              <m:t>𝑙𝑒</m:t>
                            </m:r>
                            <m:sSub>
                              <m:sSubPr>
                                <m:ctrlPr>
                                  <a:rPr lang="en-IE" sz="3200" b="0" i="1" smtClean="0">
                                    <a:latin typeface="Cambria Math" panose="02040503050406030204" pitchFamily="18" charset="0"/>
                                  </a:rPr>
                                </m:ctrlPr>
                              </m:sSubPr>
                              <m:e>
                                <m:r>
                                  <a:rPr lang="en-IE" sz="3200" b="0" i="1" smtClean="0">
                                    <a:latin typeface="Cambria Math" panose="02040503050406030204" pitchFamily="18" charset="0"/>
                                  </a:rPr>
                                  <m:t>𝑔</m:t>
                                </m:r>
                              </m:e>
                              <m:sub>
                                <m:r>
                                  <a:rPr lang="en-IE" sz="3200" b="0" i="1" smtClean="0">
                                    <a:latin typeface="Cambria Math" panose="02040503050406030204" pitchFamily="18" charset="0"/>
                                  </a:rPr>
                                  <m:t>1</m:t>
                                </m:r>
                              </m:sub>
                            </m:sSub>
                          </m:e>
                        </m:d>
                      </m:e>
                      <m:sup>
                        <m:r>
                          <a:rPr lang="en-IE" sz="3200" b="0" i="1" smtClean="0">
                            <a:latin typeface="Cambria Math" panose="02040503050406030204" pitchFamily="18" charset="0"/>
                          </a:rPr>
                          <m:t>2</m:t>
                        </m:r>
                      </m:sup>
                    </m:sSup>
                    <m:r>
                      <a:rPr lang="en-IE" sz="3200" b="0" i="1" smtClean="0">
                        <a:latin typeface="Cambria Math" panose="02040503050406030204" pitchFamily="18" charset="0"/>
                      </a:rPr>
                      <m:t>+</m:t>
                    </m:r>
                    <m:sSup>
                      <m:sSupPr>
                        <m:ctrlPr>
                          <a:rPr lang="en-IE" sz="3200" b="0" i="1" smtClean="0">
                            <a:latin typeface="Cambria Math" panose="02040503050406030204" pitchFamily="18" charset="0"/>
                          </a:rPr>
                        </m:ctrlPr>
                      </m:sSupPr>
                      <m:e>
                        <m:d>
                          <m:dPr>
                            <m:ctrlPr>
                              <a:rPr lang="en-IE" sz="3200" b="0" i="1" smtClean="0">
                                <a:latin typeface="Cambria Math" panose="02040503050406030204" pitchFamily="18" charset="0"/>
                              </a:rPr>
                            </m:ctrlPr>
                          </m:dPr>
                          <m:e>
                            <m:r>
                              <a:rPr lang="en-IE" sz="3200" b="0" i="1" smtClean="0">
                                <a:latin typeface="Cambria Math" panose="02040503050406030204" pitchFamily="18" charset="0"/>
                              </a:rPr>
                              <m:t>𝑙𝑒</m:t>
                            </m:r>
                            <m:sSub>
                              <m:sSubPr>
                                <m:ctrlPr>
                                  <a:rPr lang="en-IE" sz="3200" b="0" i="1" smtClean="0">
                                    <a:latin typeface="Cambria Math" panose="02040503050406030204" pitchFamily="18" charset="0"/>
                                  </a:rPr>
                                </m:ctrlPr>
                              </m:sSubPr>
                              <m:e>
                                <m:r>
                                  <a:rPr lang="en-IE" sz="3200" b="0" i="1" smtClean="0">
                                    <a:latin typeface="Cambria Math" panose="02040503050406030204" pitchFamily="18" charset="0"/>
                                  </a:rPr>
                                  <m:t>𝑔</m:t>
                                </m:r>
                              </m:e>
                              <m:sub>
                                <m:r>
                                  <a:rPr lang="en-IE" sz="3200" b="0" i="1" smtClean="0">
                                    <a:latin typeface="Cambria Math" panose="02040503050406030204" pitchFamily="18" charset="0"/>
                                  </a:rPr>
                                  <m:t>2</m:t>
                                </m:r>
                              </m:sub>
                            </m:sSub>
                          </m:e>
                        </m:d>
                      </m:e>
                      <m:sup>
                        <m:r>
                          <a:rPr lang="en-IE" sz="3200" b="0" i="1" smtClean="0">
                            <a:latin typeface="Cambria Math" panose="02040503050406030204" pitchFamily="18" charset="0"/>
                          </a:rPr>
                          <m:t>2</m:t>
                        </m:r>
                      </m:sup>
                    </m:sSup>
                  </m:oMath>
                </a14:m>
                <a:endParaRPr lang="en-IE" sz="3200" dirty="0"/>
              </a:p>
              <a:p>
                <a:pPr>
                  <a:lnSpc>
                    <a:spcPct val="90000"/>
                  </a:lnSpc>
                </a:pPr>
                <a:r>
                  <a:rPr lang="en-IE" sz="3200" dirty="0"/>
                  <a:t>As a result, students sometimes automatically put in the unknown value for the hypotenuse, when in fact it is one of the legs of the triangle. </a:t>
                </a:r>
              </a:p>
              <a:p>
                <a:pPr>
                  <a:lnSpc>
                    <a:spcPct val="90000"/>
                  </a:lnSpc>
                </a:pPr>
                <a:r>
                  <a:rPr lang="en-IE" sz="3200" dirty="0"/>
                  <a:t>It needs to be reinforced that the hypotenuse is the longest side of the triangle and students need to be familiar with using the formula to find a hypotenuse and other sides of the triangles. </a:t>
                </a:r>
              </a:p>
              <a:p>
                <a:pPr>
                  <a:lnSpc>
                    <a:spcPct val="90000"/>
                  </a:lnSpc>
                </a:pPr>
                <a:endParaRPr lang="en-IE" sz="3200" dirty="0"/>
              </a:p>
            </p:txBody>
          </p:sp>
        </mc:Choice>
        <mc:Fallback xmlns="">
          <p:sp>
            <p:nvSpPr>
              <p:cNvPr id="3" name="Content Placeholder 2">
                <a:extLst>
                  <a:ext uri="{FF2B5EF4-FFF2-40B4-BE49-F238E27FC236}">
                    <a16:creationId xmlns:a16="http://schemas.microsoft.com/office/drawing/2014/main" id="{DC9FFA92-3249-4DC8-B14B-3BAD7426A0B3}"/>
                  </a:ext>
                </a:extLst>
              </p:cNvPr>
              <p:cNvSpPr>
                <a:spLocks noGrp="1" noRot="1" noChangeAspect="1" noMove="1" noResize="1" noEditPoints="1" noAdjustHandles="1" noChangeArrowheads="1" noChangeShapeType="1" noTextEdit="1"/>
              </p:cNvSpPr>
              <p:nvPr>
                <p:ph sz="half" idx="2"/>
              </p:nvPr>
            </p:nvSpPr>
            <p:spPr>
              <a:xfrm>
                <a:off x="363699" y="1741604"/>
                <a:ext cx="8026322" cy="6760712"/>
              </a:xfrm>
              <a:blipFill>
                <a:blip r:embed="rId2"/>
                <a:stretch>
                  <a:fillRect l="-2888" t="-1894" r="-3040"/>
                </a:stretch>
              </a:blipFill>
            </p:spPr>
            <p:txBody>
              <a:bodyPr/>
              <a:lstStyle/>
              <a:p>
                <a:r>
                  <a:rPr lang="en-IE">
                    <a:noFill/>
                  </a:rPr>
                  <a:t> </a:t>
                </a:r>
              </a:p>
            </p:txBody>
          </p:sp>
        </mc:Fallback>
      </mc:AlternateContent>
      <p:pic>
        <p:nvPicPr>
          <p:cNvPr id="6" name="Picture 5">
            <a:extLst>
              <a:ext uri="{FF2B5EF4-FFF2-40B4-BE49-F238E27FC236}">
                <a16:creationId xmlns:a16="http://schemas.microsoft.com/office/drawing/2014/main" id="{30ACAE8C-6125-4087-A2EF-ECDFCCC374E5}"/>
              </a:ext>
            </a:extLst>
          </p:cNvPr>
          <p:cNvPicPr>
            <a:picLocks noChangeAspect="1"/>
          </p:cNvPicPr>
          <p:nvPr/>
        </p:nvPicPr>
        <p:blipFill>
          <a:blip r:embed="rId3"/>
          <a:stretch>
            <a:fillRect/>
          </a:stretch>
        </p:blipFill>
        <p:spPr>
          <a:xfrm>
            <a:off x="9056996" y="2684387"/>
            <a:ext cx="6487803" cy="3564382"/>
          </a:xfrm>
          <a:prstGeom prst="rect">
            <a:avLst/>
          </a:prstGeom>
        </p:spPr>
      </p:pic>
    </p:spTree>
    <p:extLst>
      <p:ext uri="{BB962C8B-B14F-4D97-AF65-F5344CB8AC3E}">
        <p14:creationId xmlns:p14="http://schemas.microsoft.com/office/powerpoint/2010/main" val="1019200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89A4B-D0B1-4436-A5B7-D37495BDDE77}"/>
              </a:ext>
            </a:extLst>
          </p:cNvPr>
          <p:cNvSpPr>
            <a:spLocks noGrp="1"/>
          </p:cNvSpPr>
          <p:nvPr>
            <p:ph type="title"/>
          </p:nvPr>
        </p:nvSpPr>
        <p:spPr/>
        <p:txBody>
          <a:bodyPr/>
          <a:lstStyle/>
          <a:p>
            <a:r>
              <a:rPr lang="en-GB" dirty="0"/>
              <a:t>Converse of the Theorem</a:t>
            </a:r>
            <a:endParaRPr lang="en-I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C9FFA92-3249-4DC8-B14B-3BAD7426A0B3}"/>
                  </a:ext>
                </a:extLst>
              </p:cNvPr>
              <p:cNvSpPr>
                <a:spLocks noGrp="1"/>
              </p:cNvSpPr>
              <p:nvPr>
                <p:ph idx="1"/>
              </p:nvPr>
            </p:nvSpPr>
            <p:spPr/>
            <p:txBody>
              <a:bodyPr/>
              <a:lstStyle/>
              <a:p>
                <a:r>
                  <a:rPr lang="en-IE" sz="3600" dirty="0"/>
                  <a:t>The converse of the theorem is equally as important in proving triangles are right-angled. </a:t>
                </a:r>
              </a:p>
              <a:p>
                <a:r>
                  <a:rPr lang="en-IE" sz="3600" dirty="0"/>
                  <a:t>Often, students are able to use the theorem but struggle to see the connection between the theorem and its converse. </a:t>
                </a:r>
              </a:p>
              <a:p>
                <a:r>
                  <a:rPr lang="en-IE" sz="3600" dirty="0"/>
                  <a:t>Encourage students to look at questions involving…</a:t>
                </a:r>
              </a:p>
              <a:p>
                <a:pPr lvl="1"/>
                <a:r>
                  <a:rPr lang="en-IE" sz="3008" dirty="0"/>
                  <a:t>If </a:t>
                </a:r>
                <a14:m>
                  <m:oMath xmlns:m="http://schemas.openxmlformats.org/officeDocument/2006/math">
                    <m:sSup>
                      <m:sSupPr>
                        <m:ctrlPr>
                          <a:rPr lang="en-IE" sz="3008" b="0" i="1" smtClean="0">
                            <a:latin typeface="Cambria Math" panose="02040503050406030204" pitchFamily="18" charset="0"/>
                          </a:rPr>
                        </m:ctrlPr>
                      </m:sSupPr>
                      <m:e>
                        <m:r>
                          <a:rPr lang="en-IE" sz="3008" b="0" i="1" smtClean="0">
                            <a:latin typeface="Cambria Math" panose="02040503050406030204" pitchFamily="18" charset="0"/>
                          </a:rPr>
                          <m:t>(</m:t>
                        </m:r>
                        <m:r>
                          <a:rPr lang="en-IE" sz="3008" b="0" i="1" smtClean="0">
                            <a:latin typeface="Cambria Math" panose="02040503050406030204" pitchFamily="18" charset="0"/>
                          </a:rPr>
                          <m:t>h𝑦𝑝𝑜𝑡𝑒𝑛𝑢𝑠𝑒</m:t>
                        </m:r>
                        <m:r>
                          <a:rPr lang="en-IE" sz="3008" b="0" i="1" smtClean="0">
                            <a:latin typeface="Cambria Math" panose="02040503050406030204" pitchFamily="18" charset="0"/>
                          </a:rPr>
                          <m:t>)</m:t>
                        </m:r>
                      </m:e>
                      <m:sup>
                        <m:r>
                          <a:rPr lang="en-IE" sz="3008" b="0" i="1" smtClean="0">
                            <a:latin typeface="Cambria Math" panose="02040503050406030204" pitchFamily="18" charset="0"/>
                          </a:rPr>
                          <m:t>2</m:t>
                        </m:r>
                      </m:sup>
                    </m:sSup>
                    <m:r>
                      <a:rPr lang="en-IE" sz="3008" b="0" i="1" smtClean="0">
                        <a:latin typeface="Cambria Math" panose="02040503050406030204" pitchFamily="18" charset="0"/>
                      </a:rPr>
                      <m:t>=</m:t>
                    </m:r>
                    <m:sSup>
                      <m:sSupPr>
                        <m:ctrlPr>
                          <a:rPr lang="en-IE" sz="3008" b="0" i="1" smtClean="0">
                            <a:latin typeface="Cambria Math" panose="02040503050406030204" pitchFamily="18" charset="0"/>
                          </a:rPr>
                        </m:ctrlPr>
                      </m:sSupPr>
                      <m:e>
                        <m:d>
                          <m:dPr>
                            <m:ctrlPr>
                              <a:rPr lang="en-IE" sz="3008" b="0" i="1" smtClean="0">
                                <a:latin typeface="Cambria Math" panose="02040503050406030204" pitchFamily="18" charset="0"/>
                              </a:rPr>
                            </m:ctrlPr>
                          </m:dPr>
                          <m:e>
                            <m:r>
                              <a:rPr lang="en-IE" sz="3008" b="0" i="1" smtClean="0">
                                <a:latin typeface="Cambria Math" panose="02040503050406030204" pitchFamily="18" charset="0"/>
                              </a:rPr>
                              <m:t>𝑙𝑒</m:t>
                            </m:r>
                            <m:sSub>
                              <m:sSubPr>
                                <m:ctrlPr>
                                  <a:rPr lang="en-IE" sz="3008" b="0" i="1" smtClean="0">
                                    <a:latin typeface="Cambria Math" panose="02040503050406030204" pitchFamily="18" charset="0"/>
                                  </a:rPr>
                                </m:ctrlPr>
                              </m:sSubPr>
                              <m:e>
                                <m:r>
                                  <a:rPr lang="en-IE" sz="3008" b="0" i="1" smtClean="0">
                                    <a:latin typeface="Cambria Math" panose="02040503050406030204" pitchFamily="18" charset="0"/>
                                  </a:rPr>
                                  <m:t>𝑔</m:t>
                                </m:r>
                              </m:e>
                              <m:sub>
                                <m:r>
                                  <a:rPr lang="en-IE" sz="3008" b="0" i="1" smtClean="0">
                                    <a:latin typeface="Cambria Math" panose="02040503050406030204" pitchFamily="18" charset="0"/>
                                  </a:rPr>
                                  <m:t>1</m:t>
                                </m:r>
                              </m:sub>
                            </m:sSub>
                          </m:e>
                        </m:d>
                      </m:e>
                      <m:sup>
                        <m:r>
                          <a:rPr lang="en-IE" sz="3008" b="0" i="1" smtClean="0">
                            <a:latin typeface="Cambria Math" panose="02040503050406030204" pitchFamily="18" charset="0"/>
                          </a:rPr>
                          <m:t>2</m:t>
                        </m:r>
                      </m:sup>
                    </m:sSup>
                    <m:r>
                      <a:rPr lang="en-IE" sz="3008" b="0" i="1" smtClean="0">
                        <a:latin typeface="Cambria Math" panose="02040503050406030204" pitchFamily="18" charset="0"/>
                      </a:rPr>
                      <m:t>+</m:t>
                    </m:r>
                    <m:sSup>
                      <m:sSupPr>
                        <m:ctrlPr>
                          <a:rPr lang="en-IE" sz="3008" b="0" i="1" smtClean="0">
                            <a:latin typeface="Cambria Math" panose="02040503050406030204" pitchFamily="18" charset="0"/>
                          </a:rPr>
                        </m:ctrlPr>
                      </m:sSupPr>
                      <m:e>
                        <m:d>
                          <m:dPr>
                            <m:ctrlPr>
                              <a:rPr lang="en-IE" sz="3008" b="0" i="1" smtClean="0">
                                <a:latin typeface="Cambria Math" panose="02040503050406030204" pitchFamily="18" charset="0"/>
                              </a:rPr>
                            </m:ctrlPr>
                          </m:dPr>
                          <m:e>
                            <m:r>
                              <a:rPr lang="en-IE" sz="3008" b="0" i="1" smtClean="0">
                                <a:latin typeface="Cambria Math" panose="02040503050406030204" pitchFamily="18" charset="0"/>
                              </a:rPr>
                              <m:t>𝑙𝑒</m:t>
                            </m:r>
                            <m:sSub>
                              <m:sSubPr>
                                <m:ctrlPr>
                                  <a:rPr lang="en-IE" sz="3008" b="0" i="1" smtClean="0">
                                    <a:latin typeface="Cambria Math" panose="02040503050406030204" pitchFamily="18" charset="0"/>
                                  </a:rPr>
                                </m:ctrlPr>
                              </m:sSubPr>
                              <m:e>
                                <m:r>
                                  <a:rPr lang="en-IE" sz="3008" b="0" i="1" smtClean="0">
                                    <a:latin typeface="Cambria Math" panose="02040503050406030204" pitchFamily="18" charset="0"/>
                                  </a:rPr>
                                  <m:t>𝑔</m:t>
                                </m:r>
                              </m:e>
                              <m:sub>
                                <m:r>
                                  <a:rPr lang="en-IE" sz="3008" b="0" i="1" smtClean="0">
                                    <a:latin typeface="Cambria Math" panose="02040503050406030204" pitchFamily="18" charset="0"/>
                                  </a:rPr>
                                  <m:t>2</m:t>
                                </m:r>
                              </m:sub>
                            </m:sSub>
                          </m:e>
                        </m:d>
                      </m:e>
                      <m:sup>
                        <m:r>
                          <a:rPr lang="en-IE" sz="3008" b="0" i="1" smtClean="0">
                            <a:latin typeface="Cambria Math" panose="02040503050406030204" pitchFamily="18" charset="0"/>
                          </a:rPr>
                          <m:t>2</m:t>
                        </m:r>
                      </m:sup>
                    </m:sSup>
                  </m:oMath>
                </a14:m>
                <a:r>
                  <a:rPr lang="en-IE" sz="3008" dirty="0"/>
                  <a:t> then the triangle is right angled.</a:t>
                </a:r>
              </a:p>
              <a:p>
                <a:pPr lvl="1"/>
                <a:r>
                  <a:rPr lang="en-IE" sz="3008" dirty="0"/>
                  <a:t>If the triangle is right angled, then </a:t>
                </a:r>
                <a14:m>
                  <m:oMath xmlns:m="http://schemas.openxmlformats.org/officeDocument/2006/math">
                    <m:sSup>
                      <m:sSupPr>
                        <m:ctrlPr>
                          <a:rPr lang="en-IE" sz="2800" b="0" i="1" smtClean="0">
                            <a:latin typeface="Cambria Math" panose="02040503050406030204" pitchFamily="18" charset="0"/>
                          </a:rPr>
                        </m:ctrlPr>
                      </m:sSupPr>
                      <m:e>
                        <m:r>
                          <a:rPr lang="en-IE" sz="2800" b="0" i="1" smtClean="0">
                            <a:latin typeface="Cambria Math" panose="02040503050406030204" pitchFamily="18" charset="0"/>
                          </a:rPr>
                          <m:t>(</m:t>
                        </m:r>
                        <m:r>
                          <a:rPr lang="en-IE" sz="2800" b="0" i="1" smtClean="0">
                            <a:latin typeface="Cambria Math" panose="02040503050406030204" pitchFamily="18" charset="0"/>
                          </a:rPr>
                          <m:t>h𝑦𝑝𝑜𝑡𝑒𝑛𝑢𝑠𝑒</m:t>
                        </m:r>
                        <m:r>
                          <a:rPr lang="en-IE" sz="2800" b="0" i="1" smtClean="0">
                            <a:latin typeface="Cambria Math" panose="02040503050406030204" pitchFamily="18" charset="0"/>
                          </a:rPr>
                          <m:t>)</m:t>
                        </m:r>
                      </m:e>
                      <m:sup>
                        <m:r>
                          <a:rPr lang="en-IE" sz="2800" b="0" i="1" smtClean="0">
                            <a:latin typeface="Cambria Math" panose="02040503050406030204" pitchFamily="18" charset="0"/>
                          </a:rPr>
                          <m:t>2</m:t>
                        </m:r>
                      </m:sup>
                    </m:sSup>
                    <m:r>
                      <a:rPr lang="en-IE" sz="2800" b="0" i="1" smtClean="0">
                        <a:latin typeface="Cambria Math" panose="02040503050406030204" pitchFamily="18" charset="0"/>
                      </a:rPr>
                      <m:t>=</m:t>
                    </m:r>
                    <m:sSup>
                      <m:sSupPr>
                        <m:ctrlPr>
                          <a:rPr lang="en-IE" sz="2800" b="0" i="1" smtClean="0">
                            <a:latin typeface="Cambria Math" panose="02040503050406030204" pitchFamily="18" charset="0"/>
                          </a:rPr>
                        </m:ctrlPr>
                      </m:sSupPr>
                      <m:e>
                        <m:d>
                          <m:dPr>
                            <m:ctrlPr>
                              <a:rPr lang="en-IE" sz="2800" b="0" i="1" smtClean="0">
                                <a:latin typeface="Cambria Math" panose="02040503050406030204" pitchFamily="18" charset="0"/>
                              </a:rPr>
                            </m:ctrlPr>
                          </m:dPr>
                          <m:e>
                            <m:r>
                              <a:rPr lang="en-IE" sz="2800" b="0" i="1" smtClean="0">
                                <a:latin typeface="Cambria Math" panose="02040503050406030204" pitchFamily="18" charset="0"/>
                              </a:rPr>
                              <m:t>𝑙𝑒</m:t>
                            </m:r>
                            <m:sSub>
                              <m:sSubPr>
                                <m:ctrlPr>
                                  <a:rPr lang="en-IE" sz="2800" b="0" i="1" smtClean="0">
                                    <a:latin typeface="Cambria Math" panose="02040503050406030204" pitchFamily="18" charset="0"/>
                                  </a:rPr>
                                </m:ctrlPr>
                              </m:sSubPr>
                              <m:e>
                                <m:r>
                                  <a:rPr lang="en-IE" sz="2800" b="0" i="1" smtClean="0">
                                    <a:latin typeface="Cambria Math" panose="02040503050406030204" pitchFamily="18" charset="0"/>
                                  </a:rPr>
                                  <m:t>𝑔</m:t>
                                </m:r>
                              </m:e>
                              <m:sub>
                                <m:r>
                                  <a:rPr lang="en-IE" sz="2800" b="0" i="1" smtClean="0">
                                    <a:latin typeface="Cambria Math" panose="02040503050406030204" pitchFamily="18" charset="0"/>
                                  </a:rPr>
                                  <m:t>1</m:t>
                                </m:r>
                              </m:sub>
                            </m:sSub>
                          </m:e>
                        </m:d>
                      </m:e>
                      <m:sup>
                        <m:r>
                          <a:rPr lang="en-IE" sz="2800" b="0" i="1" smtClean="0">
                            <a:latin typeface="Cambria Math" panose="02040503050406030204" pitchFamily="18" charset="0"/>
                          </a:rPr>
                          <m:t>2</m:t>
                        </m:r>
                      </m:sup>
                    </m:sSup>
                    <m:r>
                      <a:rPr lang="en-IE" sz="2800" b="0" i="1" smtClean="0">
                        <a:latin typeface="Cambria Math" panose="02040503050406030204" pitchFamily="18" charset="0"/>
                      </a:rPr>
                      <m:t>+</m:t>
                    </m:r>
                    <m:sSup>
                      <m:sSupPr>
                        <m:ctrlPr>
                          <a:rPr lang="en-IE" sz="2800" b="0" i="1" smtClean="0">
                            <a:latin typeface="Cambria Math" panose="02040503050406030204" pitchFamily="18" charset="0"/>
                          </a:rPr>
                        </m:ctrlPr>
                      </m:sSupPr>
                      <m:e>
                        <m:d>
                          <m:dPr>
                            <m:ctrlPr>
                              <a:rPr lang="en-IE" sz="2800" b="0" i="1" smtClean="0">
                                <a:latin typeface="Cambria Math" panose="02040503050406030204" pitchFamily="18" charset="0"/>
                              </a:rPr>
                            </m:ctrlPr>
                          </m:dPr>
                          <m:e>
                            <m:r>
                              <a:rPr lang="en-IE" sz="2800" b="0" i="1" smtClean="0">
                                <a:latin typeface="Cambria Math" panose="02040503050406030204" pitchFamily="18" charset="0"/>
                              </a:rPr>
                              <m:t>𝑙𝑒</m:t>
                            </m:r>
                            <m:sSub>
                              <m:sSubPr>
                                <m:ctrlPr>
                                  <a:rPr lang="en-IE" sz="2800" b="0" i="1" smtClean="0">
                                    <a:latin typeface="Cambria Math" panose="02040503050406030204" pitchFamily="18" charset="0"/>
                                  </a:rPr>
                                </m:ctrlPr>
                              </m:sSubPr>
                              <m:e>
                                <m:r>
                                  <a:rPr lang="en-IE" sz="2800" b="0" i="1" smtClean="0">
                                    <a:latin typeface="Cambria Math" panose="02040503050406030204" pitchFamily="18" charset="0"/>
                                  </a:rPr>
                                  <m:t>𝑔</m:t>
                                </m:r>
                              </m:e>
                              <m:sub>
                                <m:r>
                                  <a:rPr lang="en-IE" sz="2800" b="0" i="1" smtClean="0">
                                    <a:latin typeface="Cambria Math" panose="02040503050406030204" pitchFamily="18" charset="0"/>
                                  </a:rPr>
                                  <m:t>2</m:t>
                                </m:r>
                              </m:sub>
                            </m:sSub>
                          </m:e>
                        </m:d>
                      </m:e>
                      <m:sup>
                        <m:r>
                          <a:rPr lang="en-IE" sz="2800" b="0" i="1" smtClean="0">
                            <a:latin typeface="Cambria Math" panose="02040503050406030204" pitchFamily="18" charset="0"/>
                          </a:rPr>
                          <m:t>2</m:t>
                        </m:r>
                      </m:sup>
                    </m:sSup>
                  </m:oMath>
                </a14:m>
                <a:endParaRPr lang="en-IE" sz="2800" dirty="0"/>
              </a:p>
              <a:p>
                <a:r>
                  <a:rPr lang="en-IE" sz="3392" dirty="0"/>
                  <a:t>This will help increase understanding of not only Pythagoras theorem in trigonometry but a wider knowledge of theorems and their converses in geometry. </a:t>
                </a:r>
              </a:p>
            </p:txBody>
          </p:sp>
        </mc:Choice>
        <mc:Fallback xmlns="">
          <p:sp>
            <p:nvSpPr>
              <p:cNvPr id="3" name="Content Placeholder 2">
                <a:extLst>
                  <a:ext uri="{FF2B5EF4-FFF2-40B4-BE49-F238E27FC236}">
                    <a16:creationId xmlns:a16="http://schemas.microsoft.com/office/drawing/2014/main" id="{DC9FFA92-3249-4DC8-B14B-3BAD7426A0B3}"/>
                  </a:ext>
                </a:extLst>
              </p:cNvPr>
              <p:cNvSpPr>
                <a:spLocks noGrp="1" noRot="1" noChangeAspect="1" noMove="1" noResize="1" noEditPoints="1" noAdjustHandles="1" noChangeArrowheads="1" noChangeShapeType="1" noTextEdit="1"/>
              </p:cNvSpPr>
              <p:nvPr>
                <p:ph idx="1"/>
              </p:nvPr>
            </p:nvSpPr>
            <p:spPr>
              <a:blipFill>
                <a:blip r:embed="rId2"/>
                <a:stretch>
                  <a:fillRect l="-2081" t="-1364"/>
                </a:stretch>
              </a:blipFill>
            </p:spPr>
            <p:txBody>
              <a:bodyPr/>
              <a:lstStyle/>
              <a:p>
                <a:r>
                  <a:rPr lang="en-IE">
                    <a:noFill/>
                  </a:rPr>
                  <a:t> </a:t>
                </a:r>
              </a:p>
            </p:txBody>
          </p:sp>
        </mc:Fallback>
      </mc:AlternateContent>
    </p:spTree>
    <p:extLst>
      <p:ext uri="{BB962C8B-B14F-4D97-AF65-F5344CB8AC3E}">
        <p14:creationId xmlns:p14="http://schemas.microsoft.com/office/powerpoint/2010/main" val="2093456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Reflection:</a:t>
            </a:r>
          </a:p>
        </p:txBody>
      </p:sp>
      <p:sp>
        <p:nvSpPr>
          <p:cNvPr id="3" name="Content Placeholder 2"/>
          <p:cNvSpPr>
            <a:spLocks noGrp="1"/>
          </p:cNvSpPr>
          <p:nvPr>
            <p:ph idx="1"/>
          </p:nvPr>
        </p:nvSpPr>
        <p:spPr/>
        <p:txBody>
          <a:bodyPr/>
          <a:lstStyle/>
          <a:p>
            <a:pPr>
              <a:lnSpc>
                <a:spcPct val="150000"/>
              </a:lnSpc>
            </a:pPr>
            <a:r>
              <a:rPr lang="en-IE" sz="4000" b="1" dirty="0"/>
              <a:t>How did you approach teaching Pythagoras before?</a:t>
            </a:r>
          </a:p>
          <a:p>
            <a:pPr>
              <a:lnSpc>
                <a:spcPct val="150000"/>
              </a:lnSpc>
            </a:pPr>
            <a:r>
              <a:rPr lang="en-IE" sz="4000" b="1" dirty="0"/>
              <a:t>How might your practice change as a result of this video?</a:t>
            </a:r>
          </a:p>
          <a:p>
            <a:pPr>
              <a:lnSpc>
                <a:spcPct val="150000"/>
              </a:lnSpc>
            </a:pPr>
            <a:r>
              <a:rPr lang="en-IE" sz="4000" b="1" dirty="0"/>
              <a:t>Is there anything from this video that you would like to learn more about?</a:t>
            </a:r>
          </a:p>
          <a:p>
            <a:endParaRPr lang="en-IE" sz="32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2"/>
          <a:stretch>
            <a:fillRect/>
          </a:stretch>
        </p:blipFill>
        <p:spPr>
          <a:xfrm>
            <a:off x="261496" y="7782560"/>
            <a:ext cx="4330824" cy="2145715"/>
          </a:xfrm>
          <a:prstGeom prst="rect">
            <a:avLst/>
          </a:prstGeom>
        </p:spPr>
      </p:pic>
      <p:pic>
        <p:nvPicPr>
          <p:cNvPr id="1026" name="Picture 2" descr="Peer Feedback: Why I Think Reflection Is so Important | by Michelle Van |  Medium">
            <a:extLst>
              <a:ext uri="{FF2B5EF4-FFF2-40B4-BE49-F238E27FC236}">
                <a16:creationId xmlns:a16="http://schemas.microsoft.com/office/drawing/2014/main" id="{2A3FF1E7-94B0-41EE-8A80-B87B4B804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8492" y="6034144"/>
            <a:ext cx="3558995" cy="2544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45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References:</a:t>
            </a:r>
          </a:p>
        </p:txBody>
      </p:sp>
      <p:sp>
        <p:nvSpPr>
          <p:cNvPr id="3" name="Content Placeholder 2"/>
          <p:cNvSpPr>
            <a:spLocks noGrp="1"/>
          </p:cNvSpPr>
          <p:nvPr>
            <p:ph idx="1"/>
          </p:nvPr>
        </p:nvSpPr>
        <p:spPr/>
        <p:txBody>
          <a:bodyPr/>
          <a:lstStyle/>
          <a:p>
            <a:r>
              <a:rPr lang="en-IE" sz="4000" b="1" dirty="0">
                <a:hlinkClick r:id="rId2"/>
              </a:rPr>
              <a:t>https://www.jct.ie/maths/planning_resources</a:t>
            </a:r>
            <a:endParaRPr lang="en-IE" sz="4000" b="1" dirty="0"/>
          </a:p>
          <a:p>
            <a:r>
              <a:rPr lang="en-IE" sz="4000" b="1" dirty="0">
                <a:hlinkClick r:id="rId3"/>
              </a:rPr>
              <a:t>https://commons. File:Pythagorean_Theorem_Proof.gif</a:t>
            </a:r>
            <a:endParaRPr lang="en-IE" sz="4000" b="1" dirty="0"/>
          </a:p>
          <a:p>
            <a:r>
              <a:rPr lang="en-IE" sz="4000" b="1" dirty="0">
                <a:hlinkClick r:id="rId4"/>
              </a:rPr>
              <a:t>https://www.onlinemathlearning.com/pythagorean-triples.html</a:t>
            </a:r>
            <a:r>
              <a:rPr lang="en-IE" sz="4000" b="1" dirty="0"/>
              <a:t>  </a:t>
            </a:r>
          </a:p>
          <a:p>
            <a:endParaRPr lang="en-IE" sz="32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5"/>
          <a:stretch>
            <a:fillRect/>
          </a:stretch>
        </p:blipFill>
        <p:spPr>
          <a:xfrm>
            <a:off x="261496" y="7782560"/>
            <a:ext cx="4330824" cy="2145715"/>
          </a:xfrm>
          <a:prstGeom prst="rect">
            <a:avLst/>
          </a:prstGeom>
        </p:spPr>
      </p:pic>
    </p:spTree>
    <p:extLst>
      <p:ext uri="{BB962C8B-B14F-4D97-AF65-F5344CB8AC3E}">
        <p14:creationId xmlns:p14="http://schemas.microsoft.com/office/powerpoint/2010/main" val="1482154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Contact details</a:t>
            </a:r>
          </a:p>
        </p:txBody>
      </p:sp>
      <p:sp>
        <p:nvSpPr>
          <p:cNvPr id="3" name="Content Placeholder 2"/>
          <p:cNvSpPr>
            <a:spLocks noGrp="1"/>
          </p:cNvSpPr>
          <p:nvPr>
            <p:ph idx="1"/>
          </p:nvPr>
        </p:nvSpPr>
        <p:spPr/>
        <p:txBody>
          <a:bodyPr/>
          <a:lstStyle/>
          <a:p>
            <a:pPr marL="0" indent="0" algn="ctr">
              <a:buNone/>
            </a:pPr>
            <a:endParaRPr lang="en-IE" sz="4800" b="1" dirty="0"/>
          </a:p>
          <a:p>
            <a:pPr marL="0" indent="0" algn="ctr">
              <a:buNone/>
            </a:pPr>
            <a:endParaRPr lang="en-IE" sz="4800" b="1" dirty="0"/>
          </a:p>
          <a:p>
            <a:pPr marL="0" indent="0" algn="ctr">
              <a:buNone/>
            </a:pPr>
            <a:r>
              <a:rPr lang="en-IE" sz="4800" b="1" dirty="0"/>
              <a:t>Web Link: </a:t>
            </a:r>
            <a:r>
              <a:rPr lang="en-IE" sz="4800" b="1" dirty="0">
                <a:hlinkClick r:id="rId2"/>
              </a:rPr>
              <a:t>https://epistem.ie</a:t>
            </a:r>
            <a:endParaRPr lang="en-IE" sz="4800" b="1" dirty="0"/>
          </a:p>
          <a:p>
            <a:pPr marL="0" indent="0" algn="ctr">
              <a:buNone/>
            </a:pPr>
            <a:r>
              <a:rPr lang="en-IE" sz="4800" b="1" dirty="0"/>
              <a:t>Twitter handle</a:t>
            </a:r>
          </a:p>
          <a:p>
            <a:pPr marL="0" indent="0" algn="ctr">
              <a:buNone/>
            </a:pPr>
            <a:r>
              <a:rPr lang="en-IE" sz="4800" b="1" dirty="0"/>
              <a:t>Email: </a:t>
            </a:r>
          </a:p>
          <a:p>
            <a:pPr marL="0" indent="0" algn="ctr">
              <a:buNone/>
            </a:pPr>
            <a:endParaRPr lang="en-IE" sz="4800" b="1" dirty="0"/>
          </a:p>
          <a:p>
            <a:endParaRPr lang="en-IE" sz="40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261496" y="7782560"/>
            <a:ext cx="4330824" cy="2145715"/>
          </a:xfrm>
          <a:prstGeom prst="rect">
            <a:avLst/>
          </a:prstGeom>
        </p:spPr>
      </p:pic>
    </p:spTree>
    <p:extLst>
      <p:ext uri="{BB962C8B-B14F-4D97-AF65-F5344CB8AC3E}">
        <p14:creationId xmlns:p14="http://schemas.microsoft.com/office/powerpoint/2010/main" val="1621599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C1790-CE31-42DA-B08F-67F1EDFA629A}"/>
              </a:ext>
            </a:extLst>
          </p:cNvPr>
          <p:cNvSpPr>
            <a:spLocks noGrp="1"/>
          </p:cNvSpPr>
          <p:nvPr>
            <p:ph type="ctrTitle"/>
          </p:nvPr>
        </p:nvSpPr>
        <p:spPr/>
        <p:txBody>
          <a:bodyPr/>
          <a:lstStyle/>
          <a:p>
            <a:r>
              <a:rPr lang="en-GB" sz="8801" dirty="0"/>
              <a:t>Trigonometry</a:t>
            </a:r>
            <a:endParaRPr lang="en-IE" sz="8801" dirty="0"/>
          </a:p>
        </p:txBody>
      </p:sp>
      <p:sp>
        <p:nvSpPr>
          <p:cNvPr id="3" name="Subtitle 2">
            <a:extLst>
              <a:ext uri="{FF2B5EF4-FFF2-40B4-BE49-F238E27FC236}">
                <a16:creationId xmlns:a16="http://schemas.microsoft.com/office/drawing/2014/main" id="{3448F500-D082-4CAC-86E8-85E563DBD682}"/>
              </a:ext>
            </a:extLst>
          </p:cNvPr>
          <p:cNvSpPr>
            <a:spLocks noGrp="1"/>
          </p:cNvSpPr>
          <p:nvPr>
            <p:ph type="subTitle" idx="1"/>
          </p:nvPr>
        </p:nvSpPr>
        <p:spPr/>
        <p:txBody>
          <a:bodyPr>
            <a:normAutofit lnSpcReduction="10000"/>
          </a:bodyPr>
          <a:lstStyle/>
          <a:p>
            <a:r>
              <a:rPr lang="en-GB" sz="3200" dirty="0"/>
              <a:t>Teacher CPD #2: Transforming Textbook Questions</a:t>
            </a:r>
          </a:p>
          <a:p>
            <a:r>
              <a:rPr lang="en-GB" sz="3200" dirty="0"/>
              <a:t>Creating Authentic Questions</a:t>
            </a:r>
            <a:endParaRPr lang="en-IE" sz="3200" dirty="0"/>
          </a:p>
        </p:txBody>
      </p:sp>
      <p:pic>
        <p:nvPicPr>
          <p:cNvPr id="4" name="Picture 2" descr="EPI-STEM co-hosts science education research conference | UL - University  of Limerick">
            <a:extLst>
              <a:ext uri="{FF2B5EF4-FFF2-40B4-BE49-F238E27FC236}">
                <a16:creationId xmlns:a16="http://schemas.microsoft.com/office/drawing/2014/main" id="{E01EBC66-1A2B-406C-A14F-B3D1C77C5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83" y="856046"/>
            <a:ext cx="3468285" cy="2189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00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4845A-788C-42A8-BA81-3391AC7D1ABF}"/>
              </a:ext>
            </a:extLst>
          </p:cNvPr>
          <p:cNvSpPr>
            <a:spLocks noGrp="1"/>
          </p:cNvSpPr>
          <p:nvPr>
            <p:ph type="title"/>
          </p:nvPr>
        </p:nvSpPr>
        <p:spPr/>
        <p:txBody>
          <a:bodyPr/>
          <a:lstStyle/>
          <a:p>
            <a:r>
              <a:rPr lang="en-IE" sz="4000" dirty="0"/>
              <a:t>Trigonometry Lessons &amp; Teacher CPD Overview</a:t>
            </a:r>
          </a:p>
        </p:txBody>
      </p:sp>
      <p:graphicFrame>
        <p:nvGraphicFramePr>
          <p:cNvPr id="3" name="Table 2">
            <a:extLst>
              <a:ext uri="{FF2B5EF4-FFF2-40B4-BE49-F238E27FC236}">
                <a16:creationId xmlns:a16="http://schemas.microsoft.com/office/drawing/2014/main" id="{6429F5F0-A762-4C3C-B407-B9E655749F6C}"/>
              </a:ext>
            </a:extLst>
          </p:cNvPr>
          <p:cNvGraphicFramePr>
            <a:graphicFrameLocks noGrp="1"/>
          </p:cNvGraphicFramePr>
          <p:nvPr>
            <p:extLst>
              <p:ext uri="{D42A27DB-BD31-4B8C-83A1-F6EECF244321}">
                <p14:modId xmlns:p14="http://schemas.microsoft.com/office/powerpoint/2010/main" val="109125650"/>
              </p:ext>
            </p:extLst>
          </p:nvPr>
        </p:nvGraphicFramePr>
        <p:xfrm>
          <a:off x="948359" y="2058623"/>
          <a:ext cx="14149137" cy="6425618"/>
        </p:xfrm>
        <a:graphic>
          <a:graphicData uri="http://schemas.openxmlformats.org/drawingml/2006/table">
            <a:tbl>
              <a:tblPr firstRow="1" firstCol="1" bandRow="1">
                <a:tableStyleId>{5C22544A-7EE6-4342-B048-85BDC9FD1C3A}</a:tableStyleId>
              </a:tblPr>
              <a:tblGrid>
                <a:gridCol w="880431">
                  <a:extLst>
                    <a:ext uri="{9D8B030D-6E8A-4147-A177-3AD203B41FA5}">
                      <a16:colId xmlns:a16="http://schemas.microsoft.com/office/drawing/2014/main" val="2678372547"/>
                    </a:ext>
                  </a:extLst>
                </a:gridCol>
                <a:gridCol w="6607844">
                  <a:extLst>
                    <a:ext uri="{9D8B030D-6E8A-4147-A177-3AD203B41FA5}">
                      <a16:colId xmlns:a16="http://schemas.microsoft.com/office/drawing/2014/main" val="252387800"/>
                    </a:ext>
                  </a:extLst>
                </a:gridCol>
                <a:gridCol w="6660862">
                  <a:extLst>
                    <a:ext uri="{9D8B030D-6E8A-4147-A177-3AD203B41FA5}">
                      <a16:colId xmlns:a16="http://schemas.microsoft.com/office/drawing/2014/main" val="3427395722"/>
                    </a:ext>
                  </a:extLst>
                </a:gridCol>
              </a:tblGrid>
              <a:tr h="420091">
                <a:tc>
                  <a:txBody>
                    <a:bodyPr/>
                    <a:lstStyle/>
                    <a:p>
                      <a:pPr>
                        <a:lnSpc>
                          <a:spcPct val="107000"/>
                        </a:lnSpc>
                        <a:spcAft>
                          <a:spcPts val="800"/>
                        </a:spcAft>
                      </a:pPr>
                      <a:r>
                        <a:rPr lang="en-GB" sz="2400" dirty="0">
                          <a:effectLst/>
                        </a:rPr>
                        <a:t> </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a:effectLst/>
                        </a:rPr>
                        <a:t>Lessons</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a:effectLst/>
                        </a:rPr>
                        <a:t>Teacher CPD Focus</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92525087"/>
                  </a:ext>
                </a:extLst>
              </a:tr>
              <a:tr h="420091">
                <a:tc>
                  <a:txBody>
                    <a:bodyPr/>
                    <a:lstStyle/>
                    <a:p>
                      <a:pPr>
                        <a:lnSpc>
                          <a:spcPct val="107000"/>
                        </a:lnSpc>
                        <a:spcAft>
                          <a:spcPts val="800"/>
                        </a:spcAft>
                      </a:pPr>
                      <a:r>
                        <a:rPr lang="en-GB" sz="2400">
                          <a:effectLst/>
                        </a:rPr>
                        <a:t>1</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a:effectLst/>
                        </a:rPr>
                        <a:t>Triangles &amp; Right-Angled Triangles Exploration</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70779457"/>
                  </a:ext>
                </a:extLst>
              </a:tr>
              <a:tr h="874754">
                <a:tc>
                  <a:txBody>
                    <a:bodyPr/>
                    <a:lstStyle/>
                    <a:p>
                      <a:pPr>
                        <a:lnSpc>
                          <a:spcPct val="107000"/>
                        </a:lnSpc>
                        <a:spcAft>
                          <a:spcPts val="800"/>
                        </a:spcAft>
                      </a:pPr>
                      <a:r>
                        <a:rPr lang="en-GB" sz="2400">
                          <a:effectLst/>
                        </a:rPr>
                        <a:t>2</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a:effectLst/>
                        </a:rPr>
                        <a:t>Pythagoras Theorem (Recap)</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a:effectLst/>
                        </a:rPr>
                        <a:t>Pythagoras’ Theorem – Common Misconceptions/ Mistakes (Involving Proof &amp; Calculations)</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8242243"/>
                  </a:ext>
                </a:extLst>
              </a:tr>
              <a:tr h="939706">
                <a:tc>
                  <a:txBody>
                    <a:bodyPr/>
                    <a:lstStyle/>
                    <a:p>
                      <a:pPr>
                        <a:lnSpc>
                          <a:spcPct val="107000"/>
                        </a:lnSpc>
                        <a:spcAft>
                          <a:spcPts val="800"/>
                        </a:spcAft>
                      </a:pPr>
                      <a:r>
                        <a:rPr lang="en-GB" sz="2400">
                          <a:effectLst/>
                        </a:rPr>
                        <a:t>3</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a:effectLst/>
                        </a:rPr>
                        <a:t>Right Angled Triangle – Relationship between Sides &amp; Angles (Toothpick/Ladder Activity)</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a:effectLst/>
                        </a:rPr>
                        <a:t>Transforming Textbook Questions </a:t>
                      </a:r>
                      <a:r>
                        <a:rPr lang="en-GB" sz="2400">
                          <a:effectLst/>
                          <a:sym typeface="Wingdings" panose="05000000000000000000" pitchFamily="2" charset="2"/>
                        </a:rPr>
                        <a:t></a:t>
                      </a:r>
                      <a:r>
                        <a:rPr lang="en-GB" sz="2400">
                          <a:effectLst/>
                        </a:rPr>
                        <a:t> Authentic Problems</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133294"/>
                  </a:ext>
                </a:extLst>
              </a:tr>
              <a:tr h="717717">
                <a:tc>
                  <a:txBody>
                    <a:bodyPr/>
                    <a:lstStyle/>
                    <a:p>
                      <a:pPr>
                        <a:lnSpc>
                          <a:spcPct val="107000"/>
                        </a:lnSpc>
                        <a:spcAft>
                          <a:spcPts val="800"/>
                        </a:spcAft>
                      </a:pPr>
                      <a:r>
                        <a:rPr lang="en-GB" sz="2400">
                          <a:effectLst/>
                        </a:rPr>
                        <a:t>4</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a:effectLst/>
                        </a:rPr>
                        <a:t>Introduction to Sin/Cos/Tas as a Function</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a:effectLst/>
                        </a:rPr>
                        <a:t>Sin/Cos/Tan </a:t>
                      </a:r>
                      <a:r>
                        <a:rPr lang="en-GB" sz="2400" dirty="0">
                          <a:effectLst/>
                          <a:sym typeface="Wingdings" panose="05000000000000000000" pitchFamily="2" charset="2"/>
                        </a:rPr>
                        <a:t></a:t>
                      </a:r>
                      <a:r>
                        <a:rPr lang="en-GB" sz="2400" dirty="0">
                          <a:effectLst/>
                        </a:rPr>
                        <a:t> Similar Triangles</a:t>
                      </a:r>
                      <a:endParaRPr lang="en-IE" sz="2400" dirty="0">
                        <a:effectLst/>
                      </a:endParaRPr>
                    </a:p>
                  </a:txBody>
                  <a:tcPr marL="68580" marR="68580" marT="0" marB="0"/>
                </a:tc>
                <a:extLst>
                  <a:ext uri="{0D108BD9-81ED-4DB2-BD59-A6C34878D82A}">
                    <a16:rowId xmlns:a16="http://schemas.microsoft.com/office/drawing/2014/main" val="3591981563"/>
                  </a:ext>
                </a:extLst>
              </a:tr>
              <a:tr h="420091">
                <a:tc>
                  <a:txBody>
                    <a:bodyPr/>
                    <a:lstStyle/>
                    <a:p>
                      <a:pPr>
                        <a:lnSpc>
                          <a:spcPct val="107000"/>
                        </a:lnSpc>
                        <a:spcAft>
                          <a:spcPts val="800"/>
                        </a:spcAft>
                      </a:pPr>
                      <a:r>
                        <a:rPr lang="en-GB" sz="2400">
                          <a:effectLst/>
                        </a:rPr>
                        <a:t>5</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a:effectLst/>
                        </a:rPr>
                        <a:t>Sin/Cos/Tan </a:t>
                      </a:r>
                      <a:r>
                        <a:rPr lang="en-GB" sz="2400">
                          <a:effectLst/>
                          <a:sym typeface="Wingdings" panose="05000000000000000000" pitchFamily="2" charset="2"/>
                        </a:rPr>
                        <a:t></a:t>
                      </a:r>
                      <a:r>
                        <a:rPr lang="en-GB" sz="2400">
                          <a:effectLst/>
                        </a:rPr>
                        <a:t> Ratio of Sides</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a:effectLst/>
                        </a:rPr>
                        <a:t> </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94596794"/>
                  </a:ext>
                </a:extLst>
              </a:tr>
              <a:tr h="420091">
                <a:tc>
                  <a:txBody>
                    <a:bodyPr/>
                    <a:lstStyle/>
                    <a:p>
                      <a:pPr>
                        <a:lnSpc>
                          <a:spcPct val="107000"/>
                        </a:lnSpc>
                        <a:spcAft>
                          <a:spcPts val="800"/>
                        </a:spcAft>
                      </a:pPr>
                      <a:r>
                        <a:rPr lang="en-GB" sz="2400">
                          <a:effectLst/>
                        </a:rPr>
                        <a:t>6</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a:effectLst/>
                        </a:rPr>
                        <a:t>Solving Trigonometric Equations </a:t>
                      </a:r>
                      <a:r>
                        <a:rPr lang="en-GB" sz="2400" dirty="0">
                          <a:effectLst/>
                          <a:sym typeface="Wingdings" panose="05000000000000000000" pitchFamily="2" charset="2"/>
                        </a:rPr>
                        <a:t></a:t>
                      </a:r>
                      <a:r>
                        <a:rPr lang="en-GB" sz="2400" dirty="0">
                          <a:effectLst/>
                        </a:rPr>
                        <a:t> To Find Side</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a:effectLst/>
                        </a:rPr>
                        <a:t> </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61482465"/>
                  </a:ext>
                </a:extLst>
              </a:tr>
              <a:tr h="874754">
                <a:tc>
                  <a:txBody>
                    <a:bodyPr/>
                    <a:lstStyle/>
                    <a:p>
                      <a:pPr>
                        <a:lnSpc>
                          <a:spcPct val="107000"/>
                        </a:lnSpc>
                        <a:spcAft>
                          <a:spcPts val="800"/>
                        </a:spcAft>
                      </a:pPr>
                      <a:r>
                        <a:rPr lang="en-GB" sz="2400">
                          <a:effectLst/>
                        </a:rPr>
                        <a:t>7. </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a:effectLst/>
                        </a:rPr>
                        <a:t>Inverse Trigonometric Functions </a:t>
                      </a:r>
                      <a:r>
                        <a:rPr lang="en-GB" sz="2400" dirty="0">
                          <a:effectLst/>
                          <a:sym typeface="Wingdings" panose="05000000000000000000" pitchFamily="2" charset="2"/>
                        </a:rPr>
                        <a:t></a:t>
                      </a:r>
                      <a:r>
                        <a:rPr lang="en-GB" sz="2400" dirty="0">
                          <a:effectLst/>
                        </a:rPr>
                        <a:t> To Find Angle</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a:effectLst/>
                        </a:rPr>
                        <a:t>Inverse Functions </a:t>
                      </a:r>
                      <a:r>
                        <a:rPr lang="en-GB" sz="2400" dirty="0">
                          <a:effectLst/>
                          <a:sym typeface="Wingdings" panose="05000000000000000000" pitchFamily="2" charset="2"/>
                        </a:rPr>
                        <a:t></a:t>
                      </a:r>
                      <a:r>
                        <a:rPr lang="en-GB" sz="2400" dirty="0">
                          <a:effectLst/>
                        </a:rPr>
                        <a:t> Other Types/ Link between Trig Functions &amp; Inverse Trig Functions</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0189096"/>
                  </a:ext>
                </a:extLst>
              </a:tr>
              <a:tr h="1338323">
                <a:tc>
                  <a:txBody>
                    <a:bodyPr/>
                    <a:lstStyle/>
                    <a:p>
                      <a:pPr>
                        <a:lnSpc>
                          <a:spcPct val="107000"/>
                        </a:lnSpc>
                        <a:spcAft>
                          <a:spcPts val="800"/>
                        </a:spcAft>
                      </a:pPr>
                      <a:r>
                        <a:rPr lang="en-GB" sz="2400">
                          <a:effectLst/>
                        </a:rPr>
                        <a:t>8</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a:effectLst/>
                        </a:rPr>
                        <a:t>Learning Experience: Real-Life Problem</a:t>
                      </a:r>
                      <a:endParaRPr lang="en-IE" sz="2400">
                        <a:effectLst/>
                      </a:endParaRPr>
                    </a:p>
                    <a:p>
                      <a:pPr>
                        <a:lnSpc>
                          <a:spcPct val="107000"/>
                        </a:lnSpc>
                        <a:spcAft>
                          <a:spcPts val="800"/>
                        </a:spcAft>
                      </a:pPr>
                      <a:r>
                        <a:rPr lang="en-GB" sz="2400">
                          <a:effectLst/>
                        </a:rPr>
                        <a:t>(Exploration of a Problem – No definite answer)</a:t>
                      </a:r>
                      <a:endParaRPr lang="en-I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400" dirty="0">
                          <a:effectLst/>
                        </a:rPr>
                        <a:t>Link to the Problem-Solving Cycle + Potential CBAs</a:t>
                      </a:r>
                      <a:endParaRPr lang="en-IE" sz="2400" dirty="0">
                        <a:effectLst/>
                      </a:endParaRPr>
                    </a:p>
                    <a:p>
                      <a:pPr>
                        <a:lnSpc>
                          <a:spcPct val="107000"/>
                        </a:lnSpc>
                        <a:spcAft>
                          <a:spcPts val="800"/>
                        </a:spcAft>
                      </a:pPr>
                      <a:r>
                        <a:rPr lang="en-GB" sz="2400" dirty="0">
                          <a:effectLst/>
                        </a:rPr>
                        <a:t>(Using Learning Experiences to build to a CBA)</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5153130"/>
                  </a:ext>
                </a:extLst>
              </a:tr>
            </a:tbl>
          </a:graphicData>
        </a:graphic>
      </p:graphicFrame>
    </p:spTree>
    <p:extLst>
      <p:ext uri="{BB962C8B-B14F-4D97-AF65-F5344CB8AC3E}">
        <p14:creationId xmlns:p14="http://schemas.microsoft.com/office/powerpoint/2010/main" val="3202835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 Real Life Examples Of Triangle – StudiousGuy">
            <a:extLst>
              <a:ext uri="{FF2B5EF4-FFF2-40B4-BE49-F238E27FC236}">
                <a16:creationId xmlns:a16="http://schemas.microsoft.com/office/drawing/2014/main" id="{E867328C-DB8C-48DD-8B30-4A5BDD269F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35" r="5" b="13411"/>
          <a:stretch/>
        </p:blipFill>
        <p:spPr bwMode="auto">
          <a:xfrm>
            <a:off x="28" y="506773"/>
            <a:ext cx="5337880" cy="45189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oof Truss- example of triangle">
            <a:extLst>
              <a:ext uri="{FF2B5EF4-FFF2-40B4-BE49-F238E27FC236}">
                <a16:creationId xmlns:a16="http://schemas.microsoft.com/office/drawing/2014/main" id="{7F5EF997-E76F-444D-9348-1D76CB3D6A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38" r="12665" b="-3"/>
          <a:stretch/>
        </p:blipFill>
        <p:spPr bwMode="auto">
          <a:xfrm>
            <a:off x="5459840" y="506773"/>
            <a:ext cx="5352585" cy="451146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13 Triangles in real life ideas | real life, acute triangle, right triangle">
            <a:extLst>
              <a:ext uri="{FF2B5EF4-FFF2-40B4-BE49-F238E27FC236}">
                <a16:creationId xmlns:a16="http://schemas.microsoft.com/office/drawing/2014/main" id="{EB206C2B-063A-49C2-888C-3EBA6ABACC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32" r="8231" b="3"/>
          <a:stretch/>
        </p:blipFill>
        <p:spPr bwMode="auto">
          <a:xfrm>
            <a:off x="10919680" y="506773"/>
            <a:ext cx="5337907" cy="45114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riangle">
            <a:extLst>
              <a:ext uri="{FF2B5EF4-FFF2-40B4-BE49-F238E27FC236}">
                <a16:creationId xmlns:a16="http://schemas.microsoft.com/office/drawing/2014/main" id="{669B7F0C-4278-4A15-9F93-23E71D56F42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393" b="5"/>
          <a:stretch/>
        </p:blipFill>
        <p:spPr bwMode="auto">
          <a:xfrm>
            <a:off x="28" y="5132681"/>
            <a:ext cx="5337880" cy="45189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uss bridge-example of triangle">
            <a:extLst>
              <a:ext uri="{FF2B5EF4-FFF2-40B4-BE49-F238E27FC236}">
                <a16:creationId xmlns:a16="http://schemas.microsoft.com/office/drawing/2014/main" id="{F1206D8A-0CA2-4C3C-902F-DDE39B3348F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1020" b="4"/>
          <a:stretch/>
        </p:blipFill>
        <p:spPr bwMode="auto">
          <a:xfrm>
            <a:off x="5459840" y="5132680"/>
            <a:ext cx="5352585" cy="45114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0 Real Life Examples Of Triangle – StudiousGuy">
            <a:extLst>
              <a:ext uri="{FF2B5EF4-FFF2-40B4-BE49-F238E27FC236}">
                <a16:creationId xmlns:a16="http://schemas.microsoft.com/office/drawing/2014/main" id="{D0FB7E00-1C8F-435D-A68E-B6B98CE6B2C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797" r="18943" b="2"/>
          <a:stretch/>
        </p:blipFill>
        <p:spPr bwMode="auto">
          <a:xfrm>
            <a:off x="10934356" y="5132681"/>
            <a:ext cx="5323232" cy="4518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0438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89A4B-D0B1-4436-A5B7-D37495BDDE77}"/>
              </a:ext>
            </a:extLst>
          </p:cNvPr>
          <p:cNvSpPr>
            <a:spLocks noGrp="1"/>
          </p:cNvSpPr>
          <p:nvPr>
            <p:ph type="title"/>
          </p:nvPr>
        </p:nvSpPr>
        <p:spPr/>
        <p:txBody>
          <a:bodyPr/>
          <a:lstStyle/>
          <a:p>
            <a:r>
              <a:rPr lang="en-GB" dirty="0"/>
              <a:t>Finding Right Angled Triangles</a:t>
            </a:r>
            <a:endParaRPr lang="en-IE" dirty="0"/>
          </a:p>
        </p:txBody>
      </p:sp>
      <p:sp>
        <p:nvSpPr>
          <p:cNvPr id="3" name="Content Placeholder 2">
            <a:extLst>
              <a:ext uri="{FF2B5EF4-FFF2-40B4-BE49-F238E27FC236}">
                <a16:creationId xmlns:a16="http://schemas.microsoft.com/office/drawing/2014/main" id="{DC9FFA92-3249-4DC8-B14B-3BAD7426A0B3}"/>
              </a:ext>
            </a:extLst>
          </p:cNvPr>
          <p:cNvSpPr>
            <a:spLocks noGrp="1"/>
          </p:cNvSpPr>
          <p:nvPr>
            <p:ph idx="1"/>
          </p:nvPr>
        </p:nvSpPr>
        <p:spPr/>
        <p:txBody>
          <a:bodyPr/>
          <a:lstStyle/>
          <a:p>
            <a:r>
              <a:rPr lang="en-GB" dirty="0"/>
              <a:t>Students often have difficulty seeing triangles within various shapes and real-life objects. </a:t>
            </a:r>
          </a:p>
          <a:p>
            <a:r>
              <a:rPr lang="en-GB" dirty="0"/>
              <a:t>Actively asking the students to identify and create triangles and right-angled triangles is a useful skill that students could practice. </a:t>
            </a:r>
            <a:endParaRPr lang="en-IE" dirty="0"/>
          </a:p>
        </p:txBody>
      </p:sp>
      <p:pic>
        <p:nvPicPr>
          <p:cNvPr id="7170" name="Picture 2" descr="Diagonals of a Regular Octagon in GRE Geometry">
            <a:extLst>
              <a:ext uri="{FF2B5EF4-FFF2-40B4-BE49-F238E27FC236}">
                <a16:creationId xmlns:a16="http://schemas.microsoft.com/office/drawing/2014/main" id="{D5D7C3FE-D82F-4006-BC1B-E04ED1341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05968" y="5226175"/>
            <a:ext cx="2989926" cy="3057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218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0881F-2DD8-4DC2-BB5C-ADE540B2E8FA}"/>
              </a:ext>
            </a:extLst>
          </p:cNvPr>
          <p:cNvSpPr>
            <a:spLocks noGrp="1"/>
          </p:cNvSpPr>
          <p:nvPr>
            <p:ph type="title"/>
          </p:nvPr>
        </p:nvSpPr>
        <p:spPr>
          <a:xfrm>
            <a:off x="430774" y="293017"/>
            <a:ext cx="10973872" cy="1173392"/>
          </a:xfrm>
        </p:spPr>
        <p:txBody>
          <a:bodyPr/>
          <a:lstStyle/>
          <a:p>
            <a:r>
              <a:rPr lang="en-IE" dirty="0"/>
              <a:t>Real-Life Applications</a:t>
            </a:r>
          </a:p>
        </p:txBody>
      </p:sp>
      <p:sp>
        <p:nvSpPr>
          <p:cNvPr id="4" name="AutoShape 2">
            <a:extLst>
              <a:ext uri="{FF2B5EF4-FFF2-40B4-BE49-F238E27FC236}">
                <a16:creationId xmlns:a16="http://schemas.microsoft.com/office/drawing/2014/main" id="{6E0EAE96-9DCE-47AE-B2CE-D0ED8894CEDA}"/>
              </a:ext>
            </a:extLst>
          </p:cNvPr>
          <p:cNvSpPr>
            <a:spLocks noChangeAspect="1" noChangeArrowheads="1"/>
          </p:cNvSpPr>
          <p:nvPr/>
        </p:nvSpPr>
        <p:spPr bwMode="auto">
          <a:xfrm>
            <a:off x="7975599" y="4926012"/>
            <a:ext cx="3307751" cy="3307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graphicFrame>
        <p:nvGraphicFramePr>
          <p:cNvPr id="7" name="Diagram 6">
            <a:extLst>
              <a:ext uri="{FF2B5EF4-FFF2-40B4-BE49-F238E27FC236}">
                <a16:creationId xmlns:a16="http://schemas.microsoft.com/office/drawing/2014/main" id="{40AD26AD-9785-4ACE-B50F-CE37E651606B}"/>
              </a:ext>
            </a:extLst>
          </p:cNvPr>
          <p:cNvGraphicFramePr/>
          <p:nvPr>
            <p:extLst>
              <p:ext uri="{D42A27DB-BD31-4B8C-83A1-F6EECF244321}">
                <p14:modId xmlns:p14="http://schemas.microsoft.com/office/powerpoint/2010/main" val="2699677226"/>
              </p:ext>
            </p:extLst>
          </p:nvPr>
        </p:nvGraphicFramePr>
        <p:xfrm>
          <a:off x="703531" y="879713"/>
          <a:ext cx="14544136" cy="86955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290432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89A4B-D0B1-4436-A5B7-D37495BDDE77}"/>
              </a:ext>
            </a:extLst>
          </p:cNvPr>
          <p:cNvSpPr>
            <a:spLocks noGrp="1"/>
          </p:cNvSpPr>
          <p:nvPr>
            <p:ph type="title"/>
          </p:nvPr>
        </p:nvSpPr>
        <p:spPr/>
        <p:txBody>
          <a:bodyPr/>
          <a:lstStyle/>
          <a:p>
            <a:r>
              <a:rPr lang="en-GB" dirty="0"/>
              <a:t>Creating Authentic Questions</a:t>
            </a:r>
            <a:endParaRPr lang="en-IE" dirty="0"/>
          </a:p>
        </p:txBody>
      </p:sp>
      <p:sp>
        <p:nvSpPr>
          <p:cNvPr id="3" name="Content Placeholder 2">
            <a:extLst>
              <a:ext uri="{FF2B5EF4-FFF2-40B4-BE49-F238E27FC236}">
                <a16:creationId xmlns:a16="http://schemas.microsoft.com/office/drawing/2014/main" id="{DC9FFA92-3249-4DC8-B14B-3BAD7426A0B3}"/>
              </a:ext>
            </a:extLst>
          </p:cNvPr>
          <p:cNvSpPr>
            <a:spLocks noGrp="1"/>
          </p:cNvSpPr>
          <p:nvPr>
            <p:ph idx="1"/>
          </p:nvPr>
        </p:nvSpPr>
        <p:spPr/>
        <p:txBody>
          <a:bodyPr/>
          <a:lstStyle/>
          <a:p>
            <a:r>
              <a:rPr lang="en-GB" dirty="0"/>
              <a:t>It’s important for students to be able to see the real-life application of these questions from the beginning, and not necessarily something that is introduced at the end. </a:t>
            </a:r>
          </a:p>
          <a:p>
            <a:r>
              <a:rPr lang="en-GB" dirty="0"/>
              <a:t>This can be done by using real-life examples, instead of just repeating right-angled triangles. </a:t>
            </a:r>
            <a:endParaRPr lang="en-IE" dirty="0"/>
          </a:p>
        </p:txBody>
      </p:sp>
    </p:spTree>
    <p:extLst>
      <p:ext uri="{BB962C8B-B14F-4D97-AF65-F5344CB8AC3E}">
        <p14:creationId xmlns:p14="http://schemas.microsoft.com/office/powerpoint/2010/main" val="756590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89A4B-D0B1-4436-A5B7-D37495BDDE77}"/>
              </a:ext>
            </a:extLst>
          </p:cNvPr>
          <p:cNvSpPr>
            <a:spLocks noGrp="1"/>
          </p:cNvSpPr>
          <p:nvPr>
            <p:ph type="title"/>
          </p:nvPr>
        </p:nvSpPr>
        <p:spPr/>
        <p:txBody>
          <a:bodyPr/>
          <a:lstStyle/>
          <a:p>
            <a:r>
              <a:rPr lang="en-GB" dirty="0"/>
              <a:t>Creating Authentic Questions</a:t>
            </a:r>
            <a:endParaRPr lang="en-IE" dirty="0"/>
          </a:p>
        </p:txBody>
      </p:sp>
      <p:sp>
        <p:nvSpPr>
          <p:cNvPr id="3" name="Content Placeholder 2">
            <a:extLst>
              <a:ext uri="{FF2B5EF4-FFF2-40B4-BE49-F238E27FC236}">
                <a16:creationId xmlns:a16="http://schemas.microsoft.com/office/drawing/2014/main" id="{DC9FFA92-3249-4DC8-B14B-3BAD7426A0B3}"/>
              </a:ext>
            </a:extLst>
          </p:cNvPr>
          <p:cNvSpPr>
            <a:spLocks noGrp="1"/>
          </p:cNvSpPr>
          <p:nvPr>
            <p:ph idx="1"/>
          </p:nvPr>
        </p:nvSpPr>
        <p:spPr>
          <a:xfrm>
            <a:off x="603302" y="1727165"/>
            <a:ext cx="12599631" cy="6704082"/>
          </a:xfrm>
        </p:spPr>
        <p:txBody>
          <a:bodyPr/>
          <a:lstStyle/>
          <a:p>
            <a:r>
              <a:rPr lang="en-GB" dirty="0"/>
              <a:t>To create authentic questions, textbook questions can be used and adapted into real-life contexts.</a:t>
            </a:r>
          </a:p>
          <a:p>
            <a:r>
              <a:rPr lang="en-GB" dirty="0"/>
              <a:t>Terms such as angle of elevation and angle of depression should be introduced from the start and used throughout all real-life examples. </a:t>
            </a:r>
          </a:p>
          <a:p>
            <a:r>
              <a:rPr lang="en-GB" dirty="0"/>
              <a:t>Also, using terms such as vertical/ horizontal give the students a real-life understanding of right angled triangles. </a:t>
            </a:r>
            <a:endParaRPr lang="en-IE" dirty="0"/>
          </a:p>
        </p:txBody>
      </p:sp>
    </p:spTree>
    <p:extLst>
      <p:ext uri="{BB962C8B-B14F-4D97-AF65-F5344CB8AC3E}">
        <p14:creationId xmlns:p14="http://schemas.microsoft.com/office/powerpoint/2010/main" val="22881644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5D9F6-3337-46D7-A1DE-F3B534910699}"/>
              </a:ext>
            </a:extLst>
          </p:cNvPr>
          <p:cNvSpPr>
            <a:spLocks noGrp="1"/>
          </p:cNvSpPr>
          <p:nvPr>
            <p:ph type="title"/>
          </p:nvPr>
        </p:nvSpPr>
        <p:spPr/>
        <p:txBody>
          <a:bodyPr/>
          <a:lstStyle/>
          <a:p>
            <a:r>
              <a:rPr lang="en-IE" dirty="0"/>
              <a:t>Angle of Depression &amp; Elevation</a:t>
            </a:r>
          </a:p>
        </p:txBody>
      </p:sp>
      <p:sp>
        <p:nvSpPr>
          <p:cNvPr id="5" name="Rectangle 4">
            <a:extLst>
              <a:ext uri="{FF2B5EF4-FFF2-40B4-BE49-F238E27FC236}">
                <a16:creationId xmlns:a16="http://schemas.microsoft.com/office/drawing/2014/main" id="{B1B92146-FA02-4169-9E07-F29D61313DC3}"/>
              </a:ext>
            </a:extLst>
          </p:cNvPr>
          <p:cNvSpPr>
            <a:spLocks noChangeArrowheads="1"/>
          </p:cNvSpPr>
          <p:nvPr/>
        </p:nvSpPr>
        <p:spPr bwMode="auto">
          <a:xfrm>
            <a:off x="773943" y="1503801"/>
            <a:ext cx="13873710" cy="563231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effectLst/>
                <a:latin typeface="+mn-lt"/>
              </a:rPr>
              <a:t>A practical application of the trigonometric functions is to find the measure of lengths that you cannot measure. Very frequently, angles of depression and elevation are used in these types of problems.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3600" b="0" i="0" u="none" strike="noStrike" cap="none" normalizeH="0" baseline="0" dirty="0">
              <a:ln>
                <a:noFill/>
              </a:ln>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effectLst/>
                <a:latin typeface="+mn-lt"/>
              </a:rPr>
              <a:t>Angle of Depression:</a:t>
            </a:r>
            <a:r>
              <a:rPr kumimoji="0" lang="en-US" altLang="en-US" sz="3600" b="0" i="0" u="none" strike="noStrike" cap="none" normalizeH="0" baseline="0" dirty="0">
                <a:ln>
                  <a:noFill/>
                </a:ln>
                <a:effectLst/>
                <a:latin typeface="+mn-lt"/>
              </a:rPr>
              <a:t> The angle measured from the horizon or horizontal line, down.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effectLst/>
                <a:latin typeface="+mn-lt"/>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effectLst/>
                <a:latin typeface="+mn-lt"/>
              </a:rPr>
              <a:t>Angle of Elevation:</a:t>
            </a:r>
            <a:r>
              <a:rPr kumimoji="0" lang="en-US" altLang="en-US" sz="3600" b="0" i="0" u="none" strike="noStrike" cap="none" normalizeH="0" baseline="0" dirty="0">
                <a:ln>
                  <a:noFill/>
                </a:ln>
                <a:effectLst/>
                <a:latin typeface="+mn-lt"/>
              </a:rPr>
              <a:t> The angle measure from the horizon, or horizontal line, up.</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a:ln>
                  <a:noFill/>
                </a:ln>
                <a:solidFill>
                  <a:srgbClr val="56544D"/>
                </a:solidFill>
                <a:effectLst/>
                <a:latin typeface="+mn-lt"/>
              </a:rPr>
              <a:t>                       </a:t>
            </a:r>
            <a:endParaRPr kumimoji="0" lang="en-US" altLang="en-US" sz="3600" b="0" i="0" u="none" strike="noStrike" cap="none" normalizeH="0" baseline="0" dirty="0">
              <a:ln>
                <a:noFill/>
              </a:ln>
              <a:solidFill>
                <a:schemeClr val="tx1"/>
              </a:solidFill>
              <a:effectLst/>
              <a:latin typeface="+mn-lt"/>
            </a:endParaRPr>
          </a:p>
        </p:txBody>
      </p:sp>
      <p:pic>
        <p:nvPicPr>
          <p:cNvPr id="2053" name="Picture 5">
            <a:extLst>
              <a:ext uri="{FF2B5EF4-FFF2-40B4-BE49-F238E27FC236}">
                <a16:creationId xmlns:a16="http://schemas.microsoft.com/office/drawing/2014/main" id="{42523852-EF99-4035-B05C-AD3A1F3F5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9489" y="7203698"/>
            <a:ext cx="6218199" cy="14509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0F9C93A2-0BA3-4BFD-B798-25D54C2830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173" y="7203698"/>
            <a:ext cx="6218198" cy="1450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9444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6C02960A-13B5-49EB-B80A-8703491D0DE3}"/>
              </a:ext>
            </a:extLst>
          </p:cNvPr>
          <p:cNvSpPr/>
          <p:nvPr/>
        </p:nvSpPr>
        <p:spPr>
          <a:xfrm flipH="1">
            <a:off x="1468937" y="2240844"/>
            <a:ext cx="4049548" cy="3352800"/>
          </a:xfrm>
          <a:prstGeom prst="rtTriangle">
            <a:avLst/>
          </a:prstGeom>
          <a:solidFill>
            <a:schemeClr val="bg1"/>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2C139980-FA03-4EAD-9AFC-D081464D6F12}"/>
              </a:ext>
            </a:extLst>
          </p:cNvPr>
          <p:cNvSpPr txBox="1"/>
          <p:nvPr/>
        </p:nvSpPr>
        <p:spPr>
          <a:xfrm>
            <a:off x="2564952" y="3270913"/>
            <a:ext cx="657726" cy="646331"/>
          </a:xfrm>
          <a:prstGeom prst="rect">
            <a:avLst/>
          </a:prstGeom>
          <a:noFill/>
        </p:spPr>
        <p:txBody>
          <a:bodyPr wrap="square" rtlCol="0">
            <a:spAutoFit/>
          </a:bodyPr>
          <a:lstStyle/>
          <a:p>
            <a:r>
              <a:rPr lang="en-IE" sz="3600" dirty="0"/>
              <a:t>8</a:t>
            </a:r>
          </a:p>
        </p:txBody>
      </p:sp>
      <p:cxnSp>
        <p:nvCxnSpPr>
          <p:cNvPr id="4" name="Straight Connector 3">
            <a:extLst>
              <a:ext uri="{FF2B5EF4-FFF2-40B4-BE49-F238E27FC236}">
                <a16:creationId xmlns:a16="http://schemas.microsoft.com/office/drawing/2014/main" id="{67BD9E53-C56D-453E-BFC8-C5F0964AE611}"/>
              </a:ext>
            </a:extLst>
          </p:cNvPr>
          <p:cNvCxnSpPr/>
          <p:nvPr/>
        </p:nvCxnSpPr>
        <p:spPr>
          <a:xfrm>
            <a:off x="5241758" y="5000087"/>
            <a:ext cx="0" cy="272715"/>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74500EDF-5C46-4023-BE88-1B427EE4A5F7}"/>
              </a:ext>
            </a:extLst>
          </p:cNvPr>
          <p:cNvCxnSpPr>
            <a:cxnSpLocks/>
          </p:cNvCxnSpPr>
          <p:nvPr/>
        </p:nvCxnSpPr>
        <p:spPr>
          <a:xfrm>
            <a:off x="5009147" y="5304886"/>
            <a:ext cx="264695"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EF01A15F-F5A6-4658-9CD8-C79E5111C279}"/>
              </a:ext>
            </a:extLst>
          </p:cNvPr>
          <p:cNvSpPr txBox="1"/>
          <p:nvPr/>
        </p:nvSpPr>
        <p:spPr>
          <a:xfrm>
            <a:off x="2287636" y="5000087"/>
            <a:ext cx="776407" cy="461665"/>
          </a:xfrm>
          <a:prstGeom prst="rect">
            <a:avLst/>
          </a:prstGeom>
          <a:noFill/>
        </p:spPr>
        <p:txBody>
          <a:bodyPr wrap="square">
            <a:spAutoFit/>
          </a:bodyPr>
          <a:lstStyle/>
          <a:p>
            <a:r>
              <a:rPr lang="en-IE" sz="2400" dirty="0"/>
              <a:t>51</a:t>
            </a:r>
            <a:r>
              <a:rPr lang="en-IE" sz="1800" dirty="0"/>
              <a:t>°</a:t>
            </a:r>
          </a:p>
        </p:txBody>
      </p:sp>
      <p:sp>
        <p:nvSpPr>
          <p:cNvPr id="7" name="TextBox 6">
            <a:extLst>
              <a:ext uri="{FF2B5EF4-FFF2-40B4-BE49-F238E27FC236}">
                <a16:creationId xmlns:a16="http://schemas.microsoft.com/office/drawing/2014/main" id="{45C41DD6-220B-4B19-AF2E-A9B99380152E}"/>
              </a:ext>
            </a:extLst>
          </p:cNvPr>
          <p:cNvSpPr txBox="1"/>
          <p:nvPr/>
        </p:nvSpPr>
        <p:spPr>
          <a:xfrm>
            <a:off x="3222678" y="5747923"/>
            <a:ext cx="542066" cy="646331"/>
          </a:xfrm>
          <a:prstGeom prst="rect">
            <a:avLst/>
          </a:prstGeom>
          <a:noFill/>
        </p:spPr>
        <p:txBody>
          <a:bodyPr wrap="square" rtlCol="0">
            <a:spAutoFit/>
          </a:bodyPr>
          <a:lstStyle/>
          <a:p>
            <a:r>
              <a:rPr lang="en-IE" sz="3600" dirty="0"/>
              <a:t>x</a:t>
            </a:r>
          </a:p>
        </p:txBody>
      </p:sp>
      <p:cxnSp>
        <p:nvCxnSpPr>
          <p:cNvPr id="8" name="Straight Arrow Connector 7">
            <a:extLst>
              <a:ext uri="{FF2B5EF4-FFF2-40B4-BE49-F238E27FC236}">
                <a16:creationId xmlns:a16="http://schemas.microsoft.com/office/drawing/2014/main" id="{E3DD1F9D-2FDC-4332-BE32-76812E986839}"/>
              </a:ext>
            </a:extLst>
          </p:cNvPr>
          <p:cNvCxnSpPr/>
          <p:nvPr/>
        </p:nvCxnSpPr>
        <p:spPr>
          <a:xfrm>
            <a:off x="6368716" y="4153410"/>
            <a:ext cx="2229853"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9" name="Right Triangle 8">
            <a:extLst>
              <a:ext uri="{FF2B5EF4-FFF2-40B4-BE49-F238E27FC236}">
                <a16:creationId xmlns:a16="http://schemas.microsoft.com/office/drawing/2014/main" id="{0324F6A6-824C-4851-BC6D-85201A47518A}"/>
              </a:ext>
            </a:extLst>
          </p:cNvPr>
          <p:cNvSpPr/>
          <p:nvPr/>
        </p:nvSpPr>
        <p:spPr>
          <a:xfrm flipH="1">
            <a:off x="8598569" y="2240844"/>
            <a:ext cx="4049548" cy="3352800"/>
          </a:xfrm>
          <a:prstGeom prst="rtTriangle">
            <a:avLst/>
          </a:prstGeom>
          <a:solidFill>
            <a:schemeClr val="bg1"/>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cxnSp>
        <p:nvCxnSpPr>
          <p:cNvPr id="10" name="Straight Connector 9">
            <a:extLst>
              <a:ext uri="{FF2B5EF4-FFF2-40B4-BE49-F238E27FC236}">
                <a16:creationId xmlns:a16="http://schemas.microsoft.com/office/drawing/2014/main" id="{80690E5F-CA5F-4DBE-95B9-CB9741212E59}"/>
              </a:ext>
            </a:extLst>
          </p:cNvPr>
          <p:cNvCxnSpPr/>
          <p:nvPr/>
        </p:nvCxnSpPr>
        <p:spPr>
          <a:xfrm>
            <a:off x="12371390" y="5000087"/>
            <a:ext cx="0" cy="272715"/>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EF19DC6-ACB1-45D4-82F9-70DBF2418F90}"/>
              </a:ext>
            </a:extLst>
          </p:cNvPr>
          <p:cNvCxnSpPr>
            <a:cxnSpLocks/>
          </p:cNvCxnSpPr>
          <p:nvPr/>
        </p:nvCxnSpPr>
        <p:spPr>
          <a:xfrm>
            <a:off x="12138779" y="5304886"/>
            <a:ext cx="264695" cy="0"/>
          </a:xfrm>
          <a:prstGeom prst="line">
            <a:avLst/>
          </a:prstGeom>
          <a:ln w="38100"/>
        </p:spPr>
        <p:style>
          <a:lnRef idx="2">
            <a:schemeClr val="accent1"/>
          </a:lnRef>
          <a:fillRef idx="0">
            <a:schemeClr val="accent1"/>
          </a:fillRef>
          <a:effectRef idx="1">
            <a:schemeClr val="accent1"/>
          </a:effectRef>
          <a:fontRef idx="minor">
            <a:schemeClr val="tx1"/>
          </a:fontRef>
        </p:style>
      </p:cxnSp>
      <p:pic>
        <p:nvPicPr>
          <p:cNvPr id="33794" name="Picture 2" descr="Red Stop Sign PNG Clipart | PNG All">
            <a:extLst>
              <a:ext uri="{FF2B5EF4-FFF2-40B4-BE49-F238E27FC236}">
                <a16:creationId xmlns:a16="http://schemas.microsoft.com/office/drawing/2014/main" id="{CD31D0AD-1FC6-4ADB-8404-3CBAF000D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1953" y="2069432"/>
            <a:ext cx="2452327" cy="36784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2A09574-698C-4AE7-9633-6C21AA82A93F}"/>
              </a:ext>
            </a:extLst>
          </p:cNvPr>
          <p:cNvSpPr txBox="1"/>
          <p:nvPr/>
        </p:nvSpPr>
        <p:spPr>
          <a:xfrm>
            <a:off x="8041265" y="6131826"/>
            <a:ext cx="7444620" cy="2246769"/>
          </a:xfrm>
          <a:prstGeom prst="rect">
            <a:avLst/>
          </a:prstGeom>
          <a:noFill/>
        </p:spPr>
        <p:txBody>
          <a:bodyPr wrap="square" rtlCol="0">
            <a:spAutoFit/>
          </a:bodyPr>
          <a:lstStyle/>
          <a:p>
            <a:r>
              <a:rPr lang="en-GB" sz="2800" b="0" i="0" dirty="0">
                <a:solidFill>
                  <a:srgbClr val="000000"/>
                </a:solidFill>
                <a:effectLst/>
                <a:latin typeface="Times New Roman" panose="02020603050405020304" pitchFamily="18" charset="0"/>
              </a:rPr>
              <a:t>An 8m metal wire is attached to a broken stop sign to secure it in a vertical position until repairs can be made. Attached to a stake in the ground, the wire makes an angle of 51º with the ground. How far from the foot of the stop sign is the stake?</a:t>
            </a:r>
            <a:endParaRPr lang="en-IE" sz="2800" dirty="0"/>
          </a:p>
        </p:txBody>
      </p:sp>
      <p:sp>
        <p:nvSpPr>
          <p:cNvPr id="12" name="Lightning Bolt 11">
            <a:extLst>
              <a:ext uri="{FF2B5EF4-FFF2-40B4-BE49-F238E27FC236}">
                <a16:creationId xmlns:a16="http://schemas.microsoft.com/office/drawing/2014/main" id="{0F9DDC04-037F-43D8-A117-B876A1432BDA}"/>
              </a:ext>
            </a:extLst>
          </p:cNvPr>
          <p:cNvSpPr/>
          <p:nvPr/>
        </p:nvSpPr>
        <p:spPr>
          <a:xfrm>
            <a:off x="8325800" y="5238355"/>
            <a:ext cx="657727" cy="646330"/>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5" name="TextBox 14">
            <a:extLst>
              <a:ext uri="{FF2B5EF4-FFF2-40B4-BE49-F238E27FC236}">
                <a16:creationId xmlns:a16="http://schemas.microsoft.com/office/drawing/2014/main" id="{6030A4F8-6DBC-4C07-8AB5-7BE5E4EBAA1E}"/>
              </a:ext>
            </a:extLst>
          </p:cNvPr>
          <p:cNvSpPr txBox="1"/>
          <p:nvPr/>
        </p:nvSpPr>
        <p:spPr>
          <a:xfrm>
            <a:off x="2893815" y="6591800"/>
            <a:ext cx="1600200" cy="646331"/>
          </a:xfrm>
          <a:prstGeom prst="rect">
            <a:avLst/>
          </a:prstGeom>
          <a:noFill/>
        </p:spPr>
        <p:txBody>
          <a:bodyPr wrap="square">
            <a:spAutoFit/>
          </a:bodyPr>
          <a:lstStyle/>
          <a:p>
            <a:r>
              <a:rPr lang="en-GB" sz="3600" b="0" i="0" dirty="0">
                <a:solidFill>
                  <a:srgbClr val="000000"/>
                </a:solidFill>
                <a:effectLst/>
                <a:latin typeface="Times New Roman" panose="02020603050405020304" pitchFamily="18" charset="0"/>
              </a:rPr>
              <a:t>Find x</a:t>
            </a:r>
            <a:endParaRPr lang="en-IE" sz="3600" dirty="0"/>
          </a:p>
        </p:txBody>
      </p:sp>
    </p:spTree>
    <p:extLst>
      <p:ext uri="{BB962C8B-B14F-4D97-AF65-F5344CB8AC3E}">
        <p14:creationId xmlns:p14="http://schemas.microsoft.com/office/powerpoint/2010/main" val="3093737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E3DD1F9D-2FDC-4332-BE32-76812E986839}"/>
              </a:ext>
            </a:extLst>
          </p:cNvPr>
          <p:cNvCxnSpPr/>
          <p:nvPr/>
        </p:nvCxnSpPr>
        <p:spPr>
          <a:xfrm>
            <a:off x="6368716" y="4153410"/>
            <a:ext cx="2229853"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9" name="Right Triangle 8">
            <a:extLst>
              <a:ext uri="{FF2B5EF4-FFF2-40B4-BE49-F238E27FC236}">
                <a16:creationId xmlns:a16="http://schemas.microsoft.com/office/drawing/2014/main" id="{0324F6A6-824C-4851-BC6D-85201A47518A}"/>
              </a:ext>
            </a:extLst>
          </p:cNvPr>
          <p:cNvSpPr/>
          <p:nvPr/>
        </p:nvSpPr>
        <p:spPr>
          <a:xfrm flipH="1">
            <a:off x="8598569" y="2240844"/>
            <a:ext cx="4049548" cy="3352800"/>
          </a:xfrm>
          <a:prstGeom prst="rtTriangle">
            <a:avLst/>
          </a:prstGeom>
          <a:solidFill>
            <a:schemeClr val="bg1"/>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cxnSp>
        <p:nvCxnSpPr>
          <p:cNvPr id="10" name="Straight Connector 9">
            <a:extLst>
              <a:ext uri="{FF2B5EF4-FFF2-40B4-BE49-F238E27FC236}">
                <a16:creationId xmlns:a16="http://schemas.microsoft.com/office/drawing/2014/main" id="{80690E5F-CA5F-4DBE-95B9-CB9741212E59}"/>
              </a:ext>
            </a:extLst>
          </p:cNvPr>
          <p:cNvCxnSpPr/>
          <p:nvPr/>
        </p:nvCxnSpPr>
        <p:spPr>
          <a:xfrm>
            <a:off x="12371390" y="5000087"/>
            <a:ext cx="0" cy="272715"/>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DEF19DC6-ACB1-45D4-82F9-70DBF2418F90}"/>
              </a:ext>
            </a:extLst>
          </p:cNvPr>
          <p:cNvCxnSpPr>
            <a:cxnSpLocks/>
          </p:cNvCxnSpPr>
          <p:nvPr/>
        </p:nvCxnSpPr>
        <p:spPr>
          <a:xfrm>
            <a:off x="12138779" y="5304886"/>
            <a:ext cx="264695" cy="0"/>
          </a:xfrm>
          <a:prstGeom prst="line">
            <a:avLst/>
          </a:prstGeom>
          <a:ln w="38100"/>
        </p:spPr>
        <p:style>
          <a:lnRef idx="2">
            <a:schemeClr val="accent1"/>
          </a:lnRef>
          <a:fillRef idx="0">
            <a:schemeClr val="accent1"/>
          </a:fillRef>
          <a:effectRef idx="1">
            <a:schemeClr val="accent1"/>
          </a:effectRef>
          <a:fontRef idx="minor">
            <a:schemeClr val="tx1"/>
          </a:fontRef>
        </p:style>
      </p:cxnSp>
      <p:pic>
        <p:nvPicPr>
          <p:cNvPr id="33794" name="Picture 2" descr="Red Stop Sign PNG Clipart | PNG All">
            <a:extLst>
              <a:ext uri="{FF2B5EF4-FFF2-40B4-BE49-F238E27FC236}">
                <a16:creationId xmlns:a16="http://schemas.microsoft.com/office/drawing/2014/main" id="{CD31D0AD-1FC6-4ADB-8404-3CBAF000D3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1953" y="2069432"/>
            <a:ext cx="2452327" cy="36784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2A09574-698C-4AE7-9633-6C21AA82A93F}"/>
              </a:ext>
            </a:extLst>
          </p:cNvPr>
          <p:cNvSpPr txBox="1"/>
          <p:nvPr/>
        </p:nvSpPr>
        <p:spPr>
          <a:xfrm>
            <a:off x="8041265" y="6131826"/>
            <a:ext cx="7444620" cy="2246769"/>
          </a:xfrm>
          <a:prstGeom prst="rect">
            <a:avLst/>
          </a:prstGeom>
          <a:noFill/>
        </p:spPr>
        <p:txBody>
          <a:bodyPr wrap="square" rtlCol="0">
            <a:spAutoFit/>
          </a:bodyPr>
          <a:lstStyle/>
          <a:p>
            <a:r>
              <a:rPr lang="en-GB" sz="2800" b="0" i="0" dirty="0">
                <a:solidFill>
                  <a:srgbClr val="000000"/>
                </a:solidFill>
                <a:effectLst/>
                <a:latin typeface="Times New Roman" panose="02020603050405020304" pitchFamily="18" charset="0"/>
              </a:rPr>
              <a:t>An 8m metal wire is attached to a broken stop sign to secure it in a vertical position until repairs can be made. Attached to a stake in the ground, the wire makes an angle of 51º with the ground. How far from the foot of the stop sign is the stake?</a:t>
            </a:r>
            <a:endParaRPr lang="en-IE" sz="2800" dirty="0"/>
          </a:p>
        </p:txBody>
      </p:sp>
      <p:sp>
        <p:nvSpPr>
          <p:cNvPr id="12" name="Lightning Bolt 11">
            <a:extLst>
              <a:ext uri="{FF2B5EF4-FFF2-40B4-BE49-F238E27FC236}">
                <a16:creationId xmlns:a16="http://schemas.microsoft.com/office/drawing/2014/main" id="{0F9DDC04-037F-43D8-A117-B876A1432BDA}"/>
              </a:ext>
            </a:extLst>
          </p:cNvPr>
          <p:cNvSpPr/>
          <p:nvPr/>
        </p:nvSpPr>
        <p:spPr>
          <a:xfrm>
            <a:off x="8325800" y="5238355"/>
            <a:ext cx="657727" cy="646330"/>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4" name="Rectangle: Rounded Corners 13">
            <a:extLst>
              <a:ext uri="{FF2B5EF4-FFF2-40B4-BE49-F238E27FC236}">
                <a16:creationId xmlns:a16="http://schemas.microsoft.com/office/drawing/2014/main" id="{275B2E1D-C14C-542F-159F-C56AD5E746A0}"/>
              </a:ext>
            </a:extLst>
          </p:cNvPr>
          <p:cNvSpPr/>
          <p:nvPr/>
        </p:nvSpPr>
        <p:spPr>
          <a:xfrm>
            <a:off x="798094" y="1778312"/>
            <a:ext cx="5049253" cy="54433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t>What type of people would be solving problems like this?</a:t>
            </a:r>
          </a:p>
          <a:p>
            <a:pPr algn="ctr"/>
            <a:endParaRPr lang="en-GB" sz="2800" dirty="0"/>
          </a:p>
          <a:p>
            <a:pPr algn="ctr"/>
            <a:r>
              <a:rPr lang="en-GB" sz="2800" dirty="0"/>
              <a:t>What other information might have been helpful?</a:t>
            </a:r>
          </a:p>
          <a:p>
            <a:pPr algn="ctr"/>
            <a:endParaRPr lang="en-GB" sz="2800" dirty="0"/>
          </a:p>
          <a:p>
            <a:pPr algn="ctr"/>
            <a:r>
              <a:rPr lang="en-GB" sz="2800" dirty="0"/>
              <a:t>What tools do you think they might have needed to collect enough information to solve this problem?</a:t>
            </a:r>
          </a:p>
        </p:txBody>
      </p:sp>
    </p:spTree>
    <p:extLst>
      <p:ext uri="{BB962C8B-B14F-4D97-AF65-F5344CB8AC3E}">
        <p14:creationId xmlns:p14="http://schemas.microsoft.com/office/powerpoint/2010/main" val="1386379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3660F752-A544-45A5-B96A-6FE2224B8B20}"/>
              </a:ext>
            </a:extLst>
          </p:cNvPr>
          <p:cNvSpPr/>
          <p:nvPr/>
        </p:nvSpPr>
        <p:spPr>
          <a:xfrm>
            <a:off x="2277978" y="1710364"/>
            <a:ext cx="3586495" cy="3214562"/>
          </a:xfrm>
          <a:prstGeom prst="rtTriangle">
            <a:avLst/>
          </a:prstGeom>
          <a:solidFill>
            <a:schemeClr val="bg1"/>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3" name="Right Triangle 2">
            <a:extLst>
              <a:ext uri="{FF2B5EF4-FFF2-40B4-BE49-F238E27FC236}">
                <a16:creationId xmlns:a16="http://schemas.microsoft.com/office/drawing/2014/main" id="{0B4F7289-33A9-42BC-B214-A47E1F1ABBEE}"/>
              </a:ext>
            </a:extLst>
          </p:cNvPr>
          <p:cNvSpPr/>
          <p:nvPr/>
        </p:nvSpPr>
        <p:spPr>
          <a:xfrm>
            <a:off x="9824704" y="1710364"/>
            <a:ext cx="3586495" cy="3214562"/>
          </a:xfrm>
          <a:prstGeom prst="rtTriangle">
            <a:avLst/>
          </a:prstGeom>
          <a:solidFill>
            <a:schemeClr val="bg1"/>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pic>
        <p:nvPicPr>
          <p:cNvPr id="32770" name="Picture 2" descr="Green Realistic Tree PNG Clip Art - Best WEB Clipart">
            <a:extLst>
              <a:ext uri="{FF2B5EF4-FFF2-40B4-BE49-F238E27FC236}">
                <a16:creationId xmlns:a16="http://schemas.microsoft.com/office/drawing/2014/main" id="{B0C6F687-ED35-4DBC-95AB-F09CB3765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0362" y="1659740"/>
            <a:ext cx="2328683" cy="33158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CC6BC87-753D-45DA-8BA2-6D3172B74EDA}"/>
              </a:ext>
            </a:extLst>
          </p:cNvPr>
          <p:cNvSpPr txBox="1"/>
          <p:nvPr/>
        </p:nvSpPr>
        <p:spPr>
          <a:xfrm>
            <a:off x="3449053" y="5079206"/>
            <a:ext cx="850231" cy="646331"/>
          </a:xfrm>
          <a:prstGeom prst="rect">
            <a:avLst/>
          </a:prstGeom>
          <a:noFill/>
        </p:spPr>
        <p:txBody>
          <a:bodyPr wrap="square" rtlCol="0">
            <a:spAutoFit/>
          </a:bodyPr>
          <a:lstStyle/>
          <a:p>
            <a:r>
              <a:rPr lang="en-IE" sz="3600" dirty="0"/>
              <a:t>45</a:t>
            </a:r>
          </a:p>
        </p:txBody>
      </p:sp>
      <p:cxnSp>
        <p:nvCxnSpPr>
          <p:cNvPr id="6" name="Straight Connector 5">
            <a:extLst>
              <a:ext uri="{FF2B5EF4-FFF2-40B4-BE49-F238E27FC236}">
                <a16:creationId xmlns:a16="http://schemas.microsoft.com/office/drawing/2014/main" id="{E66B97BF-527F-4508-BD82-BBF988DEF497}"/>
              </a:ext>
            </a:extLst>
          </p:cNvPr>
          <p:cNvCxnSpPr/>
          <p:nvPr/>
        </p:nvCxnSpPr>
        <p:spPr>
          <a:xfrm>
            <a:off x="2422358" y="4347411"/>
            <a:ext cx="0" cy="272715"/>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D874A8D2-2FF9-4452-81C0-9010E75DED3C}"/>
              </a:ext>
            </a:extLst>
          </p:cNvPr>
          <p:cNvCxnSpPr>
            <a:cxnSpLocks/>
          </p:cNvCxnSpPr>
          <p:nvPr/>
        </p:nvCxnSpPr>
        <p:spPr>
          <a:xfrm>
            <a:off x="2442410" y="4620126"/>
            <a:ext cx="264695"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645484DB-C1DE-440A-AA8C-ACAAA70E04AA}"/>
              </a:ext>
            </a:extLst>
          </p:cNvPr>
          <p:cNvSpPr txBox="1"/>
          <p:nvPr/>
        </p:nvSpPr>
        <p:spPr>
          <a:xfrm>
            <a:off x="4453320" y="4347411"/>
            <a:ext cx="8125326" cy="461665"/>
          </a:xfrm>
          <a:prstGeom prst="rect">
            <a:avLst/>
          </a:prstGeom>
          <a:noFill/>
        </p:spPr>
        <p:txBody>
          <a:bodyPr wrap="square">
            <a:spAutoFit/>
          </a:bodyPr>
          <a:lstStyle/>
          <a:p>
            <a:r>
              <a:rPr lang="en-IE" sz="2400" dirty="0"/>
              <a:t>35</a:t>
            </a:r>
            <a:r>
              <a:rPr lang="en-IE" sz="1800" dirty="0"/>
              <a:t>°</a:t>
            </a:r>
          </a:p>
        </p:txBody>
      </p:sp>
      <p:sp>
        <p:nvSpPr>
          <p:cNvPr id="16" name="TextBox 15">
            <a:extLst>
              <a:ext uri="{FF2B5EF4-FFF2-40B4-BE49-F238E27FC236}">
                <a16:creationId xmlns:a16="http://schemas.microsoft.com/office/drawing/2014/main" id="{DFE35A53-E368-49FD-AB20-C6FE96C38CB8}"/>
              </a:ext>
            </a:extLst>
          </p:cNvPr>
          <p:cNvSpPr txBox="1"/>
          <p:nvPr/>
        </p:nvSpPr>
        <p:spPr>
          <a:xfrm>
            <a:off x="1541726" y="2994478"/>
            <a:ext cx="542066" cy="646331"/>
          </a:xfrm>
          <a:prstGeom prst="rect">
            <a:avLst/>
          </a:prstGeom>
          <a:noFill/>
        </p:spPr>
        <p:txBody>
          <a:bodyPr wrap="square" rtlCol="0">
            <a:spAutoFit/>
          </a:bodyPr>
          <a:lstStyle/>
          <a:p>
            <a:r>
              <a:rPr lang="en-IE" sz="3600" dirty="0"/>
              <a:t>x</a:t>
            </a:r>
          </a:p>
        </p:txBody>
      </p:sp>
      <p:cxnSp>
        <p:nvCxnSpPr>
          <p:cNvPr id="17" name="Straight Arrow Connector 16">
            <a:extLst>
              <a:ext uri="{FF2B5EF4-FFF2-40B4-BE49-F238E27FC236}">
                <a16:creationId xmlns:a16="http://schemas.microsoft.com/office/drawing/2014/main" id="{ED34C26C-F40B-4258-A4DA-33CDE9A1DAC8}"/>
              </a:ext>
            </a:extLst>
          </p:cNvPr>
          <p:cNvCxnSpPr/>
          <p:nvPr/>
        </p:nvCxnSpPr>
        <p:spPr>
          <a:xfrm>
            <a:off x="6015789" y="3513221"/>
            <a:ext cx="2229853"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67817CDA-7381-4710-BC18-74F943CC88BD}"/>
              </a:ext>
            </a:extLst>
          </p:cNvPr>
          <p:cNvSpPr txBox="1"/>
          <p:nvPr/>
        </p:nvSpPr>
        <p:spPr>
          <a:xfrm>
            <a:off x="9062706" y="5666950"/>
            <a:ext cx="5791200" cy="2554545"/>
          </a:xfrm>
          <a:prstGeom prst="rect">
            <a:avLst/>
          </a:prstGeom>
          <a:noFill/>
        </p:spPr>
        <p:txBody>
          <a:bodyPr wrap="square" rtlCol="0">
            <a:spAutoFit/>
          </a:bodyPr>
          <a:lstStyle/>
          <a:p>
            <a:r>
              <a:rPr lang="en-GB" sz="3200" b="0" i="0" dirty="0">
                <a:solidFill>
                  <a:srgbClr val="000000"/>
                </a:solidFill>
                <a:effectLst/>
                <a:latin typeface="Times New Roman" panose="02020603050405020304" pitchFamily="18" charset="0"/>
              </a:rPr>
              <a:t>From a point on the ground 45 metres from the foot of a tree, the </a:t>
            </a:r>
            <a:r>
              <a:rPr lang="en-GB" sz="3200" b="1" i="0" dirty="0">
                <a:solidFill>
                  <a:srgbClr val="000000"/>
                </a:solidFill>
                <a:effectLst/>
                <a:latin typeface="Times New Roman" panose="02020603050405020304" pitchFamily="18" charset="0"/>
              </a:rPr>
              <a:t>angle of elevation </a:t>
            </a:r>
            <a:r>
              <a:rPr lang="en-GB" sz="3200" b="0" i="0" dirty="0">
                <a:solidFill>
                  <a:srgbClr val="000000"/>
                </a:solidFill>
                <a:effectLst/>
                <a:latin typeface="Times New Roman" panose="02020603050405020304" pitchFamily="18" charset="0"/>
              </a:rPr>
              <a:t>of the top of the tree is 35º. Find the height of the tree to the nearest metre</a:t>
            </a:r>
            <a:r>
              <a:rPr lang="en-GB" sz="3200" b="0" i="1" dirty="0">
                <a:solidFill>
                  <a:srgbClr val="000000"/>
                </a:solidFill>
                <a:effectLst/>
                <a:latin typeface="Times New Roman" panose="02020603050405020304" pitchFamily="18" charset="0"/>
              </a:rPr>
              <a:t>.</a:t>
            </a:r>
            <a:endParaRPr lang="en-IE" sz="3200" dirty="0"/>
          </a:p>
        </p:txBody>
      </p:sp>
      <p:sp>
        <p:nvSpPr>
          <p:cNvPr id="21" name="TextBox 20">
            <a:extLst>
              <a:ext uri="{FF2B5EF4-FFF2-40B4-BE49-F238E27FC236}">
                <a16:creationId xmlns:a16="http://schemas.microsoft.com/office/drawing/2014/main" id="{0543A17B-3E17-4BF6-BF30-ADE103E988C7}"/>
              </a:ext>
            </a:extLst>
          </p:cNvPr>
          <p:cNvSpPr txBox="1"/>
          <p:nvPr/>
        </p:nvSpPr>
        <p:spPr>
          <a:xfrm>
            <a:off x="3271125" y="5792050"/>
            <a:ext cx="1600200" cy="646331"/>
          </a:xfrm>
          <a:prstGeom prst="rect">
            <a:avLst/>
          </a:prstGeom>
          <a:noFill/>
        </p:spPr>
        <p:txBody>
          <a:bodyPr wrap="square">
            <a:spAutoFit/>
          </a:bodyPr>
          <a:lstStyle/>
          <a:p>
            <a:r>
              <a:rPr lang="en-GB" sz="3600" b="0" i="0" dirty="0">
                <a:solidFill>
                  <a:srgbClr val="000000"/>
                </a:solidFill>
                <a:effectLst/>
                <a:latin typeface="Times New Roman" panose="02020603050405020304" pitchFamily="18" charset="0"/>
              </a:rPr>
              <a:t>Find x</a:t>
            </a:r>
            <a:endParaRPr lang="en-IE" sz="3600" dirty="0"/>
          </a:p>
        </p:txBody>
      </p:sp>
    </p:spTree>
    <p:extLst>
      <p:ext uri="{BB962C8B-B14F-4D97-AF65-F5344CB8AC3E}">
        <p14:creationId xmlns:p14="http://schemas.microsoft.com/office/powerpoint/2010/main" val="33572842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extLst>
              <a:ext uri="{FF2B5EF4-FFF2-40B4-BE49-F238E27FC236}">
                <a16:creationId xmlns:a16="http://schemas.microsoft.com/office/drawing/2014/main" id="{0B4F7289-33A9-42BC-B214-A47E1F1ABBEE}"/>
              </a:ext>
            </a:extLst>
          </p:cNvPr>
          <p:cNvSpPr/>
          <p:nvPr/>
        </p:nvSpPr>
        <p:spPr>
          <a:xfrm>
            <a:off x="9824704" y="1710364"/>
            <a:ext cx="3586495" cy="3214562"/>
          </a:xfrm>
          <a:prstGeom prst="rtTriangle">
            <a:avLst/>
          </a:prstGeom>
          <a:solidFill>
            <a:schemeClr val="bg1"/>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pic>
        <p:nvPicPr>
          <p:cNvPr id="32770" name="Picture 2" descr="Green Realistic Tree PNG Clip Art - Best WEB Clipart">
            <a:extLst>
              <a:ext uri="{FF2B5EF4-FFF2-40B4-BE49-F238E27FC236}">
                <a16:creationId xmlns:a16="http://schemas.microsoft.com/office/drawing/2014/main" id="{B0C6F687-ED35-4DBC-95AB-F09CB37653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0362" y="1659740"/>
            <a:ext cx="2328683" cy="331580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645484DB-C1DE-440A-AA8C-ACAAA70E04AA}"/>
              </a:ext>
            </a:extLst>
          </p:cNvPr>
          <p:cNvSpPr txBox="1"/>
          <p:nvPr/>
        </p:nvSpPr>
        <p:spPr>
          <a:xfrm>
            <a:off x="4453320" y="4347411"/>
            <a:ext cx="8125326" cy="461665"/>
          </a:xfrm>
          <a:prstGeom prst="rect">
            <a:avLst/>
          </a:prstGeom>
          <a:noFill/>
        </p:spPr>
        <p:txBody>
          <a:bodyPr wrap="square">
            <a:spAutoFit/>
          </a:bodyPr>
          <a:lstStyle/>
          <a:p>
            <a:r>
              <a:rPr lang="en-IE" sz="2400" dirty="0"/>
              <a:t>35</a:t>
            </a:r>
            <a:r>
              <a:rPr lang="en-IE" sz="1800" dirty="0"/>
              <a:t>°</a:t>
            </a:r>
          </a:p>
        </p:txBody>
      </p:sp>
      <p:cxnSp>
        <p:nvCxnSpPr>
          <p:cNvPr id="17" name="Straight Arrow Connector 16">
            <a:extLst>
              <a:ext uri="{FF2B5EF4-FFF2-40B4-BE49-F238E27FC236}">
                <a16:creationId xmlns:a16="http://schemas.microsoft.com/office/drawing/2014/main" id="{ED34C26C-F40B-4258-A4DA-33CDE9A1DAC8}"/>
              </a:ext>
            </a:extLst>
          </p:cNvPr>
          <p:cNvCxnSpPr/>
          <p:nvPr/>
        </p:nvCxnSpPr>
        <p:spPr>
          <a:xfrm>
            <a:off x="6015789" y="3513221"/>
            <a:ext cx="2229853"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67817CDA-7381-4710-BC18-74F943CC88BD}"/>
              </a:ext>
            </a:extLst>
          </p:cNvPr>
          <p:cNvSpPr txBox="1"/>
          <p:nvPr/>
        </p:nvSpPr>
        <p:spPr>
          <a:xfrm>
            <a:off x="9062706" y="5666950"/>
            <a:ext cx="5791200" cy="2554545"/>
          </a:xfrm>
          <a:prstGeom prst="rect">
            <a:avLst/>
          </a:prstGeom>
          <a:noFill/>
        </p:spPr>
        <p:txBody>
          <a:bodyPr wrap="square" rtlCol="0">
            <a:spAutoFit/>
          </a:bodyPr>
          <a:lstStyle/>
          <a:p>
            <a:r>
              <a:rPr lang="en-GB" sz="3200" b="0" i="0" dirty="0">
                <a:solidFill>
                  <a:srgbClr val="000000"/>
                </a:solidFill>
                <a:effectLst/>
                <a:latin typeface="Times New Roman" panose="02020603050405020304" pitchFamily="18" charset="0"/>
              </a:rPr>
              <a:t>From a point on the ground 45 metres from the foot of a tree, the </a:t>
            </a:r>
            <a:r>
              <a:rPr lang="en-GB" sz="3200" b="1" i="0" dirty="0">
                <a:solidFill>
                  <a:srgbClr val="000000"/>
                </a:solidFill>
                <a:effectLst/>
                <a:latin typeface="Times New Roman" panose="02020603050405020304" pitchFamily="18" charset="0"/>
              </a:rPr>
              <a:t>angle of elevation </a:t>
            </a:r>
            <a:r>
              <a:rPr lang="en-GB" sz="3200" b="0" i="0" dirty="0">
                <a:solidFill>
                  <a:srgbClr val="000000"/>
                </a:solidFill>
                <a:effectLst/>
                <a:latin typeface="Times New Roman" panose="02020603050405020304" pitchFamily="18" charset="0"/>
              </a:rPr>
              <a:t>of the top of the tree is 35º. Find the height of the tree to the nearest metre</a:t>
            </a:r>
            <a:r>
              <a:rPr lang="en-GB" sz="3200" b="0" i="1" dirty="0">
                <a:solidFill>
                  <a:srgbClr val="000000"/>
                </a:solidFill>
                <a:effectLst/>
                <a:latin typeface="Times New Roman" panose="02020603050405020304" pitchFamily="18" charset="0"/>
              </a:rPr>
              <a:t>.</a:t>
            </a:r>
            <a:endParaRPr lang="en-IE" sz="3200" dirty="0"/>
          </a:p>
        </p:txBody>
      </p:sp>
      <p:sp>
        <p:nvSpPr>
          <p:cNvPr id="13" name="Rectangle: Rounded Corners 12">
            <a:extLst>
              <a:ext uri="{FF2B5EF4-FFF2-40B4-BE49-F238E27FC236}">
                <a16:creationId xmlns:a16="http://schemas.microsoft.com/office/drawing/2014/main" id="{14564498-3D4D-A585-7029-011919D5230F}"/>
              </a:ext>
            </a:extLst>
          </p:cNvPr>
          <p:cNvSpPr/>
          <p:nvPr/>
        </p:nvSpPr>
        <p:spPr>
          <a:xfrm>
            <a:off x="798094" y="1778312"/>
            <a:ext cx="5049253" cy="544331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t>What type of people would be solving problems like this?</a:t>
            </a:r>
          </a:p>
          <a:p>
            <a:pPr algn="ctr"/>
            <a:endParaRPr lang="en-GB" sz="2800" dirty="0"/>
          </a:p>
          <a:p>
            <a:pPr algn="ctr"/>
            <a:r>
              <a:rPr lang="en-GB" sz="2800" dirty="0"/>
              <a:t>What other information might have been helpful?</a:t>
            </a:r>
          </a:p>
          <a:p>
            <a:pPr algn="ctr"/>
            <a:endParaRPr lang="en-GB" sz="2800" dirty="0"/>
          </a:p>
          <a:p>
            <a:pPr algn="ctr"/>
            <a:r>
              <a:rPr lang="en-GB" sz="2800" dirty="0"/>
              <a:t>What are the important trigonometric terms that we need to understand to solve this problem?</a:t>
            </a:r>
          </a:p>
        </p:txBody>
      </p:sp>
    </p:spTree>
    <p:extLst>
      <p:ext uri="{BB962C8B-B14F-4D97-AF65-F5344CB8AC3E}">
        <p14:creationId xmlns:p14="http://schemas.microsoft.com/office/powerpoint/2010/main" val="2231694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4845A-788C-42A8-BA81-3391AC7D1ABF}"/>
              </a:ext>
            </a:extLst>
          </p:cNvPr>
          <p:cNvSpPr>
            <a:spLocks noGrp="1"/>
          </p:cNvSpPr>
          <p:nvPr>
            <p:ph type="title"/>
          </p:nvPr>
        </p:nvSpPr>
        <p:spPr/>
        <p:txBody>
          <a:bodyPr/>
          <a:lstStyle/>
          <a:p>
            <a:r>
              <a:rPr lang="en-IE" sz="4000" dirty="0"/>
              <a:t>Teacher CPD &amp; Types of Knowledge</a:t>
            </a:r>
          </a:p>
        </p:txBody>
      </p:sp>
      <p:graphicFrame>
        <p:nvGraphicFramePr>
          <p:cNvPr id="3" name="Table 2">
            <a:extLst>
              <a:ext uri="{FF2B5EF4-FFF2-40B4-BE49-F238E27FC236}">
                <a16:creationId xmlns:a16="http://schemas.microsoft.com/office/drawing/2014/main" id="{6429F5F0-A762-4C3C-B407-B9E655749F6C}"/>
              </a:ext>
            </a:extLst>
          </p:cNvPr>
          <p:cNvGraphicFramePr>
            <a:graphicFrameLocks noGrp="1"/>
          </p:cNvGraphicFramePr>
          <p:nvPr>
            <p:extLst>
              <p:ext uri="{D42A27DB-BD31-4B8C-83A1-F6EECF244321}">
                <p14:modId xmlns:p14="http://schemas.microsoft.com/office/powerpoint/2010/main" val="2059340826"/>
              </p:ext>
            </p:extLst>
          </p:nvPr>
        </p:nvGraphicFramePr>
        <p:xfrm>
          <a:off x="1603441" y="2174806"/>
          <a:ext cx="11280058" cy="6629852"/>
        </p:xfrm>
        <a:graphic>
          <a:graphicData uri="http://schemas.openxmlformats.org/drawingml/2006/table">
            <a:tbl>
              <a:tblPr firstRow="1" firstCol="1" bandRow="1">
                <a:tableStyleId>{5C22544A-7EE6-4342-B048-85BDC9FD1C3A}</a:tableStyleId>
              </a:tblPr>
              <a:tblGrid>
                <a:gridCol w="836493">
                  <a:extLst>
                    <a:ext uri="{9D8B030D-6E8A-4147-A177-3AD203B41FA5}">
                      <a16:colId xmlns:a16="http://schemas.microsoft.com/office/drawing/2014/main" val="2678372547"/>
                    </a:ext>
                  </a:extLst>
                </a:gridCol>
                <a:gridCol w="2088713">
                  <a:extLst>
                    <a:ext uri="{9D8B030D-6E8A-4147-A177-3AD203B41FA5}">
                      <a16:colId xmlns:a16="http://schemas.microsoft.com/office/drawing/2014/main" val="3427395722"/>
                    </a:ext>
                  </a:extLst>
                </a:gridCol>
                <a:gridCol w="2088713">
                  <a:extLst>
                    <a:ext uri="{9D8B030D-6E8A-4147-A177-3AD203B41FA5}">
                      <a16:colId xmlns:a16="http://schemas.microsoft.com/office/drawing/2014/main" val="3928372083"/>
                    </a:ext>
                  </a:extLst>
                </a:gridCol>
                <a:gridCol w="2088713">
                  <a:extLst>
                    <a:ext uri="{9D8B030D-6E8A-4147-A177-3AD203B41FA5}">
                      <a16:colId xmlns:a16="http://schemas.microsoft.com/office/drawing/2014/main" val="1225737124"/>
                    </a:ext>
                  </a:extLst>
                </a:gridCol>
                <a:gridCol w="2088713">
                  <a:extLst>
                    <a:ext uri="{9D8B030D-6E8A-4147-A177-3AD203B41FA5}">
                      <a16:colId xmlns:a16="http://schemas.microsoft.com/office/drawing/2014/main" val="3767514396"/>
                    </a:ext>
                  </a:extLst>
                </a:gridCol>
                <a:gridCol w="2088713">
                  <a:extLst>
                    <a:ext uri="{9D8B030D-6E8A-4147-A177-3AD203B41FA5}">
                      <a16:colId xmlns:a16="http://schemas.microsoft.com/office/drawing/2014/main" val="4207880034"/>
                    </a:ext>
                  </a:extLst>
                </a:gridCol>
              </a:tblGrid>
              <a:tr h="656253">
                <a:tc>
                  <a:txBody>
                    <a:bodyPr/>
                    <a:lstStyle/>
                    <a:p>
                      <a:pPr>
                        <a:lnSpc>
                          <a:spcPct val="107000"/>
                        </a:lnSpc>
                        <a:spcAft>
                          <a:spcPts val="800"/>
                        </a:spcAft>
                      </a:pPr>
                      <a:r>
                        <a:rPr lang="en-GB" sz="2400" dirty="0">
                          <a:effectLst/>
                        </a:rPr>
                        <a:t> </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GB" sz="2000" dirty="0">
                          <a:effectLst/>
                        </a:rPr>
                        <a:t>Common Content Knowledge</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E" sz="2000" dirty="0">
                          <a:effectLst/>
                          <a:latin typeface="Calibri" panose="020F0502020204030204" pitchFamily="34" charset="0"/>
                          <a:ea typeface="Calibri" panose="020F0502020204030204" pitchFamily="34" charset="0"/>
                          <a:cs typeface="Times New Roman" panose="02020603050405020304" pitchFamily="18" charset="0"/>
                        </a:rPr>
                        <a:t>Specialised Content Knowledge</a:t>
                      </a:r>
                    </a:p>
                  </a:txBody>
                  <a:tcPr marL="68580" marR="68580" marT="0" marB="0"/>
                </a:tc>
                <a:tc>
                  <a:txBody>
                    <a:bodyPr/>
                    <a:lstStyle/>
                    <a:p>
                      <a:pPr>
                        <a:lnSpc>
                          <a:spcPct val="107000"/>
                        </a:lnSpc>
                        <a:spcAft>
                          <a:spcPts val="800"/>
                        </a:spcAft>
                      </a:pPr>
                      <a:r>
                        <a:rPr lang="en-IE" sz="2000" dirty="0">
                          <a:effectLst/>
                          <a:latin typeface="Calibri" panose="020F0502020204030204" pitchFamily="34" charset="0"/>
                          <a:ea typeface="Calibri" panose="020F0502020204030204" pitchFamily="34" charset="0"/>
                          <a:cs typeface="Times New Roman" panose="02020603050405020304" pitchFamily="18" charset="0"/>
                        </a:rPr>
                        <a:t>Knowledge of Content &amp; Students</a:t>
                      </a:r>
                    </a:p>
                  </a:txBody>
                  <a:tcPr marL="68580" marR="68580" marT="0" marB="0"/>
                </a:tc>
                <a:tc>
                  <a:txBody>
                    <a:bodyPr/>
                    <a:lstStyle/>
                    <a:p>
                      <a:pPr>
                        <a:lnSpc>
                          <a:spcPct val="107000"/>
                        </a:lnSpc>
                        <a:spcAft>
                          <a:spcPts val="800"/>
                        </a:spcAft>
                      </a:pPr>
                      <a:r>
                        <a:rPr lang="en-IE" sz="2000" dirty="0">
                          <a:effectLst/>
                          <a:latin typeface="Calibri" panose="020F0502020204030204" pitchFamily="34" charset="0"/>
                          <a:ea typeface="Calibri" panose="020F0502020204030204" pitchFamily="34" charset="0"/>
                          <a:cs typeface="Times New Roman" panose="02020603050405020304" pitchFamily="18" charset="0"/>
                        </a:rPr>
                        <a:t>Knowledge of Content &amp; Teaching</a:t>
                      </a:r>
                    </a:p>
                  </a:txBody>
                  <a:tcPr marL="68580" marR="68580" marT="0" marB="0"/>
                </a:tc>
                <a:tc>
                  <a:txBody>
                    <a:bodyPr/>
                    <a:lstStyle/>
                    <a:p>
                      <a:pPr>
                        <a:lnSpc>
                          <a:spcPct val="107000"/>
                        </a:lnSpc>
                        <a:spcAft>
                          <a:spcPts val="800"/>
                        </a:spcAft>
                      </a:pPr>
                      <a:r>
                        <a:rPr lang="en-IE" sz="2000" dirty="0">
                          <a:effectLst/>
                          <a:latin typeface="Calibri" panose="020F0502020204030204" pitchFamily="34" charset="0"/>
                          <a:ea typeface="Calibri" panose="020F0502020204030204" pitchFamily="34" charset="0"/>
                          <a:cs typeface="Times New Roman" panose="02020603050405020304" pitchFamily="18" charset="0"/>
                        </a:rPr>
                        <a:t>Knowledge of Curriculum</a:t>
                      </a:r>
                    </a:p>
                  </a:txBody>
                  <a:tcPr marL="68580" marR="68580" marT="0" marB="0"/>
                </a:tc>
                <a:extLst>
                  <a:ext uri="{0D108BD9-81ED-4DB2-BD59-A6C34878D82A}">
                    <a16:rowId xmlns:a16="http://schemas.microsoft.com/office/drawing/2014/main" val="992525087"/>
                  </a:ext>
                </a:extLst>
              </a:tr>
              <a:tr h="1187033">
                <a:tc>
                  <a:txBody>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1.</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98242243"/>
                  </a:ext>
                </a:extLst>
              </a:tr>
              <a:tr h="964335">
                <a:tc>
                  <a:txBody>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2.</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5133294"/>
                  </a:ext>
                </a:extLst>
              </a:tr>
              <a:tr h="1067866">
                <a:tc>
                  <a:txBody>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3.</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1981563"/>
                  </a:ext>
                </a:extLst>
              </a:tr>
              <a:tr h="1073288">
                <a:tc>
                  <a:txBody>
                    <a:bodyPr/>
                    <a:lstStyle/>
                    <a:p>
                      <a:pPr>
                        <a:lnSpc>
                          <a:spcPct val="107000"/>
                        </a:lnSpc>
                        <a:spcAft>
                          <a:spcPts val="800"/>
                        </a:spcAft>
                      </a:pPr>
                      <a:r>
                        <a:rPr lang="en-GB" sz="2400" dirty="0">
                          <a:effectLst/>
                        </a:rPr>
                        <a:t>4. </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10189096"/>
                  </a:ext>
                </a:extLst>
              </a:tr>
              <a:tr h="1373400">
                <a:tc>
                  <a:txBody>
                    <a:bodyPr/>
                    <a:lstStyle/>
                    <a:p>
                      <a:pPr>
                        <a:lnSpc>
                          <a:spcPct val="107000"/>
                        </a:lnSpc>
                        <a:spcAft>
                          <a:spcPts val="800"/>
                        </a:spcAft>
                      </a:pPr>
                      <a:r>
                        <a:rPr lang="en-GB" sz="2400" dirty="0">
                          <a:effectLst/>
                          <a:latin typeface="Calibri" panose="020F0502020204030204" pitchFamily="34" charset="0"/>
                          <a:ea typeface="Calibri" panose="020F0502020204030204" pitchFamily="34" charset="0"/>
                          <a:cs typeface="Times New Roman" panose="02020603050405020304" pitchFamily="18" charset="0"/>
                        </a:rPr>
                        <a:t>5.</a:t>
                      </a: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endParaRPr lang="en-I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5153130"/>
                  </a:ext>
                </a:extLst>
              </a:tr>
            </a:tbl>
          </a:graphicData>
        </a:graphic>
      </p:graphicFrame>
      <p:pic>
        <p:nvPicPr>
          <p:cNvPr id="6" name="Picture 5" descr="Shape&#10;&#10;Description automatically generated with medium confidence">
            <a:extLst>
              <a:ext uri="{FF2B5EF4-FFF2-40B4-BE49-F238E27FC236}">
                <a16:creationId xmlns:a16="http://schemas.microsoft.com/office/drawing/2014/main" id="{8EF1930E-A7F2-4D8F-B0C9-E268F93E3FD9}"/>
              </a:ext>
            </a:extLst>
          </p:cNvPr>
          <p:cNvPicPr>
            <a:picLocks noChangeAspect="1"/>
          </p:cNvPicPr>
          <p:nvPr/>
        </p:nvPicPr>
        <p:blipFill>
          <a:blip r:embed="rId2"/>
          <a:stretch>
            <a:fillRect/>
          </a:stretch>
        </p:blipFill>
        <p:spPr>
          <a:xfrm>
            <a:off x="7137534" y="3121649"/>
            <a:ext cx="1025601" cy="1173392"/>
          </a:xfrm>
          <a:prstGeom prst="rect">
            <a:avLst/>
          </a:prstGeom>
        </p:spPr>
      </p:pic>
      <p:pic>
        <p:nvPicPr>
          <p:cNvPr id="8" name="Picture 7" descr="Shape&#10;&#10;Description automatically generated with medium confidence">
            <a:extLst>
              <a:ext uri="{FF2B5EF4-FFF2-40B4-BE49-F238E27FC236}">
                <a16:creationId xmlns:a16="http://schemas.microsoft.com/office/drawing/2014/main" id="{9D8DC071-8759-45A9-AE66-A11FB1FD7D71}"/>
              </a:ext>
            </a:extLst>
          </p:cNvPr>
          <p:cNvPicPr>
            <a:picLocks noChangeAspect="1"/>
          </p:cNvPicPr>
          <p:nvPr/>
        </p:nvPicPr>
        <p:blipFill>
          <a:blip r:embed="rId2"/>
          <a:stretch>
            <a:fillRect/>
          </a:stretch>
        </p:blipFill>
        <p:spPr>
          <a:xfrm>
            <a:off x="3039434" y="3218441"/>
            <a:ext cx="1025601" cy="1173392"/>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CC9B2062-8127-4374-8518-A2C438C974D3}"/>
              </a:ext>
            </a:extLst>
          </p:cNvPr>
          <p:cNvPicPr>
            <a:picLocks noChangeAspect="1"/>
          </p:cNvPicPr>
          <p:nvPr/>
        </p:nvPicPr>
        <p:blipFill>
          <a:blip r:embed="rId2"/>
          <a:stretch>
            <a:fillRect/>
          </a:stretch>
        </p:blipFill>
        <p:spPr>
          <a:xfrm>
            <a:off x="9154029" y="5322627"/>
            <a:ext cx="1025601" cy="1173392"/>
          </a:xfrm>
          <a:prstGeom prst="rect">
            <a:avLst/>
          </a:prstGeom>
        </p:spPr>
      </p:pic>
      <p:pic>
        <p:nvPicPr>
          <p:cNvPr id="10" name="Picture 9" descr="Shape&#10;&#10;Description automatically generated with medium confidence">
            <a:extLst>
              <a:ext uri="{FF2B5EF4-FFF2-40B4-BE49-F238E27FC236}">
                <a16:creationId xmlns:a16="http://schemas.microsoft.com/office/drawing/2014/main" id="{DAA3A89B-BBC1-4F30-A0C6-FA383BDAC70B}"/>
              </a:ext>
            </a:extLst>
          </p:cNvPr>
          <p:cNvPicPr>
            <a:picLocks noChangeAspect="1"/>
          </p:cNvPicPr>
          <p:nvPr/>
        </p:nvPicPr>
        <p:blipFill>
          <a:blip r:embed="rId2"/>
          <a:stretch>
            <a:fillRect/>
          </a:stretch>
        </p:blipFill>
        <p:spPr>
          <a:xfrm>
            <a:off x="9211018" y="4239586"/>
            <a:ext cx="1025601" cy="1173392"/>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9811543B-99D0-4A18-8901-675DC8EB346B}"/>
              </a:ext>
            </a:extLst>
          </p:cNvPr>
          <p:cNvPicPr>
            <a:picLocks noChangeAspect="1"/>
          </p:cNvPicPr>
          <p:nvPr/>
        </p:nvPicPr>
        <p:blipFill>
          <a:blip r:embed="rId2"/>
          <a:stretch>
            <a:fillRect/>
          </a:stretch>
        </p:blipFill>
        <p:spPr>
          <a:xfrm>
            <a:off x="2947736" y="4263564"/>
            <a:ext cx="1025601" cy="1173392"/>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id="{C8C36FFB-2758-45FB-AAD3-A6B3A166BCA6}"/>
              </a:ext>
            </a:extLst>
          </p:cNvPr>
          <p:cNvPicPr>
            <a:picLocks noChangeAspect="1"/>
          </p:cNvPicPr>
          <p:nvPr/>
        </p:nvPicPr>
        <p:blipFill>
          <a:blip r:embed="rId2"/>
          <a:stretch>
            <a:fillRect/>
          </a:stretch>
        </p:blipFill>
        <p:spPr>
          <a:xfrm>
            <a:off x="11507221" y="4296787"/>
            <a:ext cx="1025601" cy="1173392"/>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910C4987-47A9-45E5-85E6-BF6CC1837D66}"/>
              </a:ext>
            </a:extLst>
          </p:cNvPr>
          <p:cNvPicPr>
            <a:picLocks noChangeAspect="1"/>
          </p:cNvPicPr>
          <p:nvPr/>
        </p:nvPicPr>
        <p:blipFill>
          <a:blip r:embed="rId2"/>
          <a:stretch>
            <a:fillRect/>
          </a:stretch>
        </p:blipFill>
        <p:spPr>
          <a:xfrm>
            <a:off x="4993651" y="5412978"/>
            <a:ext cx="1025601" cy="1173392"/>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AE9E7D77-BD57-4288-A142-E678FEA69D22}"/>
              </a:ext>
            </a:extLst>
          </p:cNvPr>
          <p:cNvPicPr>
            <a:picLocks noChangeAspect="1"/>
          </p:cNvPicPr>
          <p:nvPr/>
        </p:nvPicPr>
        <p:blipFill>
          <a:blip r:embed="rId2"/>
          <a:stretch>
            <a:fillRect/>
          </a:stretch>
        </p:blipFill>
        <p:spPr>
          <a:xfrm>
            <a:off x="7073840" y="6469772"/>
            <a:ext cx="1025601" cy="1173392"/>
          </a:xfrm>
          <a:prstGeom prst="rect">
            <a:avLst/>
          </a:prstGeom>
        </p:spPr>
      </p:pic>
      <p:pic>
        <p:nvPicPr>
          <p:cNvPr id="15" name="Picture 14" descr="Shape&#10;&#10;Description automatically generated with medium confidence">
            <a:extLst>
              <a:ext uri="{FF2B5EF4-FFF2-40B4-BE49-F238E27FC236}">
                <a16:creationId xmlns:a16="http://schemas.microsoft.com/office/drawing/2014/main" id="{BB900123-7025-4828-A76B-27EE7E91D7DA}"/>
              </a:ext>
            </a:extLst>
          </p:cNvPr>
          <p:cNvPicPr>
            <a:picLocks noChangeAspect="1"/>
          </p:cNvPicPr>
          <p:nvPr/>
        </p:nvPicPr>
        <p:blipFill>
          <a:blip r:embed="rId2"/>
          <a:stretch>
            <a:fillRect/>
          </a:stretch>
        </p:blipFill>
        <p:spPr>
          <a:xfrm>
            <a:off x="4993651" y="6481221"/>
            <a:ext cx="1025601" cy="1173392"/>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5164A48E-1579-4257-BC2A-60B94B1603F6}"/>
              </a:ext>
            </a:extLst>
          </p:cNvPr>
          <p:cNvPicPr>
            <a:picLocks noChangeAspect="1"/>
          </p:cNvPicPr>
          <p:nvPr/>
        </p:nvPicPr>
        <p:blipFill>
          <a:blip r:embed="rId2"/>
          <a:stretch>
            <a:fillRect/>
          </a:stretch>
        </p:blipFill>
        <p:spPr>
          <a:xfrm>
            <a:off x="9125538" y="7579060"/>
            <a:ext cx="1025601" cy="1173392"/>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2BE93C48-D046-4452-BA9E-DA2110C28CCF}"/>
              </a:ext>
            </a:extLst>
          </p:cNvPr>
          <p:cNvPicPr>
            <a:picLocks noChangeAspect="1"/>
          </p:cNvPicPr>
          <p:nvPr/>
        </p:nvPicPr>
        <p:blipFill>
          <a:blip r:embed="rId2"/>
          <a:stretch>
            <a:fillRect/>
          </a:stretch>
        </p:blipFill>
        <p:spPr>
          <a:xfrm>
            <a:off x="7073840" y="7707029"/>
            <a:ext cx="1025601" cy="1173392"/>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7471FF17-E086-40E2-83E1-D8D793739593}"/>
              </a:ext>
            </a:extLst>
          </p:cNvPr>
          <p:cNvPicPr>
            <a:picLocks noChangeAspect="1"/>
          </p:cNvPicPr>
          <p:nvPr/>
        </p:nvPicPr>
        <p:blipFill>
          <a:blip r:embed="rId2"/>
          <a:stretch>
            <a:fillRect/>
          </a:stretch>
        </p:blipFill>
        <p:spPr>
          <a:xfrm>
            <a:off x="9182523" y="6405668"/>
            <a:ext cx="1025601" cy="1173392"/>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E67C9CDC-E8D9-4A42-9AC0-06653FC132FF}"/>
              </a:ext>
            </a:extLst>
          </p:cNvPr>
          <p:cNvPicPr>
            <a:picLocks noChangeAspect="1"/>
          </p:cNvPicPr>
          <p:nvPr/>
        </p:nvPicPr>
        <p:blipFill>
          <a:blip r:embed="rId2"/>
          <a:stretch>
            <a:fillRect/>
          </a:stretch>
        </p:blipFill>
        <p:spPr>
          <a:xfrm>
            <a:off x="11264620" y="7602330"/>
            <a:ext cx="1025601" cy="1173392"/>
          </a:xfrm>
          <a:prstGeom prst="rect">
            <a:avLst/>
          </a:prstGeom>
        </p:spPr>
      </p:pic>
    </p:spTree>
    <p:extLst>
      <p:ext uri="{BB962C8B-B14F-4D97-AF65-F5344CB8AC3E}">
        <p14:creationId xmlns:p14="http://schemas.microsoft.com/office/powerpoint/2010/main" val="2874481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51E491A4-66B7-BCE5-C82B-639600F95886}"/>
              </a:ext>
            </a:extLst>
          </p:cNvPr>
          <p:cNvSpPr/>
          <p:nvPr/>
        </p:nvSpPr>
        <p:spPr>
          <a:xfrm>
            <a:off x="2258718" y="1782551"/>
            <a:ext cx="3114986" cy="4850857"/>
          </a:xfrm>
          <a:prstGeom prst="rtTriangle">
            <a:avLst/>
          </a:prstGeom>
          <a:solidFill>
            <a:schemeClr val="bg1"/>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33FFCA58-473D-40F9-BD36-1762ACC0E3A2}"/>
              </a:ext>
            </a:extLst>
          </p:cNvPr>
          <p:cNvSpPr txBox="1"/>
          <p:nvPr/>
        </p:nvSpPr>
        <p:spPr>
          <a:xfrm>
            <a:off x="4292867" y="3789107"/>
            <a:ext cx="850231" cy="646331"/>
          </a:xfrm>
          <a:prstGeom prst="rect">
            <a:avLst/>
          </a:prstGeom>
          <a:noFill/>
        </p:spPr>
        <p:txBody>
          <a:bodyPr wrap="square" rtlCol="0">
            <a:spAutoFit/>
          </a:bodyPr>
          <a:lstStyle/>
          <a:p>
            <a:r>
              <a:rPr lang="en-IE" sz="3600" dirty="0"/>
              <a:t>90</a:t>
            </a:r>
          </a:p>
        </p:txBody>
      </p:sp>
      <p:cxnSp>
        <p:nvCxnSpPr>
          <p:cNvPr id="4" name="Straight Connector 3">
            <a:extLst>
              <a:ext uri="{FF2B5EF4-FFF2-40B4-BE49-F238E27FC236}">
                <a16:creationId xmlns:a16="http://schemas.microsoft.com/office/drawing/2014/main" id="{7408D998-4800-453E-95EF-79EF87FCB5C4}"/>
              </a:ext>
            </a:extLst>
          </p:cNvPr>
          <p:cNvCxnSpPr/>
          <p:nvPr/>
        </p:nvCxnSpPr>
        <p:spPr>
          <a:xfrm>
            <a:off x="2422358" y="4347411"/>
            <a:ext cx="0" cy="272715"/>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2AB4B659-87BD-4514-AB0C-F19A8330A35D}"/>
              </a:ext>
            </a:extLst>
          </p:cNvPr>
          <p:cNvCxnSpPr>
            <a:cxnSpLocks/>
          </p:cNvCxnSpPr>
          <p:nvPr/>
        </p:nvCxnSpPr>
        <p:spPr>
          <a:xfrm>
            <a:off x="2442410" y="4620126"/>
            <a:ext cx="264695"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111D51BB-FACC-4E7B-9857-373084A8FC4D}"/>
              </a:ext>
            </a:extLst>
          </p:cNvPr>
          <p:cNvSpPr txBox="1"/>
          <p:nvPr/>
        </p:nvSpPr>
        <p:spPr>
          <a:xfrm>
            <a:off x="2291345" y="2755578"/>
            <a:ext cx="8125326" cy="461665"/>
          </a:xfrm>
          <a:prstGeom prst="rect">
            <a:avLst/>
          </a:prstGeom>
          <a:noFill/>
        </p:spPr>
        <p:txBody>
          <a:bodyPr wrap="square">
            <a:spAutoFit/>
          </a:bodyPr>
          <a:lstStyle/>
          <a:p>
            <a:r>
              <a:rPr lang="en-IE" sz="2400" dirty="0"/>
              <a:t>25</a:t>
            </a:r>
            <a:r>
              <a:rPr lang="en-IE" sz="1800" dirty="0"/>
              <a:t>°</a:t>
            </a:r>
          </a:p>
        </p:txBody>
      </p:sp>
      <p:sp>
        <p:nvSpPr>
          <p:cNvPr id="7" name="TextBox 6">
            <a:extLst>
              <a:ext uri="{FF2B5EF4-FFF2-40B4-BE49-F238E27FC236}">
                <a16:creationId xmlns:a16="http://schemas.microsoft.com/office/drawing/2014/main" id="{D9327C15-FDEE-4F5B-8060-69F0684790BE}"/>
              </a:ext>
            </a:extLst>
          </p:cNvPr>
          <p:cNvSpPr txBox="1"/>
          <p:nvPr/>
        </p:nvSpPr>
        <p:spPr>
          <a:xfrm>
            <a:off x="1458362" y="3973795"/>
            <a:ext cx="542066" cy="646331"/>
          </a:xfrm>
          <a:prstGeom prst="rect">
            <a:avLst/>
          </a:prstGeom>
          <a:noFill/>
        </p:spPr>
        <p:txBody>
          <a:bodyPr wrap="square" rtlCol="0">
            <a:spAutoFit/>
          </a:bodyPr>
          <a:lstStyle/>
          <a:p>
            <a:r>
              <a:rPr lang="en-IE" sz="3600" dirty="0"/>
              <a:t>x</a:t>
            </a:r>
          </a:p>
        </p:txBody>
      </p:sp>
      <p:cxnSp>
        <p:nvCxnSpPr>
          <p:cNvPr id="8" name="Straight Arrow Connector 7">
            <a:extLst>
              <a:ext uri="{FF2B5EF4-FFF2-40B4-BE49-F238E27FC236}">
                <a16:creationId xmlns:a16="http://schemas.microsoft.com/office/drawing/2014/main" id="{0338587E-FBDE-42C1-9D89-2A578CAA6558}"/>
              </a:ext>
            </a:extLst>
          </p:cNvPr>
          <p:cNvCxnSpPr/>
          <p:nvPr/>
        </p:nvCxnSpPr>
        <p:spPr>
          <a:xfrm>
            <a:off x="6015789" y="3513221"/>
            <a:ext cx="2229853"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34820" name="Picture 4" descr="Hot Air Balloon PNG Image | Fire balloon, Air balloon, Hot air balloon  clipart">
            <a:extLst>
              <a:ext uri="{FF2B5EF4-FFF2-40B4-BE49-F238E27FC236}">
                <a16:creationId xmlns:a16="http://schemas.microsoft.com/office/drawing/2014/main" id="{92C8C784-1DFE-4D3F-A33F-02BEB24E0E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86" y="-202958"/>
            <a:ext cx="1687717" cy="202659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F59739C0-A453-43C3-B9EF-DA60FAC8A23F}"/>
              </a:ext>
            </a:extLst>
          </p:cNvPr>
          <p:cNvCxnSpPr>
            <a:cxnSpLocks/>
          </p:cNvCxnSpPr>
          <p:nvPr/>
        </p:nvCxnSpPr>
        <p:spPr>
          <a:xfrm>
            <a:off x="9225944" y="1710364"/>
            <a:ext cx="4753665" cy="0"/>
          </a:xfrm>
          <a:prstGeom prst="line">
            <a:avLst/>
          </a:prstGeom>
          <a:ln w="28575">
            <a:prstDash val="dash"/>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3BC5554-1D5A-468E-9E19-3F423D6D2FBD}"/>
              </a:ext>
            </a:extLst>
          </p:cNvPr>
          <p:cNvSpPr txBox="1"/>
          <p:nvPr/>
        </p:nvSpPr>
        <p:spPr>
          <a:xfrm>
            <a:off x="7776734" y="6881716"/>
            <a:ext cx="7652084" cy="1815882"/>
          </a:xfrm>
          <a:prstGeom prst="rect">
            <a:avLst/>
          </a:prstGeom>
          <a:noFill/>
        </p:spPr>
        <p:txBody>
          <a:bodyPr wrap="square" rtlCol="0">
            <a:spAutoFit/>
          </a:bodyPr>
          <a:lstStyle/>
          <a:p>
            <a:r>
              <a:rPr lang="en-GB" sz="2800" b="0" dirty="0">
                <a:solidFill>
                  <a:srgbClr val="000000"/>
                </a:solidFill>
                <a:effectLst/>
                <a:latin typeface="Times New Roman" panose="02020603050405020304" pitchFamily="18" charset="0"/>
              </a:rPr>
              <a:t>On a windy day, a 90m rope tightly secures a hot air balloon to a stake in the ground. From the balloon, the angle of depression of the stake is 65º. Find the height of the balloon above the ground.</a:t>
            </a:r>
            <a:endParaRPr lang="en-IE" dirty="0"/>
          </a:p>
        </p:txBody>
      </p:sp>
      <p:sp>
        <p:nvSpPr>
          <p:cNvPr id="15" name="TextBox 14">
            <a:extLst>
              <a:ext uri="{FF2B5EF4-FFF2-40B4-BE49-F238E27FC236}">
                <a16:creationId xmlns:a16="http://schemas.microsoft.com/office/drawing/2014/main" id="{77825983-345C-465E-BE4C-EF525CCB8D84}"/>
              </a:ext>
            </a:extLst>
          </p:cNvPr>
          <p:cNvSpPr txBox="1"/>
          <p:nvPr/>
        </p:nvSpPr>
        <p:spPr>
          <a:xfrm>
            <a:off x="2807908" y="7160218"/>
            <a:ext cx="1600200" cy="646331"/>
          </a:xfrm>
          <a:prstGeom prst="rect">
            <a:avLst/>
          </a:prstGeom>
          <a:noFill/>
        </p:spPr>
        <p:txBody>
          <a:bodyPr wrap="square">
            <a:spAutoFit/>
          </a:bodyPr>
          <a:lstStyle/>
          <a:p>
            <a:r>
              <a:rPr lang="en-GB" sz="3600" b="0" i="0" dirty="0">
                <a:solidFill>
                  <a:srgbClr val="000000"/>
                </a:solidFill>
                <a:effectLst/>
                <a:latin typeface="Times New Roman" panose="02020603050405020304" pitchFamily="18" charset="0"/>
              </a:rPr>
              <a:t>Find x</a:t>
            </a:r>
            <a:endParaRPr lang="en-IE" sz="3600" dirty="0"/>
          </a:p>
        </p:txBody>
      </p:sp>
      <p:sp>
        <p:nvSpPr>
          <p:cNvPr id="17" name="Lightning Bolt 16">
            <a:extLst>
              <a:ext uri="{FF2B5EF4-FFF2-40B4-BE49-F238E27FC236}">
                <a16:creationId xmlns:a16="http://schemas.microsoft.com/office/drawing/2014/main" id="{16D13F16-7CAD-4D4B-8CEB-165413BBBF40}"/>
              </a:ext>
            </a:extLst>
          </p:cNvPr>
          <p:cNvSpPr/>
          <p:nvPr/>
        </p:nvSpPr>
        <p:spPr>
          <a:xfrm>
            <a:off x="12072224" y="6238056"/>
            <a:ext cx="657727" cy="646330"/>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6" name="Right Triangle 15">
            <a:extLst>
              <a:ext uri="{FF2B5EF4-FFF2-40B4-BE49-F238E27FC236}">
                <a16:creationId xmlns:a16="http://schemas.microsoft.com/office/drawing/2014/main" id="{1EA68696-0D0C-0226-1F28-31A88DA9AF55}"/>
              </a:ext>
            </a:extLst>
          </p:cNvPr>
          <p:cNvSpPr/>
          <p:nvPr/>
        </p:nvSpPr>
        <p:spPr>
          <a:xfrm>
            <a:off x="9225946" y="1710363"/>
            <a:ext cx="3114986" cy="4850857"/>
          </a:xfrm>
          <a:prstGeom prst="rtTriangle">
            <a:avLst/>
          </a:prstGeom>
          <a:solidFill>
            <a:schemeClr val="bg1"/>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9920619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51E491A4-66B7-BCE5-C82B-639600F95886}"/>
              </a:ext>
            </a:extLst>
          </p:cNvPr>
          <p:cNvSpPr/>
          <p:nvPr/>
        </p:nvSpPr>
        <p:spPr>
          <a:xfrm>
            <a:off x="2258718" y="1782551"/>
            <a:ext cx="3114986" cy="4850857"/>
          </a:xfrm>
          <a:prstGeom prst="rtTriangle">
            <a:avLst/>
          </a:prstGeom>
          <a:solidFill>
            <a:schemeClr val="bg1"/>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3" name="TextBox 2">
            <a:extLst>
              <a:ext uri="{FF2B5EF4-FFF2-40B4-BE49-F238E27FC236}">
                <a16:creationId xmlns:a16="http://schemas.microsoft.com/office/drawing/2014/main" id="{33FFCA58-473D-40F9-BD36-1762ACC0E3A2}"/>
              </a:ext>
            </a:extLst>
          </p:cNvPr>
          <p:cNvSpPr txBox="1"/>
          <p:nvPr/>
        </p:nvSpPr>
        <p:spPr>
          <a:xfrm>
            <a:off x="4292867" y="3789107"/>
            <a:ext cx="850231" cy="646331"/>
          </a:xfrm>
          <a:prstGeom prst="rect">
            <a:avLst/>
          </a:prstGeom>
          <a:noFill/>
        </p:spPr>
        <p:txBody>
          <a:bodyPr wrap="square" rtlCol="0">
            <a:spAutoFit/>
          </a:bodyPr>
          <a:lstStyle/>
          <a:p>
            <a:r>
              <a:rPr lang="en-IE" sz="3600" dirty="0"/>
              <a:t>90</a:t>
            </a:r>
          </a:p>
        </p:txBody>
      </p:sp>
      <p:cxnSp>
        <p:nvCxnSpPr>
          <p:cNvPr id="4" name="Straight Connector 3">
            <a:extLst>
              <a:ext uri="{FF2B5EF4-FFF2-40B4-BE49-F238E27FC236}">
                <a16:creationId xmlns:a16="http://schemas.microsoft.com/office/drawing/2014/main" id="{7408D998-4800-453E-95EF-79EF87FCB5C4}"/>
              </a:ext>
            </a:extLst>
          </p:cNvPr>
          <p:cNvCxnSpPr/>
          <p:nvPr/>
        </p:nvCxnSpPr>
        <p:spPr>
          <a:xfrm>
            <a:off x="2422358" y="4347411"/>
            <a:ext cx="0" cy="272715"/>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2AB4B659-87BD-4514-AB0C-F19A8330A35D}"/>
              </a:ext>
            </a:extLst>
          </p:cNvPr>
          <p:cNvCxnSpPr>
            <a:cxnSpLocks/>
          </p:cNvCxnSpPr>
          <p:nvPr/>
        </p:nvCxnSpPr>
        <p:spPr>
          <a:xfrm>
            <a:off x="2442410" y="4620126"/>
            <a:ext cx="264695" cy="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111D51BB-FACC-4E7B-9857-373084A8FC4D}"/>
              </a:ext>
            </a:extLst>
          </p:cNvPr>
          <p:cNvSpPr txBox="1"/>
          <p:nvPr/>
        </p:nvSpPr>
        <p:spPr>
          <a:xfrm>
            <a:off x="2291345" y="2755578"/>
            <a:ext cx="8125326" cy="461665"/>
          </a:xfrm>
          <a:prstGeom prst="rect">
            <a:avLst/>
          </a:prstGeom>
          <a:noFill/>
        </p:spPr>
        <p:txBody>
          <a:bodyPr wrap="square">
            <a:spAutoFit/>
          </a:bodyPr>
          <a:lstStyle/>
          <a:p>
            <a:r>
              <a:rPr lang="en-IE" sz="2400" dirty="0"/>
              <a:t>25</a:t>
            </a:r>
            <a:r>
              <a:rPr lang="en-IE" sz="1800" dirty="0"/>
              <a:t>°</a:t>
            </a:r>
          </a:p>
        </p:txBody>
      </p:sp>
      <p:sp>
        <p:nvSpPr>
          <p:cNvPr id="7" name="TextBox 6">
            <a:extLst>
              <a:ext uri="{FF2B5EF4-FFF2-40B4-BE49-F238E27FC236}">
                <a16:creationId xmlns:a16="http://schemas.microsoft.com/office/drawing/2014/main" id="{D9327C15-FDEE-4F5B-8060-69F0684790BE}"/>
              </a:ext>
            </a:extLst>
          </p:cNvPr>
          <p:cNvSpPr txBox="1"/>
          <p:nvPr/>
        </p:nvSpPr>
        <p:spPr>
          <a:xfrm>
            <a:off x="1458362" y="3973795"/>
            <a:ext cx="542066" cy="646331"/>
          </a:xfrm>
          <a:prstGeom prst="rect">
            <a:avLst/>
          </a:prstGeom>
          <a:noFill/>
        </p:spPr>
        <p:txBody>
          <a:bodyPr wrap="square" rtlCol="0">
            <a:spAutoFit/>
          </a:bodyPr>
          <a:lstStyle/>
          <a:p>
            <a:r>
              <a:rPr lang="en-IE" sz="3600" dirty="0"/>
              <a:t>x</a:t>
            </a:r>
          </a:p>
        </p:txBody>
      </p:sp>
      <p:cxnSp>
        <p:nvCxnSpPr>
          <p:cNvPr id="8" name="Straight Arrow Connector 7">
            <a:extLst>
              <a:ext uri="{FF2B5EF4-FFF2-40B4-BE49-F238E27FC236}">
                <a16:creationId xmlns:a16="http://schemas.microsoft.com/office/drawing/2014/main" id="{0338587E-FBDE-42C1-9D89-2A578CAA6558}"/>
              </a:ext>
            </a:extLst>
          </p:cNvPr>
          <p:cNvCxnSpPr/>
          <p:nvPr/>
        </p:nvCxnSpPr>
        <p:spPr>
          <a:xfrm>
            <a:off x="6015789" y="3513221"/>
            <a:ext cx="2229853"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pic>
        <p:nvPicPr>
          <p:cNvPr id="34820" name="Picture 4" descr="Hot Air Balloon PNG Image | Fire balloon, Air balloon, Hot air balloon  clipart">
            <a:extLst>
              <a:ext uri="{FF2B5EF4-FFF2-40B4-BE49-F238E27FC236}">
                <a16:creationId xmlns:a16="http://schemas.microsoft.com/office/drawing/2014/main" id="{92C8C784-1DFE-4D3F-A33F-02BEB24E0E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86" y="-202958"/>
            <a:ext cx="1687717" cy="202659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F59739C0-A453-43C3-B9EF-DA60FAC8A23F}"/>
              </a:ext>
            </a:extLst>
          </p:cNvPr>
          <p:cNvCxnSpPr>
            <a:cxnSpLocks/>
          </p:cNvCxnSpPr>
          <p:nvPr/>
        </p:nvCxnSpPr>
        <p:spPr>
          <a:xfrm>
            <a:off x="9225944" y="1710364"/>
            <a:ext cx="4753665" cy="0"/>
          </a:xfrm>
          <a:prstGeom prst="line">
            <a:avLst/>
          </a:prstGeom>
          <a:ln w="28575">
            <a:prstDash val="dash"/>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3BC5554-1D5A-468E-9E19-3F423D6D2FBD}"/>
              </a:ext>
            </a:extLst>
          </p:cNvPr>
          <p:cNvSpPr txBox="1"/>
          <p:nvPr/>
        </p:nvSpPr>
        <p:spPr>
          <a:xfrm>
            <a:off x="7776734" y="6881716"/>
            <a:ext cx="7652084" cy="1815882"/>
          </a:xfrm>
          <a:prstGeom prst="rect">
            <a:avLst/>
          </a:prstGeom>
          <a:noFill/>
        </p:spPr>
        <p:txBody>
          <a:bodyPr wrap="square" rtlCol="0">
            <a:spAutoFit/>
          </a:bodyPr>
          <a:lstStyle/>
          <a:p>
            <a:r>
              <a:rPr lang="en-GB" sz="2800" b="0" dirty="0">
                <a:solidFill>
                  <a:srgbClr val="000000"/>
                </a:solidFill>
                <a:effectLst/>
                <a:latin typeface="Times New Roman" panose="02020603050405020304" pitchFamily="18" charset="0"/>
              </a:rPr>
              <a:t>On a windy day, a 90m rope tightly secures a hot air balloon to a stake in the ground. From the balloon, the angle of depression of the stake is 65º. Find the height of the balloon above the ground.</a:t>
            </a:r>
            <a:endParaRPr lang="en-IE" dirty="0"/>
          </a:p>
        </p:txBody>
      </p:sp>
      <p:sp>
        <p:nvSpPr>
          <p:cNvPr id="15" name="TextBox 14">
            <a:extLst>
              <a:ext uri="{FF2B5EF4-FFF2-40B4-BE49-F238E27FC236}">
                <a16:creationId xmlns:a16="http://schemas.microsoft.com/office/drawing/2014/main" id="{77825983-345C-465E-BE4C-EF525CCB8D84}"/>
              </a:ext>
            </a:extLst>
          </p:cNvPr>
          <p:cNvSpPr txBox="1"/>
          <p:nvPr/>
        </p:nvSpPr>
        <p:spPr>
          <a:xfrm>
            <a:off x="2807908" y="7160218"/>
            <a:ext cx="1600200" cy="646331"/>
          </a:xfrm>
          <a:prstGeom prst="rect">
            <a:avLst/>
          </a:prstGeom>
          <a:noFill/>
        </p:spPr>
        <p:txBody>
          <a:bodyPr wrap="square">
            <a:spAutoFit/>
          </a:bodyPr>
          <a:lstStyle/>
          <a:p>
            <a:r>
              <a:rPr lang="en-GB" sz="3600" b="0" i="0" dirty="0">
                <a:solidFill>
                  <a:srgbClr val="000000"/>
                </a:solidFill>
                <a:effectLst/>
                <a:latin typeface="Times New Roman" panose="02020603050405020304" pitchFamily="18" charset="0"/>
              </a:rPr>
              <a:t>Find x</a:t>
            </a:r>
            <a:endParaRPr lang="en-IE" sz="3600" dirty="0"/>
          </a:p>
        </p:txBody>
      </p:sp>
      <p:sp>
        <p:nvSpPr>
          <p:cNvPr id="17" name="Lightning Bolt 16">
            <a:extLst>
              <a:ext uri="{FF2B5EF4-FFF2-40B4-BE49-F238E27FC236}">
                <a16:creationId xmlns:a16="http://schemas.microsoft.com/office/drawing/2014/main" id="{16D13F16-7CAD-4D4B-8CEB-165413BBBF40}"/>
              </a:ext>
            </a:extLst>
          </p:cNvPr>
          <p:cNvSpPr/>
          <p:nvPr/>
        </p:nvSpPr>
        <p:spPr>
          <a:xfrm>
            <a:off x="12072224" y="6238056"/>
            <a:ext cx="657727" cy="646330"/>
          </a:xfrm>
          <a:prstGeom prst="lightningBol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6" name="Right Triangle 15">
            <a:extLst>
              <a:ext uri="{FF2B5EF4-FFF2-40B4-BE49-F238E27FC236}">
                <a16:creationId xmlns:a16="http://schemas.microsoft.com/office/drawing/2014/main" id="{1EA68696-0D0C-0226-1F28-31A88DA9AF55}"/>
              </a:ext>
            </a:extLst>
          </p:cNvPr>
          <p:cNvSpPr/>
          <p:nvPr/>
        </p:nvSpPr>
        <p:spPr>
          <a:xfrm>
            <a:off x="9225946" y="1710363"/>
            <a:ext cx="3114986" cy="4850857"/>
          </a:xfrm>
          <a:prstGeom prst="rtTriangle">
            <a:avLst/>
          </a:prstGeom>
          <a:solidFill>
            <a:schemeClr val="bg1"/>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9" name="Rectangle: Rounded Corners 18">
            <a:extLst>
              <a:ext uri="{FF2B5EF4-FFF2-40B4-BE49-F238E27FC236}">
                <a16:creationId xmlns:a16="http://schemas.microsoft.com/office/drawing/2014/main" id="{F8055360-84F7-4BD3-990A-7A332E82F7B7}"/>
              </a:ext>
            </a:extLst>
          </p:cNvPr>
          <p:cNvSpPr/>
          <p:nvPr/>
        </p:nvSpPr>
        <p:spPr>
          <a:xfrm>
            <a:off x="587335" y="1505596"/>
            <a:ext cx="5312863" cy="65975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800" dirty="0"/>
              <a:t>What type of people would be solving problems like this?</a:t>
            </a:r>
          </a:p>
          <a:p>
            <a:pPr algn="ctr"/>
            <a:endParaRPr lang="en-GB" sz="2800" dirty="0"/>
          </a:p>
          <a:p>
            <a:pPr algn="ctr"/>
            <a:r>
              <a:rPr lang="en-GB" sz="2800" dirty="0"/>
              <a:t>What other information might have been helpful?</a:t>
            </a:r>
          </a:p>
          <a:p>
            <a:pPr algn="ctr"/>
            <a:endParaRPr lang="en-GB" sz="2800" dirty="0"/>
          </a:p>
          <a:p>
            <a:pPr algn="ctr"/>
            <a:r>
              <a:rPr lang="en-GB" sz="2800" dirty="0"/>
              <a:t>Why might the angle of depression part of this question confuse some people?</a:t>
            </a:r>
          </a:p>
        </p:txBody>
      </p:sp>
    </p:spTree>
    <p:extLst>
      <p:ext uri="{BB962C8B-B14F-4D97-AF65-F5344CB8AC3E}">
        <p14:creationId xmlns:p14="http://schemas.microsoft.com/office/powerpoint/2010/main" val="3711881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C6553-E6EE-4B45-9044-EE7177AD4907}"/>
              </a:ext>
            </a:extLst>
          </p:cNvPr>
          <p:cNvSpPr>
            <a:spLocks noGrp="1"/>
          </p:cNvSpPr>
          <p:nvPr>
            <p:ph type="title"/>
          </p:nvPr>
        </p:nvSpPr>
        <p:spPr/>
        <p:txBody>
          <a:bodyPr/>
          <a:lstStyle/>
          <a:p>
            <a:r>
              <a:rPr lang="en-IE" dirty="0"/>
              <a:t>Building Authentic Problems</a:t>
            </a:r>
          </a:p>
        </p:txBody>
      </p:sp>
      <p:sp>
        <p:nvSpPr>
          <p:cNvPr id="3" name="TextBox 2">
            <a:extLst>
              <a:ext uri="{FF2B5EF4-FFF2-40B4-BE49-F238E27FC236}">
                <a16:creationId xmlns:a16="http://schemas.microsoft.com/office/drawing/2014/main" id="{25E228D4-7D51-4AB4-BE76-429B5FB1BB93}"/>
              </a:ext>
            </a:extLst>
          </p:cNvPr>
          <p:cNvSpPr txBox="1"/>
          <p:nvPr/>
        </p:nvSpPr>
        <p:spPr>
          <a:xfrm>
            <a:off x="674522" y="1986051"/>
            <a:ext cx="14614358" cy="7848302"/>
          </a:xfrm>
          <a:prstGeom prst="rect">
            <a:avLst/>
          </a:prstGeom>
          <a:noFill/>
        </p:spPr>
        <p:txBody>
          <a:bodyPr wrap="square" rtlCol="0">
            <a:spAutoFit/>
          </a:bodyPr>
          <a:lstStyle/>
          <a:p>
            <a:r>
              <a:rPr lang="en-IE" sz="3600" dirty="0">
                <a:latin typeface="+mn-lt"/>
              </a:rPr>
              <a:t>Using authentic problems in your class will help students:</a:t>
            </a:r>
          </a:p>
          <a:p>
            <a:pPr marL="285750" indent="-285750">
              <a:lnSpc>
                <a:spcPct val="150000"/>
              </a:lnSpc>
              <a:buFont typeface="Arial" panose="020B0604020202020204" pitchFamily="34" charset="0"/>
              <a:buChar char="•"/>
            </a:pPr>
            <a:r>
              <a:rPr lang="en-IE" sz="3600" dirty="0">
                <a:latin typeface="+mn-lt"/>
              </a:rPr>
              <a:t>Develop problem solving and build fluency skills.</a:t>
            </a:r>
          </a:p>
          <a:p>
            <a:pPr marL="285750" indent="-285750">
              <a:lnSpc>
                <a:spcPct val="150000"/>
              </a:lnSpc>
              <a:buFont typeface="Arial" panose="020B0604020202020204" pitchFamily="34" charset="0"/>
              <a:buChar char="•"/>
            </a:pPr>
            <a:r>
              <a:rPr lang="en-IE" sz="3600" dirty="0">
                <a:latin typeface="+mn-lt"/>
              </a:rPr>
              <a:t>Help identify and recognise the real-life applications of trigonometry in the world around them. </a:t>
            </a:r>
          </a:p>
          <a:p>
            <a:pPr marL="285750" indent="-285750">
              <a:lnSpc>
                <a:spcPct val="150000"/>
              </a:lnSpc>
              <a:buFont typeface="Arial" panose="020B0604020202020204" pitchFamily="34" charset="0"/>
              <a:buChar char="•"/>
            </a:pPr>
            <a:r>
              <a:rPr lang="en-IE" sz="3600" dirty="0">
                <a:latin typeface="+mn-lt"/>
              </a:rPr>
              <a:t>Allows the students time to think, reason and build connections between topics and questions. </a:t>
            </a:r>
          </a:p>
          <a:p>
            <a:pPr marL="285750" indent="-285750">
              <a:lnSpc>
                <a:spcPct val="150000"/>
              </a:lnSpc>
              <a:buFont typeface="Arial" panose="020B0604020202020204" pitchFamily="34" charset="0"/>
              <a:buChar char="•"/>
            </a:pPr>
            <a:r>
              <a:rPr lang="en-IE" sz="3600" dirty="0">
                <a:latin typeface="+mn-lt"/>
              </a:rPr>
              <a:t>Helps students spot patterns, make conjectures and create generalisations.</a:t>
            </a:r>
          </a:p>
          <a:p>
            <a:pPr marL="285750" indent="-285750">
              <a:lnSpc>
                <a:spcPct val="150000"/>
              </a:lnSpc>
              <a:buFont typeface="Arial" panose="020B0604020202020204" pitchFamily="34" charset="0"/>
              <a:buChar char="•"/>
            </a:pPr>
            <a:r>
              <a:rPr lang="en-IE" sz="3600" dirty="0">
                <a:latin typeface="+mn-lt"/>
              </a:rPr>
              <a:t>Helps students become familiar with the mathematics registrar and the type of communication that is used when dealing with these problems.</a:t>
            </a:r>
          </a:p>
          <a:p>
            <a:pPr marL="285750" indent="-285750">
              <a:buFont typeface="Arial" panose="020B0604020202020204" pitchFamily="34" charset="0"/>
              <a:buChar char="•"/>
            </a:pPr>
            <a:endParaRPr lang="en-IE" sz="3600" dirty="0">
              <a:latin typeface="+mn-lt"/>
            </a:endParaRPr>
          </a:p>
        </p:txBody>
      </p:sp>
      <p:pic>
        <p:nvPicPr>
          <p:cNvPr id="35842" name="Picture 2" descr="Light Bulb Drawing — How To Draw A Light Bulb Step By Step">
            <a:extLst>
              <a:ext uri="{FF2B5EF4-FFF2-40B4-BE49-F238E27FC236}">
                <a16:creationId xmlns:a16="http://schemas.microsoft.com/office/drawing/2014/main" id="{3A0C3835-5D7F-4EBC-BEC6-1BCBD90DEE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828"/>
          <a:stretch/>
        </p:blipFill>
        <p:spPr bwMode="auto">
          <a:xfrm>
            <a:off x="14700993" y="4412775"/>
            <a:ext cx="1445054" cy="1763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57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Reflection:</a:t>
            </a:r>
          </a:p>
        </p:txBody>
      </p:sp>
      <p:sp>
        <p:nvSpPr>
          <p:cNvPr id="3" name="Content Placeholder 2"/>
          <p:cNvSpPr>
            <a:spLocks noGrp="1"/>
          </p:cNvSpPr>
          <p:nvPr>
            <p:ph idx="1"/>
          </p:nvPr>
        </p:nvSpPr>
        <p:spPr>
          <a:xfrm>
            <a:off x="948359" y="1874134"/>
            <a:ext cx="14379128" cy="6704082"/>
          </a:xfrm>
        </p:spPr>
        <p:txBody>
          <a:bodyPr/>
          <a:lstStyle/>
          <a:p>
            <a:pPr>
              <a:lnSpc>
                <a:spcPct val="150000"/>
              </a:lnSpc>
            </a:pPr>
            <a:r>
              <a:rPr lang="en-IE" sz="4000" b="1" dirty="0"/>
              <a:t>How did you approach teaching real-life applications before? Did you embed them into your lessons from the start?</a:t>
            </a:r>
          </a:p>
          <a:p>
            <a:pPr>
              <a:lnSpc>
                <a:spcPct val="150000"/>
              </a:lnSpc>
            </a:pPr>
            <a:r>
              <a:rPr lang="en-IE" sz="4000" b="1" dirty="0"/>
              <a:t>How might your practice change as a result of this video?</a:t>
            </a:r>
          </a:p>
          <a:p>
            <a:pPr>
              <a:lnSpc>
                <a:spcPct val="150000"/>
              </a:lnSpc>
            </a:pPr>
            <a:r>
              <a:rPr lang="en-IE" sz="4000" b="1" dirty="0"/>
              <a:t>Is there anything from this video that you would like to learn more about?</a:t>
            </a:r>
          </a:p>
          <a:p>
            <a:endParaRPr lang="en-IE" sz="32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2"/>
          <a:stretch>
            <a:fillRect/>
          </a:stretch>
        </p:blipFill>
        <p:spPr>
          <a:xfrm>
            <a:off x="261496" y="7782560"/>
            <a:ext cx="4330824" cy="2145715"/>
          </a:xfrm>
          <a:prstGeom prst="rect">
            <a:avLst/>
          </a:prstGeom>
        </p:spPr>
      </p:pic>
      <p:pic>
        <p:nvPicPr>
          <p:cNvPr id="1026" name="Picture 2" descr="Peer Feedback: Why I Think Reflection Is so Important | by Michelle Van |  Medium">
            <a:extLst>
              <a:ext uri="{FF2B5EF4-FFF2-40B4-BE49-F238E27FC236}">
                <a16:creationId xmlns:a16="http://schemas.microsoft.com/office/drawing/2014/main" id="{2A3FF1E7-94B0-41EE-8A80-B87B4B804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7602" y="6434138"/>
            <a:ext cx="3558995" cy="2544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479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Contact details</a:t>
            </a:r>
          </a:p>
        </p:txBody>
      </p:sp>
      <p:sp>
        <p:nvSpPr>
          <p:cNvPr id="3" name="Content Placeholder 2"/>
          <p:cNvSpPr>
            <a:spLocks noGrp="1"/>
          </p:cNvSpPr>
          <p:nvPr>
            <p:ph idx="1"/>
          </p:nvPr>
        </p:nvSpPr>
        <p:spPr/>
        <p:txBody>
          <a:bodyPr/>
          <a:lstStyle/>
          <a:p>
            <a:pPr marL="0" indent="0" algn="ctr">
              <a:buNone/>
            </a:pPr>
            <a:endParaRPr lang="en-IE" sz="4800" b="1" dirty="0"/>
          </a:p>
          <a:p>
            <a:pPr marL="0" indent="0" algn="ctr">
              <a:buNone/>
            </a:pPr>
            <a:endParaRPr lang="en-IE" sz="4800" b="1" dirty="0"/>
          </a:p>
          <a:p>
            <a:pPr marL="0" indent="0" algn="ctr">
              <a:buNone/>
            </a:pPr>
            <a:r>
              <a:rPr lang="en-IE" sz="4800" b="1" dirty="0"/>
              <a:t>Web Link: </a:t>
            </a:r>
            <a:r>
              <a:rPr lang="en-IE" sz="4800" b="1" dirty="0">
                <a:hlinkClick r:id="rId2"/>
              </a:rPr>
              <a:t>https://epistem.ie</a:t>
            </a:r>
            <a:endParaRPr lang="en-IE" sz="4800" b="1" dirty="0"/>
          </a:p>
          <a:p>
            <a:pPr marL="0" indent="0" algn="ctr">
              <a:buNone/>
            </a:pPr>
            <a:r>
              <a:rPr lang="en-IE" sz="4800" b="1" dirty="0"/>
              <a:t>Twitter handle</a:t>
            </a:r>
          </a:p>
          <a:p>
            <a:pPr marL="0" indent="0" algn="ctr">
              <a:buNone/>
            </a:pPr>
            <a:r>
              <a:rPr lang="en-IE" sz="4800" b="1" dirty="0"/>
              <a:t>Email: </a:t>
            </a:r>
          </a:p>
          <a:p>
            <a:pPr marL="0" indent="0" algn="ctr">
              <a:buNone/>
            </a:pPr>
            <a:endParaRPr lang="en-IE" sz="4800" b="1" dirty="0"/>
          </a:p>
          <a:p>
            <a:endParaRPr lang="en-IE" sz="40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261496" y="7782560"/>
            <a:ext cx="4330824" cy="2145715"/>
          </a:xfrm>
          <a:prstGeom prst="rect">
            <a:avLst/>
          </a:prstGeom>
        </p:spPr>
      </p:pic>
    </p:spTree>
    <p:extLst>
      <p:ext uri="{BB962C8B-B14F-4D97-AF65-F5344CB8AC3E}">
        <p14:creationId xmlns:p14="http://schemas.microsoft.com/office/powerpoint/2010/main" val="3593548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C1790-CE31-42DA-B08F-67F1EDFA629A}"/>
              </a:ext>
            </a:extLst>
          </p:cNvPr>
          <p:cNvSpPr>
            <a:spLocks noGrp="1"/>
          </p:cNvSpPr>
          <p:nvPr>
            <p:ph type="ctrTitle"/>
          </p:nvPr>
        </p:nvSpPr>
        <p:spPr/>
        <p:txBody>
          <a:bodyPr/>
          <a:lstStyle/>
          <a:p>
            <a:r>
              <a:rPr lang="en-GB" sz="8801" dirty="0"/>
              <a:t>Trigonometry</a:t>
            </a:r>
            <a:endParaRPr lang="en-IE" sz="8801" dirty="0"/>
          </a:p>
        </p:txBody>
      </p:sp>
      <p:sp>
        <p:nvSpPr>
          <p:cNvPr id="3" name="Subtitle 2">
            <a:extLst>
              <a:ext uri="{FF2B5EF4-FFF2-40B4-BE49-F238E27FC236}">
                <a16:creationId xmlns:a16="http://schemas.microsoft.com/office/drawing/2014/main" id="{3448F500-D082-4CAC-86E8-85E563DBD682}"/>
              </a:ext>
            </a:extLst>
          </p:cNvPr>
          <p:cNvSpPr>
            <a:spLocks noGrp="1"/>
          </p:cNvSpPr>
          <p:nvPr>
            <p:ph type="subTitle" idx="1"/>
          </p:nvPr>
        </p:nvSpPr>
        <p:spPr/>
        <p:txBody>
          <a:bodyPr>
            <a:normAutofit/>
          </a:bodyPr>
          <a:lstStyle/>
          <a:p>
            <a:r>
              <a:rPr lang="en-GB" sz="3200" dirty="0"/>
              <a:t>Teacher CPD #3: Sin/Cos/Tan Functions</a:t>
            </a:r>
          </a:p>
        </p:txBody>
      </p:sp>
      <p:pic>
        <p:nvPicPr>
          <p:cNvPr id="4" name="Picture 2" descr="EPI-STEM co-hosts science education research conference | UL - University  of Limerick">
            <a:extLst>
              <a:ext uri="{FF2B5EF4-FFF2-40B4-BE49-F238E27FC236}">
                <a16:creationId xmlns:a16="http://schemas.microsoft.com/office/drawing/2014/main" id="{E01EBC66-1A2B-406C-A14F-B3D1C77C5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83" y="856046"/>
            <a:ext cx="3468285" cy="2189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493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09366BE-BDD1-46D1-8262-BD24A0CF6348}"/>
              </a:ext>
            </a:extLst>
          </p:cNvPr>
          <p:cNvSpPr>
            <a:spLocks noGrp="1" noChangeArrowheads="1"/>
          </p:cNvSpPr>
          <p:nvPr>
            <p:ph type="title"/>
          </p:nvPr>
        </p:nvSpPr>
        <p:spPr>
          <a:xfrm>
            <a:off x="948359" y="338614"/>
            <a:ext cx="10973872" cy="1173392"/>
          </a:xfrm>
        </p:spPr>
        <p:txBody>
          <a:bodyPr wrap="square" anchor="t">
            <a:normAutofit/>
          </a:bodyPr>
          <a:lstStyle/>
          <a:p>
            <a:pPr eaLnBrk="1" hangingPunct="1"/>
            <a:r>
              <a:rPr lang="en-US" altLang="en-US" dirty="0"/>
              <a:t>Trigonometric Ratios</a:t>
            </a:r>
          </a:p>
        </p:txBody>
      </p:sp>
      <p:sp>
        <p:nvSpPr>
          <p:cNvPr id="5123" name="Rectangle 3">
            <a:extLst>
              <a:ext uri="{FF2B5EF4-FFF2-40B4-BE49-F238E27FC236}">
                <a16:creationId xmlns:a16="http://schemas.microsoft.com/office/drawing/2014/main" id="{7FCAA329-3FED-4D1C-88BA-3B9F0E3A80CA}"/>
              </a:ext>
            </a:extLst>
          </p:cNvPr>
          <p:cNvSpPr>
            <a:spLocks noGrp="1" noChangeArrowheads="1"/>
          </p:cNvSpPr>
          <p:nvPr>
            <p:ph sz="half" idx="1"/>
          </p:nvPr>
        </p:nvSpPr>
        <p:spPr>
          <a:xfrm>
            <a:off x="948359" y="2359211"/>
            <a:ext cx="14217733" cy="6704083"/>
          </a:xfrm>
        </p:spPr>
        <p:txBody>
          <a:bodyPr wrap="square" anchor="t">
            <a:normAutofit/>
          </a:bodyPr>
          <a:lstStyle/>
          <a:p>
            <a:pPr>
              <a:tabLst>
                <a:tab pos="609676" algn="l"/>
                <a:tab pos="1829029" algn="l"/>
                <a:tab pos="2064009" algn="l"/>
              </a:tabLst>
            </a:pPr>
            <a:r>
              <a:rPr lang="en-US" altLang="en-US" sz="3800" dirty="0"/>
              <a:t>As mathematics teachers, it is important for us to have a content knowledge above what is required for the students. </a:t>
            </a:r>
          </a:p>
          <a:p>
            <a:pPr>
              <a:tabLst>
                <a:tab pos="609676" algn="l"/>
                <a:tab pos="1829029" algn="l"/>
                <a:tab pos="2064009" algn="l"/>
              </a:tabLst>
            </a:pPr>
            <a:r>
              <a:rPr lang="en-US" altLang="en-US" sz="3800" dirty="0"/>
              <a:t>A greater conceptual understanding of the content means that a teacher can create greater links and help develop students own conceptual understanding. </a:t>
            </a:r>
          </a:p>
          <a:p>
            <a:pPr>
              <a:tabLst>
                <a:tab pos="609676" algn="l"/>
                <a:tab pos="1829029" algn="l"/>
                <a:tab pos="2064009" algn="l"/>
              </a:tabLst>
            </a:pPr>
            <a:r>
              <a:rPr lang="en-US" altLang="en-US" sz="3800" dirty="0"/>
              <a:t>Knowing where trigonometric ratios come from can help explain how these functions are derived. They also provide a link to the Unit Circle which is a central part to Higher Level Leaving Certificate Trigonometry. </a:t>
            </a:r>
          </a:p>
        </p:txBody>
      </p:sp>
    </p:spTree>
    <p:extLst>
      <p:ext uri="{BB962C8B-B14F-4D97-AF65-F5344CB8AC3E}">
        <p14:creationId xmlns:p14="http://schemas.microsoft.com/office/powerpoint/2010/main" val="806616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it circle - Wikipedia">
            <a:extLst>
              <a:ext uri="{FF2B5EF4-FFF2-40B4-BE49-F238E27FC236}">
                <a16:creationId xmlns:a16="http://schemas.microsoft.com/office/drawing/2014/main" id="{A782E9A2-9E41-4823-EFCB-0810CD00E1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091" y="1267327"/>
            <a:ext cx="9070140" cy="907014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23D19A7E-0F47-039C-96FF-C9DFCEB73F04}"/>
              </a:ext>
            </a:extLst>
          </p:cNvPr>
          <p:cNvSpPr>
            <a:spLocks noGrp="1"/>
          </p:cNvSpPr>
          <p:nvPr>
            <p:ph type="title"/>
          </p:nvPr>
        </p:nvSpPr>
        <p:spPr>
          <a:xfrm>
            <a:off x="948359" y="338614"/>
            <a:ext cx="10973872" cy="1173392"/>
          </a:xfrm>
        </p:spPr>
        <p:txBody>
          <a:bodyPr/>
          <a:lstStyle/>
          <a:p>
            <a:r>
              <a:rPr lang="en-IE" dirty="0"/>
              <a:t>Sin/Cos/Tan of an Angle are Line Lengths</a:t>
            </a:r>
          </a:p>
        </p:txBody>
      </p:sp>
    </p:spTree>
    <p:extLst>
      <p:ext uri="{BB962C8B-B14F-4D97-AF65-F5344CB8AC3E}">
        <p14:creationId xmlns:p14="http://schemas.microsoft.com/office/powerpoint/2010/main" val="18980530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it circle - Wikipedia">
            <a:extLst>
              <a:ext uri="{FF2B5EF4-FFF2-40B4-BE49-F238E27FC236}">
                <a16:creationId xmlns:a16="http://schemas.microsoft.com/office/drawing/2014/main" id="{A782E9A2-9E41-4823-EFCB-0810CD00E1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8091" y="1267327"/>
            <a:ext cx="9070140" cy="90701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858A6CED-F2B8-094E-B7EC-F68B0FC9B1D6}"/>
              </a:ext>
            </a:extLst>
          </p:cNvPr>
          <p:cNvSpPr/>
          <p:nvPr/>
        </p:nvSpPr>
        <p:spPr>
          <a:xfrm>
            <a:off x="6721643" y="3545306"/>
            <a:ext cx="5149516" cy="2727158"/>
          </a:xfrm>
          <a:prstGeom prst="roundRect">
            <a:avLst/>
          </a:prstGeom>
          <a:noFill/>
          <a:ln w="762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4" name="Title 1">
            <a:extLst>
              <a:ext uri="{FF2B5EF4-FFF2-40B4-BE49-F238E27FC236}">
                <a16:creationId xmlns:a16="http://schemas.microsoft.com/office/drawing/2014/main" id="{06F87C83-2CDF-BB47-5E44-EA4AF64F527F}"/>
              </a:ext>
            </a:extLst>
          </p:cNvPr>
          <p:cNvSpPr>
            <a:spLocks noGrp="1"/>
          </p:cNvSpPr>
          <p:nvPr>
            <p:ph type="title"/>
          </p:nvPr>
        </p:nvSpPr>
        <p:spPr>
          <a:xfrm>
            <a:off x="948359" y="338614"/>
            <a:ext cx="10973872" cy="1173392"/>
          </a:xfrm>
        </p:spPr>
        <p:txBody>
          <a:bodyPr/>
          <a:lstStyle/>
          <a:p>
            <a:r>
              <a:rPr lang="en-IE" dirty="0"/>
              <a:t>Sin/Cos/Tan of an Angle are Line Lengths</a:t>
            </a:r>
          </a:p>
        </p:txBody>
      </p:sp>
    </p:spTree>
    <p:extLst>
      <p:ext uri="{BB962C8B-B14F-4D97-AF65-F5344CB8AC3E}">
        <p14:creationId xmlns:p14="http://schemas.microsoft.com/office/powerpoint/2010/main" val="11291140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 circle - Wikipedia">
            <a:extLst>
              <a:ext uri="{FF2B5EF4-FFF2-40B4-BE49-F238E27FC236}">
                <a16:creationId xmlns:a16="http://schemas.microsoft.com/office/drawing/2014/main" id="{FBB5AE67-AEA0-26BB-3A28-26EFC26AAF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117" t="25115" b="44818"/>
          <a:stretch/>
        </p:blipFill>
        <p:spPr bwMode="auto">
          <a:xfrm>
            <a:off x="957524" y="2126834"/>
            <a:ext cx="9988191" cy="567890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C536BE69-9CD9-17CD-A99D-6328B44013AD}"/>
              </a:ext>
            </a:extLst>
          </p:cNvPr>
          <p:cNvCxnSpPr>
            <a:cxnSpLocks/>
          </p:cNvCxnSpPr>
          <p:nvPr/>
        </p:nvCxnSpPr>
        <p:spPr>
          <a:xfrm>
            <a:off x="6331630" y="3875424"/>
            <a:ext cx="0" cy="2814134"/>
          </a:xfrm>
          <a:prstGeom prst="line">
            <a:avLst/>
          </a:prstGeom>
          <a:ln w="57150">
            <a:solidFill>
              <a:srgbClr val="FFC000"/>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DD826548-8433-9585-12E2-CC750107FDCB}"/>
              </a:ext>
            </a:extLst>
          </p:cNvPr>
          <p:cNvSpPr/>
          <p:nvPr/>
        </p:nvSpPr>
        <p:spPr>
          <a:xfrm>
            <a:off x="5951619" y="6288506"/>
            <a:ext cx="385007" cy="401052"/>
          </a:xfrm>
          <a:prstGeom prst="rect">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11" name="Title 1">
            <a:extLst>
              <a:ext uri="{FF2B5EF4-FFF2-40B4-BE49-F238E27FC236}">
                <a16:creationId xmlns:a16="http://schemas.microsoft.com/office/drawing/2014/main" id="{04862B0C-2320-FE47-1C34-953652730A8E}"/>
              </a:ext>
            </a:extLst>
          </p:cNvPr>
          <p:cNvSpPr>
            <a:spLocks noGrp="1"/>
          </p:cNvSpPr>
          <p:nvPr>
            <p:ph type="title"/>
          </p:nvPr>
        </p:nvSpPr>
        <p:spPr>
          <a:xfrm>
            <a:off x="948359" y="338614"/>
            <a:ext cx="10973872" cy="1173392"/>
          </a:xfrm>
        </p:spPr>
        <p:txBody>
          <a:bodyPr/>
          <a:lstStyle/>
          <a:p>
            <a:r>
              <a:rPr lang="en-IE" dirty="0"/>
              <a:t>Sin/Cos/Tan of an Angle are Line Lengths</a:t>
            </a:r>
          </a:p>
        </p:txBody>
      </p:sp>
    </p:spTree>
    <p:extLst>
      <p:ext uri="{BB962C8B-B14F-4D97-AF65-F5344CB8AC3E}">
        <p14:creationId xmlns:p14="http://schemas.microsoft.com/office/powerpoint/2010/main" val="1726962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C1790-CE31-42DA-B08F-67F1EDFA629A}"/>
              </a:ext>
            </a:extLst>
          </p:cNvPr>
          <p:cNvSpPr>
            <a:spLocks noGrp="1"/>
          </p:cNvSpPr>
          <p:nvPr>
            <p:ph type="ctrTitle"/>
          </p:nvPr>
        </p:nvSpPr>
        <p:spPr/>
        <p:txBody>
          <a:bodyPr/>
          <a:lstStyle/>
          <a:p>
            <a:r>
              <a:rPr lang="en-GB" sz="8801" dirty="0"/>
              <a:t>Trigonometry</a:t>
            </a:r>
            <a:endParaRPr lang="en-IE" sz="8801" dirty="0"/>
          </a:p>
        </p:txBody>
      </p:sp>
      <p:sp>
        <p:nvSpPr>
          <p:cNvPr id="3" name="Subtitle 2">
            <a:extLst>
              <a:ext uri="{FF2B5EF4-FFF2-40B4-BE49-F238E27FC236}">
                <a16:creationId xmlns:a16="http://schemas.microsoft.com/office/drawing/2014/main" id="{3448F500-D082-4CAC-86E8-85E563DBD682}"/>
              </a:ext>
            </a:extLst>
          </p:cNvPr>
          <p:cNvSpPr>
            <a:spLocks noGrp="1"/>
          </p:cNvSpPr>
          <p:nvPr>
            <p:ph type="subTitle" idx="1"/>
          </p:nvPr>
        </p:nvSpPr>
        <p:spPr/>
        <p:txBody>
          <a:bodyPr>
            <a:normAutofit lnSpcReduction="10000"/>
          </a:bodyPr>
          <a:lstStyle/>
          <a:p>
            <a:r>
              <a:rPr lang="en-GB" sz="3200" dirty="0"/>
              <a:t>Teacher CPD #1: Pythagoras Theorem</a:t>
            </a:r>
          </a:p>
          <a:p>
            <a:r>
              <a:rPr lang="en-GB" sz="3200" dirty="0"/>
              <a:t>Theorem &amp; Common Misconceptions</a:t>
            </a:r>
            <a:endParaRPr lang="en-IE" sz="3200" dirty="0"/>
          </a:p>
        </p:txBody>
      </p:sp>
      <p:pic>
        <p:nvPicPr>
          <p:cNvPr id="3074" name="Picture 2" descr="EPI-STEM co-hosts science education research conference | UL - University  of Limerick">
            <a:extLst>
              <a:ext uri="{FF2B5EF4-FFF2-40B4-BE49-F238E27FC236}">
                <a16:creationId xmlns:a16="http://schemas.microsoft.com/office/drawing/2014/main" id="{9497EF36-BB35-4011-8AD4-9294A02B85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83" y="856046"/>
            <a:ext cx="3468285" cy="2189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5147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 circle - Wikipedia">
            <a:extLst>
              <a:ext uri="{FF2B5EF4-FFF2-40B4-BE49-F238E27FC236}">
                <a16:creationId xmlns:a16="http://schemas.microsoft.com/office/drawing/2014/main" id="{FBB5AE67-AEA0-26BB-3A28-26EFC26AAF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117" t="25115" b="44818"/>
          <a:stretch/>
        </p:blipFill>
        <p:spPr bwMode="auto">
          <a:xfrm>
            <a:off x="957524" y="2126834"/>
            <a:ext cx="9988191" cy="567890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C536BE69-9CD9-17CD-A99D-6328B44013AD}"/>
              </a:ext>
            </a:extLst>
          </p:cNvPr>
          <p:cNvCxnSpPr>
            <a:cxnSpLocks/>
          </p:cNvCxnSpPr>
          <p:nvPr/>
        </p:nvCxnSpPr>
        <p:spPr>
          <a:xfrm>
            <a:off x="6331630" y="3875424"/>
            <a:ext cx="0" cy="2814134"/>
          </a:xfrm>
          <a:prstGeom prst="line">
            <a:avLst/>
          </a:prstGeom>
          <a:ln w="57150">
            <a:solidFill>
              <a:srgbClr val="FFC000"/>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DD826548-8433-9585-12E2-CC750107FDCB}"/>
              </a:ext>
            </a:extLst>
          </p:cNvPr>
          <p:cNvSpPr/>
          <p:nvPr/>
        </p:nvSpPr>
        <p:spPr>
          <a:xfrm>
            <a:off x="5951619" y="6288506"/>
            <a:ext cx="385007" cy="401052"/>
          </a:xfrm>
          <a:prstGeom prst="rect">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cxnSp>
        <p:nvCxnSpPr>
          <p:cNvPr id="4" name="Straight Arrow Connector 3">
            <a:extLst>
              <a:ext uri="{FF2B5EF4-FFF2-40B4-BE49-F238E27FC236}">
                <a16:creationId xmlns:a16="http://schemas.microsoft.com/office/drawing/2014/main" id="{AB26610B-5209-7950-7092-CA900B6F110E}"/>
              </a:ext>
            </a:extLst>
          </p:cNvPr>
          <p:cNvCxnSpPr/>
          <p:nvPr/>
        </p:nvCxnSpPr>
        <p:spPr>
          <a:xfrm flipV="1">
            <a:off x="6689558" y="3577389"/>
            <a:ext cx="4828674" cy="255069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5935259-D4A9-1409-4AB0-4254606237A1}"/>
                  </a:ext>
                </a:extLst>
              </p:cNvPr>
              <p:cNvSpPr/>
              <p:nvPr/>
            </p:nvSpPr>
            <p:spPr>
              <a:xfrm>
                <a:off x="11871158" y="2823411"/>
                <a:ext cx="3898231" cy="65612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a:p>
                <a:pPr algn="ct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𝐶𝑜𝑠</m:t>
                      </m:r>
                      <m:r>
                        <a:rPr lang="en-GB" sz="2800" b="0" i="1" smtClean="0">
                          <a:latin typeface="Cambria Math" panose="02040503050406030204" pitchFamily="18" charset="0"/>
                        </a:rPr>
                        <m:t>30°=</m:t>
                      </m:r>
                      <m:f>
                        <m:fPr>
                          <m:ctrlPr>
                            <a:rPr lang="en-GB" sz="2800" b="0" i="1" smtClean="0">
                              <a:latin typeface="Cambria Math" panose="02040503050406030204" pitchFamily="18" charset="0"/>
                              <a:ea typeface="Cambria Math" panose="02040503050406030204" pitchFamily="18" charset="0"/>
                            </a:rPr>
                          </m:ctrlPr>
                        </m:fPr>
                        <m:num>
                          <m:f>
                            <m:fPr>
                              <m:ctrlPr>
                                <a:rPr lang="en-GB" sz="2800" b="0" i="1" smtClean="0">
                                  <a:latin typeface="Cambria Math" panose="02040503050406030204" pitchFamily="18" charset="0"/>
                                  <a:ea typeface="Cambria Math" panose="02040503050406030204" pitchFamily="18" charset="0"/>
                                </a:rPr>
                              </m:ctrlPr>
                            </m:fPr>
                            <m:num>
                              <m:rad>
                                <m:radPr>
                                  <m:degHide m:val="on"/>
                                  <m:ctrlPr>
                                    <a:rPr lang="en-GB" sz="2800" b="0" i="1" smtClean="0">
                                      <a:latin typeface="Cambria Math" panose="02040503050406030204" pitchFamily="18" charset="0"/>
                                      <a:ea typeface="Cambria Math" panose="02040503050406030204" pitchFamily="18" charset="0"/>
                                    </a:rPr>
                                  </m:ctrlPr>
                                </m:radPr>
                                <m:deg/>
                                <m:e>
                                  <m:r>
                                    <a:rPr lang="en-GB" sz="2800" b="0" i="1" smtClean="0">
                                      <a:latin typeface="Cambria Math" panose="02040503050406030204" pitchFamily="18" charset="0"/>
                                      <a:ea typeface="Cambria Math" panose="02040503050406030204" pitchFamily="18" charset="0"/>
                                    </a:rPr>
                                    <m:t>3</m:t>
                                  </m:r>
                                </m:e>
                              </m:rad>
                            </m:num>
                            <m:den>
                              <m:r>
                                <a:rPr lang="en-GB" sz="2800" b="0" i="1" smtClean="0">
                                  <a:latin typeface="Cambria Math" panose="02040503050406030204" pitchFamily="18" charset="0"/>
                                  <a:ea typeface="Cambria Math" panose="02040503050406030204" pitchFamily="18" charset="0"/>
                                </a:rPr>
                                <m:t>2</m:t>
                              </m:r>
                            </m:den>
                          </m:f>
                        </m:num>
                        <m:den>
                          <m:r>
                            <a:rPr lang="en-GB" sz="2800" b="0" i="1" smtClean="0">
                              <a:latin typeface="Cambria Math" panose="02040503050406030204" pitchFamily="18" charset="0"/>
                              <a:ea typeface="Cambria Math" panose="02040503050406030204" pitchFamily="18" charset="0"/>
                            </a:rPr>
                            <m:t>1</m:t>
                          </m:r>
                        </m:den>
                      </m:f>
                    </m:oMath>
                  </m:oMathPara>
                </a14:m>
                <a:endParaRPr lang="en-IE" sz="2800" dirty="0"/>
              </a:p>
              <a:p>
                <a:pPr algn="ct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𝐶𝑜𝑠</m:t>
                      </m:r>
                      <m:r>
                        <a:rPr lang="en-GB" sz="2800" b="0" i="1" smtClean="0">
                          <a:latin typeface="Cambria Math" panose="02040503050406030204" pitchFamily="18" charset="0"/>
                        </a:rPr>
                        <m:t>30°= </m:t>
                      </m:r>
                      <m:f>
                        <m:fPr>
                          <m:ctrlPr>
                            <a:rPr lang="en-GB" sz="2800" b="0" i="1" smtClean="0">
                              <a:latin typeface="Cambria Math" panose="02040503050406030204" pitchFamily="18" charset="0"/>
                              <a:ea typeface="Cambria Math" panose="02040503050406030204" pitchFamily="18" charset="0"/>
                            </a:rPr>
                          </m:ctrlPr>
                        </m:fPr>
                        <m:num>
                          <m:rad>
                            <m:radPr>
                              <m:degHide m:val="on"/>
                              <m:ctrlPr>
                                <a:rPr lang="en-GB" sz="2800" b="0" i="1" smtClean="0">
                                  <a:latin typeface="Cambria Math" panose="02040503050406030204" pitchFamily="18" charset="0"/>
                                  <a:ea typeface="Cambria Math" panose="02040503050406030204" pitchFamily="18" charset="0"/>
                                </a:rPr>
                              </m:ctrlPr>
                            </m:radPr>
                            <m:deg/>
                            <m:e>
                              <m:r>
                                <a:rPr lang="en-GB" sz="2800" b="0" i="1" smtClean="0">
                                  <a:latin typeface="Cambria Math" panose="02040503050406030204" pitchFamily="18" charset="0"/>
                                  <a:ea typeface="Cambria Math" panose="02040503050406030204" pitchFamily="18" charset="0"/>
                                </a:rPr>
                                <m:t>3</m:t>
                              </m:r>
                            </m:e>
                          </m:rad>
                        </m:num>
                        <m:den>
                          <m:r>
                            <a:rPr lang="en-GB" sz="2800" b="0" i="1" smtClean="0">
                              <a:latin typeface="Cambria Math" panose="02040503050406030204" pitchFamily="18" charset="0"/>
                              <a:ea typeface="Cambria Math" panose="02040503050406030204" pitchFamily="18" charset="0"/>
                            </a:rPr>
                            <m:t>2</m:t>
                          </m:r>
                        </m:den>
                      </m:f>
                    </m:oMath>
                  </m:oMathPara>
                </a14:m>
                <a:endParaRPr lang="en-IE" dirty="0"/>
              </a:p>
              <a:p>
                <a:pPr algn="ctr"/>
                <a:endParaRPr lang="en-IE" dirty="0"/>
              </a:p>
              <a:p>
                <a:pPr algn="ctr"/>
                <a:r>
                  <a:rPr lang="en-IE" dirty="0"/>
                  <a:t>Also,</a:t>
                </a:r>
              </a:p>
              <a:p>
                <a:pPr algn="ctr"/>
                <a:endParaRPr lang="en-IE" dirty="0"/>
              </a:p>
              <a:p>
                <a:pPr marL="0" marR="0" lvl="0" indent="0" algn="ctr"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𝑆𝑖𝑛</m:t>
                      </m:r>
                      <m: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30°=</m:t>
                      </m:r>
                      <m:f>
                        <m:fPr>
                          <m:ctrlP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fPr>
                        <m:num>
                          <m:f>
                            <m:fPr>
                              <m:ctrlP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fPr>
                            <m:num>
                              <m: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1</m:t>
                              </m:r>
                            </m:num>
                            <m:den>
                              <m: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2</m:t>
                              </m:r>
                            </m:den>
                          </m:f>
                        </m:num>
                        <m:den>
                          <m: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1</m:t>
                          </m:r>
                        </m:den>
                      </m:f>
                    </m:oMath>
                  </m:oMathPara>
                </a14:m>
                <a:endParaRPr kumimoji="0" lang="en-IE"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𝑆𝑖𝑛</m:t>
                      </m:r>
                      <m: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30°= </m:t>
                      </m:r>
                      <m:f>
                        <m:fPr>
                          <m:ctrlP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fPr>
                        <m:num>
                          <m: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1</m:t>
                          </m:r>
                        </m:num>
                        <m:den>
                          <m: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2</m:t>
                          </m:r>
                        </m:den>
                      </m:f>
                    </m:oMath>
                  </m:oMathPara>
                </a14:m>
                <a:endParaRPr kumimoji="0" lang="en-IE" sz="1800" b="0" i="0" u="none" strike="noStrike" kern="1200" cap="none" spc="0" normalizeH="0" baseline="0" noProof="0" dirty="0">
                  <a:ln>
                    <a:noFill/>
                  </a:ln>
                  <a:solidFill>
                    <a:prstClr val="white"/>
                  </a:solidFill>
                  <a:effectLst/>
                  <a:uLnTx/>
                  <a:uFillTx/>
                  <a:latin typeface="Calibri"/>
                  <a:ea typeface="+mn-ea"/>
                  <a:cs typeface="+mn-cs"/>
                </a:endParaRPr>
              </a:p>
              <a:p>
                <a:pPr algn="ctr"/>
                <a:endParaRPr lang="en-IE" dirty="0"/>
              </a:p>
              <a:p>
                <a:pPr algn="ctr"/>
                <a:endParaRPr lang="en-IE" dirty="0"/>
              </a:p>
            </p:txBody>
          </p:sp>
        </mc:Choice>
        <mc:Fallback xmlns="">
          <p:sp>
            <p:nvSpPr>
              <p:cNvPr id="6" name="Rectangle 5">
                <a:extLst>
                  <a:ext uri="{FF2B5EF4-FFF2-40B4-BE49-F238E27FC236}">
                    <a16:creationId xmlns:a16="http://schemas.microsoft.com/office/drawing/2014/main" id="{25935259-D4A9-1409-4AB0-4254606237A1}"/>
                  </a:ext>
                </a:extLst>
              </p:cNvPr>
              <p:cNvSpPr>
                <a:spLocks noRot="1" noChangeAspect="1" noMove="1" noResize="1" noEditPoints="1" noAdjustHandles="1" noChangeArrowheads="1" noChangeShapeType="1" noTextEdit="1"/>
              </p:cNvSpPr>
              <p:nvPr/>
            </p:nvSpPr>
            <p:spPr>
              <a:xfrm>
                <a:off x="11871158" y="2823411"/>
                <a:ext cx="3898231" cy="6561221"/>
              </a:xfrm>
              <a:prstGeom prst="rect">
                <a:avLst/>
              </a:prstGeom>
              <a:blipFill>
                <a:blip r:embed="rId3"/>
                <a:stretch>
                  <a:fillRect/>
                </a:stretch>
              </a:blipFill>
            </p:spPr>
            <p:txBody>
              <a:bodyPr/>
              <a:lstStyle/>
              <a:p>
                <a:r>
                  <a:rPr lang="en-IE">
                    <a:noFill/>
                  </a:rPr>
                  <a:t> </a:t>
                </a:r>
              </a:p>
            </p:txBody>
          </p:sp>
        </mc:Fallback>
      </mc:AlternateContent>
      <p:sp>
        <p:nvSpPr>
          <p:cNvPr id="9" name="Title 1">
            <a:extLst>
              <a:ext uri="{FF2B5EF4-FFF2-40B4-BE49-F238E27FC236}">
                <a16:creationId xmlns:a16="http://schemas.microsoft.com/office/drawing/2014/main" id="{3DC038E8-072B-0AA7-03FB-6EF34D739B20}"/>
              </a:ext>
            </a:extLst>
          </p:cNvPr>
          <p:cNvSpPr>
            <a:spLocks noGrp="1"/>
          </p:cNvSpPr>
          <p:nvPr>
            <p:ph type="title"/>
          </p:nvPr>
        </p:nvSpPr>
        <p:spPr>
          <a:xfrm>
            <a:off x="948359" y="338614"/>
            <a:ext cx="10973872" cy="1173392"/>
          </a:xfrm>
        </p:spPr>
        <p:txBody>
          <a:bodyPr/>
          <a:lstStyle/>
          <a:p>
            <a:r>
              <a:rPr lang="en-IE" dirty="0"/>
              <a:t>Sin/Cos/Tan of an Angle are Line Lengths</a:t>
            </a:r>
          </a:p>
        </p:txBody>
      </p:sp>
    </p:spTree>
    <p:extLst>
      <p:ext uri="{BB962C8B-B14F-4D97-AF65-F5344CB8AC3E}">
        <p14:creationId xmlns:p14="http://schemas.microsoft.com/office/powerpoint/2010/main" val="2798566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 circle - Wikipedia">
            <a:extLst>
              <a:ext uri="{FF2B5EF4-FFF2-40B4-BE49-F238E27FC236}">
                <a16:creationId xmlns:a16="http://schemas.microsoft.com/office/drawing/2014/main" id="{FBB5AE67-AEA0-26BB-3A28-26EFC26AAF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117" t="25115" b="44818"/>
          <a:stretch/>
        </p:blipFill>
        <p:spPr bwMode="auto">
          <a:xfrm>
            <a:off x="957524" y="2126834"/>
            <a:ext cx="9988191" cy="567890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C536BE69-9CD9-17CD-A99D-6328B44013AD}"/>
              </a:ext>
            </a:extLst>
          </p:cNvPr>
          <p:cNvCxnSpPr>
            <a:cxnSpLocks/>
          </p:cNvCxnSpPr>
          <p:nvPr/>
        </p:nvCxnSpPr>
        <p:spPr>
          <a:xfrm>
            <a:off x="6331630" y="3875424"/>
            <a:ext cx="0" cy="2814134"/>
          </a:xfrm>
          <a:prstGeom prst="line">
            <a:avLst/>
          </a:prstGeom>
          <a:ln w="57150">
            <a:solidFill>
              <a:srgbClr val="FFC000"/>
            </a:solidFill>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DD826548-8433-9585-12E2-CC750107FDCB}"/>
              </a:ext>
            </a:extLst>
          </p:cNvPr>
          <p:cNvSpPr/>
          <p:nvPr/>
        </p:nvSpPr>
        <p:spPr>
          <a:xfrm>
            <a:off x="5951619" y="6288506"/>
            <a:ext cx="385007" cy="401052"/>
          </a:xfrm>
          <a:prstGeom prst="rect">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5935259-D4A9-1409-4AB0-4254606237A1}"/>
                  </a:ext>
                </a:extLst>
              </p:cNvPr>
              <p:cNvSpPr/>
              <p:nvPr/>
            </p:nvSpPr>
            <p:spPr>
              <a:xfrm>
                <a:off x="11871158" y="2823411"/>
                <a:ext cx="3898231" cy="656122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a:p>
                <a:pPr algn="ct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𝐶𝑜𝑠</m:t>
                      </m:r>
                      <m:r>
                        <a:rPr lang="en-GB" sz="2800" b="0" i="1" smtClean="0">
                          <a:latin typeface="Cambria Math" panose="02040503050406030204" pitchFamily="18" charset="0"/>
                        </a:rPr>
                        <m:t>30°=</m:t>
                      </m:r>
                      <m:f>
                        <m:fPr>
                          <m:ctrlPr>
                            <a:rPr lang="en-GB" sz="2800" b="0" i="1" smtClean="0">
                              <a:latin typeface="Cambria Math" panose="02040503050406030204" pitchFamily="18" charset="0"/>
                              <a:ea typeface="Cambria Math" panose="02040503050406030204" pitchFamily="18" charset="0"/>
                            </a:rPr>
                          </m:ctrlPr>
                        </m:fPr>
                        <m:num>
                          <m:f>
                            <m:fPr>
                              <m:ctrlPr>
                                <a:rPr lang="en-GB" sz="2800" b="0" i="1" smtClean="0">
                                  <a:latin typeface="Cambria Math" panose="02040503050406030204" pitchFamily="18" charset="0"/>
                                  <a:ea typeface="Cambria Math" panose="02040503050406030204" pitchFamily="18" charset="0"/>
                                </a:rPr>
                              </m:ctrlPr>
                            </m:fPr>
                            <m:num>
                              <m:rad>
                                <m:radPr>
                                  <m:degHide m:val="on"/>
                                  <m:ctrlPr>
                                    <a:rPr lang="en-GB" sz="2800" b="0" i="1" smtClean="0">
                                      <a:latin typeface="Cambria Math" panose="02040503050406030204" pitchFamily="18" charset="0"/>
                                      <a:ea typeface="Cambria Math" panose="02040503050406030204" pitchFamily="18" charset="0"/>
                                    </a:rPr>
                                  </m:ctrlPr>
                                </m:radPr>
                                <m:deg/>
                                <m:e>
                                  <m:r>
                                    <a:rPr lang="en-GB" sz="2800" b="0" i="1" smtClean="0">
                                      <a:latin typeface="Cambria Math" panose="02040503050406030204" pitchFamily="18" charset="0"/>
                                      <a:ea typeface="Cambria Math" panose="02040503050406030204" pitchFamily="18" charset="0"/>
                                    </a:rPr>
                                    <m:t>3</m:t>
                                  </m:r>
                                </m:e>
                              </m:rad>
                            </m:num>
                            <m:den>
                              <m:r>
                                <a:rPr lang="en-GB" sz="2800" b="0" i="1" smtClean="0">
                                  <a:latin typeface="Cambria Math" panose="02040503050406030204" pitchFamily="18" charset="0"/>
                                  <a:ea typeface="Cambria Math" panose="02040503050406030204" pitchFamily="18" charset="0"/>
                                </a:rPr>
                                <m:t>2</m:t>
                              </m:r>
                            </m:den>
                          </m:f>
                        </m:num>
                        <m:den>
                          <m:r>
                            <a:rPr lang="en-GB" sz="2800" b="0" i="1" smtClean="0">
                              <a:latin typeface="Cambria Math" panose="02040503050406030204" pitchFamily="18" charset="0"/>
                              <a:ea typeface="Cambria Math" panose="02040503050406030204" pitchFamily="18" charset="0"/>
                            </a:rPr>
                            <m:t>1</m:t>
                          </m:r>
                        </m:den>
                      </m:f>
                    </m:oMath>
                  </m:oMathPara>
                </a14:m>
                <a:endParaRPr lang="en-IE" sz="2800" dirty="0"/>
              </a:p>
              <a:p>
                <a:pPr algn="ct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𝐶𝑜𝑠</m:t>
                      </m:r>
                      <m:r>
                        <a:rPr lang="en-GB" sz="2800" b="0" i="1" smtClean="0">
                          <a:latin typeface="Cambria Math" panose="02040503050406030204" pitchFamily="18" charset="0"/>
                        </a:rPr>
                        <m:t>30°= </m:t>
                      </m:r>
                      <m:f>
                        <m:fPr>
                          <m:ctrlPr>
                            <a:rPr lang="en-GB" sz="2800" b="0" i="1" smtClean="0">
                              <a:latin typeface="Cambria Math" panose="02040503050406030204" pitchFamily="18" charset="0"/>
                              <a:ea typeface="Cambria Math" panose="02040503050406030204" pitchFamily="18" charset="0"/>
                            </a:rPr>
                          </m:ctrlPr>
                        </m:fPr>
                        <m:num>
                          <m:rad>
                            <m:radPr>
                              <m:degHide m:val="on"/>
                              <m:ctrlPr>
                                <a:rPr lang="en-GB" sz="2800" b="0" i="1" smtClean="0">
                                  <a:latin typeface="Cambria Math" panose="02040503050406030204" pitchFamily="18" charset="0"/>
                                  <a:ea typeface="Cambria Math" panose="02040503050406030204" pitchFamily="18" charset="0"/>
                                </a:rPr>
                              </m:ctrlPr>
                            </m:radPr>
                            <m:deg/>
                            <m:e>
                              <m:r>
                                <a:rPr lang="en-GB" sz="2800" b="0" i="1" smtClean="0">
                                  <a:latin typeface="Cambria Math" panose="02040503050406030204" pitchFamily="18" charset="0"/>
                                  <a:ea typeface="Cambria Math" panose="02040503050406030204" pitchFamily="18" charset="0"/>
                                </a:rPr>
                                <m:t>3</m:t>
                              </m:r>
                            </m:e>
                          </m:rad>
                        </m:num>
                        <m:den>
                          <m:r>
                            <a:rPr lang="en-GB" sz="2800" b="0" i="1" smtClean="0">
                              <a:latin typeface="Cambria Math" panose="02040503050406030204" pitchFamily="18" charset="0"/>
                              <a:ea typeface="Cambria Math" panose="02040503050406030204" pitchFamily="18" charset="0"/>
                            </a:rPr>
                            <m:t>2</m:t>
                          </m:r>
                        </m:den>
                      </m:f>
                    </m:oMath>
                  </m:oMathPara>
                </a14:m>
                <a:endParaRPr lang="en-IE" dirty="0"/>
              </a:p>
              <a:p>
                <a:pPr algn="ctr"/>
                <a:endParaRPr lang="en-IE" dirty="0"/>
              </a:p>
              <a:p>
                <a:pPr algn="ctr"/>
                <a:r>
                  <a:rPr lang="en-IE" dirty="0"/>
                  <a:t>Also,</a:t>
                </a:r>
              </a:p>
              <a:p>
                <a:pPr algn="ctr"/>
                <a:endParaRPr lang="en-IE" dirty="0"/>
              </a:p>
              <a:p>
                <a:pPr marL="0" marR="0" lvl="0" indent="0" algn="ctr"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𝑆𝑖𝑛</m:t>
                      </m:r>
                      <m: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30°=</m:t>
                      </m:r>
                      <m:f>
                        <m:fPr>
                          <m:ctrlP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fPr>
                        <m:num>
                          <m:f>
                            <m:fPr>
                              <m:ctrlP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fPr>
                            <m:num>
                              <m: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1</m:t>
                              </m:r>
                            </m:num>
                            <m:den>
                              <m: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2</m:t>
                              </m:r>
                            </m:den>
                          </m:f>
                        </m:num>
                        <m:den>
                          <m: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1</m:t>
                          </m:r>
                        </m:den>
                      </m:f>
                    </m:oMath>
                  </m:oMathPara>
                </a14:m>
                <a:endParaRPr kumimoji="0" lang="en-IE" sz="2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sz="28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𝑆𝑖𝑛</m:t>
                      </m:r>
                      <m: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30°= </m:t>
                      </m:r>
                      <m:f>
                        <m:fPr>
                          <m:ctrlP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ctrlPr>
                        </m:fPr>
                        <m:num>
                          <m: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1</m:t>
                          </m:r>
                        </m:num>
                        <m:den>
                          <m:r>
                            <a:rPr kumimoji="0" lang="en-GB" sz="28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2</m:t>
                          </m:r>
                        </m:den>
                      </m:f>
                    </m:oMath>
                  </m:oMathPara>
                </a14:m>
                <a:endParaRPr kumimoji="0" lang="en-IE" sz="1800" b="0" i="0" u="none" strike="noStrike" kern="1200" cap="none" spc="0" normalizeH="0" baseline="0" noProof="0" dirty="0">
                  <a:ln>
                    <a:noFill/>
                  </a:ln>
                  <a:solidFill>
                    <a:prstClr val="white"/>
                  </a:solidFill>
                  <a:effectLst/>
                  <a:uLnTx/>
                  <a:uFillTx/>
                  <a:latin typeface="Calibri"/>
                  <a:ea typeface="+mn-ea"/>
                  <a:cs typeface="+mn-cs"/>
                </a:endParaRPr>
              </a:p>
              <a:p>
                <a:pPr algn="ctr"/>
                <a:endParaRPr lang="en-IE" dirty="0"/>
              </a:p>
              <a:p>
                <a:pPr algn="ctr"/>
                <a:endParaRPr lang="en-IE" dirty="0"/>
              </a:p>
            </p:txBody>
          </p:sp>
        </mc:Choice>
        <mc:Fallback xmlns="">
          <p:sp>
            <p:nvSpPr>
              <p:cNvPr id="6" name="Rectangle 5">
                <a:extLst>
                  <a:ext uri="{FF2B5EF4-FFF2-40B4-BE49-F238E27FC236}">
                    <a16:creationId xmlns:a16="http://schemas.microsoft.com/office/drawing/2014/main" id="{25935259-D4A9-1409-4AB0-4254606237A1}"/>
                  </a:ext>
                </a:extLst>
              </p:cNvPr>
              <p:cNvSpPr>
                <a:spLocks noRot="1" noChangeAspect="1" noMove="1" noResize="1" noEditPoints="1" noAdjustHandles="1" noChangeArrowheads="1" noChangeShapeType="1" noTextEdit="1"/>
              </p:cNvSpPr>
              <p:nvPr/>
            </p:nvSpPr>
            <p:spPr>
              <a:xfrm>
                <a:off x="11871158" y="2823411"/>
                <a:ext cx="3898231" cy="6561221"/>
              </a:xfrm>
              <a:prstGeom prst="rect">
                <a:avLst/>
              </a:prstGeom>
              <a:blipFill>
                <a:blip r:embed="rId3"/>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F4C7A079-37D2-C04E-9C86-B71EA62D8CE9}"/>
                  </a:ext>
                </a:extLst>
              </p:cNvPr>
              <p:cNvSpPr/>
              <p:nvPr/>
            </p:nvSpPr>
            <p:spPr>
              <a:xfrm>
                <a:off x="2291519" y="6780295"/>
                <a:ext cx="3577389" cy="12352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GB" sz="2800" b="0" i="1" smtClean="0">
                          <a:latin typeface="Cambria Math" panose="02040503050406030204" pitchFamily="18" charset="0"/>
                        </a:rPr>
                        <m:t>𝐶𝑜𝑠</m:t>
                      </m:r>
                      <m:r>
                        <a:rPr lang="en-GB" sz="2800" b="0" i="1" smtClean="0">
                          <a:latin typeface="Cambria Math" panose="02040503050406030204" pitchFamily="18" charset="0"/>
                        </a:rPr>
                        <m:t>30°= </m:t>
                      </m:r>
                      <m:f>
                        <m:fPr>
                          <m:ctrlPr>
                            <a:rPr lang="en-GB" sz="2800" b="0" i="1" smtClean="0">
                              <a:latin typeface="Cambria Math" panose="02040503050406030204" pitchFamily="18" charset="0"/>
                              <a:ea typeface="Cambria Math" panose="02040503050406030204" pitchFamily="18" charset="0"/>
                            </a:rPr>
                          </m:ctrlPr>
                        </m:fPr>
                        <m:num>
                          <m:rad>
                            <m:radPr>
                              <m:degHide m:val="on"/>
                              <m:ctrlPr>
                                <a:rPr lang="en-GB" sz="2800" b="0" i="1" smtClean="0">
                                  <a:latin typeface="Cambria Math" panose="02040503050406030204" pitchFamily="18" charset="0"/>
                                  <a:ea typeface="Cambria Math" panose="02040503050406030204" pitchFamily="18" charset="0"/>
                                </a:rPr>
                              </m:ctrlPr>
                            </m:radPr>
                            <m:deg/>
                            <m:e>
                              <m:r>
                                <a:rPr lang="en-GB" sz="2800" b="0" i="1" smtClean="0">
                                  <a:latin typeface="Cambria Math" panose="02040503050406030204" pitchFamily="18" charset="0"/>
                                  <a:ea typeface="Cambria Math" panose="02040503050406030204" pitchFamily="18" charset="0"/>
                                </a:rPr>
                                <m:t>3</m:t>
                              </m:r>
                            </m:e>
                          </m:rad>
                        </m:num>
                        <m:den>
                          <m:r>
                            <a:rPr lang="en-GB" sz="2800" b="0" i="1" smtClean="0">
                              <a:latin typeface="Cambria Math" panose="02040503050406030204" pitchFamily="18" charset="0"/>
                              <a:ea typeface="Cambria Math" panose="02040503050406030204" pitchFamily="18" charset="0"/>
                            </a:rPr>
                            <m:t>2</m:t>
                          </m:r>
                        </m:den>
                      </m:f>
                    </m:oMath>
                  </m:oMathPara>
                </a14:m>
                <a:endParaRPr lang="en-IE" sz="2800" dirty="0"/>
              </a:p>
            </p:txBody>
          </p:sp>
        </mc:Choice>
        <mc:Fallback xmlns="">
          <p:sp>
            <p:nvSpPr>
              <p:cNvPr id="7" name="Rectangle 6">
                <a:extLst>
                  <a:ext uri="{FF2B5EF4-FFF2-40B4-BE49-F238E27FC236}">
                    <a16:creationId xmlns:a16="http://schemas.microsoft.com/office/drawing/2014/main" id="{F4C7A079-37D2-C04E-9C86-B71EA62D8CE9}"/>
                  </a:ext>
                </a:extLst>
              </p:cNvPr>
              <p:cNvSpPr>
                <a:spLocks noRot="1" noChangeAspect="1" noMove="1" noResize="1" noEditPoints="1" noAdjustHandles="1" noChangeArrowheads="1" noChangeShapeType="1" noTextEdit="1"/>
              </p:cNvSpPr>
              <p:nvPr/>
            </p:nvSpPr>
            <p:spPr>
              <a:xfrm>
                <a:off x="2291519" y="6780295"/>
                <a:ext cx="3577389" cy="1235242"/>
              </a:xfrm>
              <a:prstGeom prst="rect">
                <a:avLst/>
              </a:prstGeom>
              <a:blipFill>
                <a:blip r:embed="rId4"/>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A10ADF19-C4B7-1C24-D28D-1211FE13F227}"/>
                  </a:ext>
                </a:extLst>
              </p:cNvPr>
              <p:cNvSpPr/>
              <p:nvPr/>
            </p:nvSpPr>
            <p:spPr>
              <a:xfrm>
                <a:off x="6711642" y="4097881"/>
                <a:ext cx="3577389" cy="123524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GB" sz="2800" dirty="0">
                          <a:solidFill>
                            <a:prstClr val="white"/>
                          </a:solidFill>
                        </a:rPr>
                        <m:t>Sin</m:t>
                      </m:r>
                      <m:r>
                        <a:rPr lang="en-GB" sz="2800" i="1">
                          <a:solidFill>
                            <a:prstClr val="white"/>
                          </a:solidFill>
                          <a:latin typeface="Cambria Math" panose="02040503050406030204" pitchFamily="18" charset="0"/>
                        </a:rPr>
                        <m:t>30°= </m:t>
                      </m:r>
                      <m:f>
                        <m:fPr>
                          <m:ctrlPr>
                            <a:rPr lang="en-GB" sz="2800" i="1">
                              <a:solidFill>
                                <a:prstClr val="white"/>
                              </a:solidFill>
                              <a:latin typeface="Cambria Math" panose="02040503050406030204" pitchFamily="18" charset="0"/>
                              <a:ea typeface="Cambria Math" panose="02040503050406030204" pitchFamily="18" charset="0"/>
                            </a:rPr>
                          </m:ctrlPr>
                        </m:fPr>
                        <m:num>
                          <m:r>
                            <a:rPr lang="en-GB" sz="2800" i="1">
                              <a:solidFill>
                                <a:prstClr val="white"/>
                              </a:solidFill>
                              <a:latin typeface="Cambria Math" panose="02040503050406030204" pitchFamily="18" charset="0"/>
                              <a:ea typeface="Cambria Math" panose="02040503050406030204" pitchFamily="18" charset="0"/>
                            </a:rPr>
                            <m:t>1</m:t>
                          </m:r>
                        </m:num>
                        <m:den>
                          <m:r>
                            <a:rPr lang="en-GB" sz="2800" i="1">
                              <a:solidFill>
                                <a:prstClr val="white"/>
                              </a:solidFill>
                              <a:latin typeface="Cambria Math" panose="02040503050406030204" pitchFamily="18" charset="0"/>
                              <a:ea typeface="Cambria Math" panose="02040503050406030204" pitchFamily="18" charset="0"/>
                            </a:rPr>
                            <m:t>2</m:t>
                          </m:r>
                        </m:den>
                      </m:f>
                    </m:oMath>
                  </m:oMathPara>
                </a14:m>
                <a:endParaRPr lang="en-IE" dirty="0">
                  <a:solidFill>
                    <a:prstClr val="white"/>
                  </a:solidFill>
                </a:endParaRPr>
              </a:p>
            </p:txBody>
          </p:sp>
        </mc:Choice>
        <mc:Fallback xmlns="">
          <p:sp>
            <p:nvSpPr>
              <p:cNvPr id="9" name="Rectangle 8">
                <a:extLst>
                  <a:ext uri="{FF2B5EF4-FFF2-40B4-BE49-F238E27FC236}">
                    <a16:creationId xmlns:a16="http://schemas.microsoft.com/office/drawing/2014/main" id="{A10ADF19-C4B7-1C24-D28D-1211FE13F227}"/>
                  </a:ext>
                </a:extLst>
              </p:cNvPr>
              <p:cNvSpPr>
                <a:spLocks noRot="1" noChangeAspect="1" noMove="1" noResize="1" noEditPoints="1" noAdjustHandles="1" noChangeArrowheads="1" noChangeShapeType="1" noTextEdit="1"/>
              </p:cNvSpPr>
              <p:nvPr/>
            </p:nvSpPr>
            <p:spPr>
              <a:xfrm>
                <a:off x="6711642" y="4097881"/>
                <a:ext cx="3577389" cy="1235242"/>
              </a:xfrm>
              <a:prstGeom prst="rect">
                <a:avLst/>
              </a:prstGeom>
              <a:blipFill>
                <a:blip r:embed="rId5"/>
                <a:stretch>
                  <a:fillRect/>
                </a:stretch>
              </a:blipFill>
            </p:spPr>
            <p:txBody>
              <a:bodyPr/>
              <a:lstStyle/>
              <a:p>
                <a:r>
                  <a:rPr lang="en-IE">
                    <a:noFill/>
                  </a:rPr>
                  <a:t> </a:t>
                </a:r>
              </a:p>
            </p:txBody>
          </p:sp>
        </mc:Fallback>
      </mc:AlternateContent>
      <p:sp>
        <p:nvSpPr>
          <p:cNvPr id="10" name="Title 1">
            <a:extLst>
              <a:ext uri="{FF2B5EF4-FFF2-40B4-BE49-F238E27FC236}">
                <a16:creationId xmlns:a16="http://schemas.microsoft.com/office/drawing/2014/main" id="{88D16F7B-77AF-1930-15FB-528DA49F261E}"/>
              </a:ext>
            </a:extLst>
          </p:cNvPr>
          <p:cNvSpPr>
            <a:spLocks noGrp="1"/>
          </p:cNvSpPr>
          <p:nvPr>
            <p:ph type="title"/>
          </p:nvPr>
        </p:nvSpPr>
        <p:spPr>
          <a:xfrm>
            <a:off x="948359" y="338614"/>
            <a:ext cx="10973872" cy="1173392"/>
          </a:xfrm>
        </p:spPr>
        <p:txBody>
          <a:bodyPr/>
          <a:lstStyle/>
          <a:p>
            <a:r>
              <a:rPr lang="en-IE" dirty="0"/>
              <a:t>Sin/Cos/Tan of an Angle are Line Lengths</a:t>
            </a:r>
          </a:p>
        </p:txBody>
      </p:sp>
    </p:spTree>
    <p:extLst>
      <p:ext uri="{BB962C8B-B14F-4D97-AF65-F5344CB8AC3E}">
        <p14:creationId xmlns:p14="http://schemas.microsoft.com/office/powerpoint/2010/main" val="1367845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E2DF6-A57F-4EA2-9B42-997E389EA376}"/>
              </a:ext>
            </a:extLst>
          </p:cNvPr>
          <p:cNvSpPr>
            <a:spLocks noGrp="1"/>
          </p:cNvSpPr>
          <p:nvPr>
            <p:ph type="title"/>
          </p:nvPr>
        </p:nvSpPr>
        <p:spPr/>
        <p:txBody>
          <a:bodyPr/>
          <a:lstStyle/>
          <a:p>
            <a:r>
              <a:rPr lang="en-IE" dirty="0"/>
              <a:t>Consider the following right angled triangle..</a:t>
            </a:r>
          </a:p>
        </p:txBody>
      </p:sp>
      <p:sp>
        <p:nvSpPr>
          <p:cNvPr id="3" name="Right Triangle 2">
            <a:extLst>
              <a:ext uri="{FF2B5EF4-FFF2-40B4-BE49-F238E27FC236}">
                <a16:creationId xmlns:a16="http://schemas.microsoft.com/office/drawing/2014/main" id="{F2C49245-9297-4E52-BF0D-09C3E666DFEC}"/>
              </a:ext>
            </a:extLst>
          </p:cNvPr>
          <p:cNvSpPr/>
          <p:nvPr/>
        </p:nvSpPr>
        <p:spPr>
          <a:xfrm>
            <a:off x="4457402" y="3618679"/>
            <a:ext cx="7678056" cy="4002656"/>
          </a:xfrm>
          <a:prstGeom prst="rtTriangle">
            <a:avLst/>
          </a:prstGeom>
          <a:solidFill>
            <a:schemeClr val="bg1"/>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4" name="Right Triangle 3">
            <a:extLst>
              <a:ext uri="{FF2B5EF4-FFF2-40B4-BE49-F238E27FC236}">
                <a16:creationId xmlns:a16="http://schemas.microsoft.com/office/drawing/2014/main" id="{91841C7F-CEF9-420F-88F7-3142D51FDF79}"/>
              </a:ext>
            </a:extLst>
          </p:cNvPr>
          <p:cNvSpPr/>
          <p:nvPr/>
        </p:nvSpPr>
        <p:spPr>
          <a:xfrm>
            <a:off x="7925768" y="5464731"/>
            <a:ext cx="4209690" cy="2156604"/>
          </a:xfrm>
          <a:prstGeom prst="rtTriangle">
            <a:avLst/>
          </a:prstGeom>
          <a:solidFill>
            <a:schemeClr val="bg1"/>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cxnSp>
        <p:nvCxnSpPr>
          <p:cNvPr id="6" name="Straight Arrow Connector 5">
            <a:extLst>
              <a:ext uri="{FF2B5EF4-FFF2-40B4-BE49-F238E27FC236}">
                <a16:creationId xmlns:a16="http://schemas.microsoft.com/office/drawing/2014/main" id="{E6F38C53-8376-44BD-9BDD-A71EC0461F5D}"/>
              </a:ext>
            </a:extLst>
          </p:cNvPr>
          <p:cNvCxnSpPr>
            <a:cxnSpLocks/>
          </p:cNvCxnSpPr>
          <p:nvPr/>
        </p:nvCxnSpPr>
        <p:spPr>
          <a:xfrm>
            <a:off x="4966434" y="2443580"/>
            <a:ext cx="7539487" cy="4056969"/>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888FED93-26C0-4105-8300-6A88BC205622}"/>
              </a:ext>
            </a:extLst>
          </p:cNvPr>
          <p:cNvCxnSpPr>
            <a:cxnSpLocks/>
          </p:cNvCxnSpPr>
          <p:nvPr/>
        </p:nvCxnSpPr>
        <p:spPr>
          <a:xfrm>
            <a:off x="4191529" y="8796434"/>
            <a:ext cx="8180718" cy="0"/>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46247893-7C8E-4E21-AD19-073E99782DA9}"/>
              </a:ext>
            </a:extLst>
          </p:cNvPr>
          <p:cNvCxnSpPr>
            <a:cxnSpLocks/>
          </p:cNvCxnSpPr>
          <p:nvPr/>
        </p:nvCxnSpPr>
        <p:spPr>
          <a:xfrm>
            <a:off x="8281888" y="5098918"/>
            <a:ext cx="3853570" cy="2039338"/>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8C141AEE-86B0-4E3F-BA95-A5896269D0DF}"/>
              </a:ext>
            </a:extLst>
          </p:cNvPr>
          <p:cNvCxnSpPr>
            <a:cxnSpLocks/>
          </p:cNvCxnSpPr>
          <p:nvPr/>
        </p:nvCxnSpPr>
        <p:spPr>
          <a:xfrm flipV="1">
            <a:off x="3845035" y="3497909"/>
            <a:ext cx="0" cy="4071668"/>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3A08CE60-AE9E-4E60-A241-872B466CCEC3}"/>
              </a:ext>
            </a:extLst>
          </p:cNvPr>
          <p:cNvCxnSpPr>
            <a:cxnSpLocks/>
          </p:cNvCxnSpPr>
          <p:nvPr/>
        </p:nvCxnSpPr>
        <p:spPr>
          <a:xfrm flipV="1">
            <a:off x="7517013" y="5464731"/>
            <a:ext cx="0" cy="2104846"/>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D8DCFB29-7426-44BF-978D-3C313279BFAD}"/>
              </a:ext>
            </a:extLst>
          </p:cNvPr>
          <p:cNvSpPr txBox="1"/>
          <p:nvPr/>
        </p:nvSpPr>
        <p:spPr>
          <a:xfrm>
            <a:off x="8736177" y="3631431"/>
            <a:ext cx="1022361" cy="584775"/>
          </a:xfrm>
          <a:prstGeom prst="rect">
            <a:avLst/>
          </a:prstGeom>
          <a:noFill/>
        </p:spPr>
        <p:txBody>
          <a:bodyPr wrap="square" rtlCol="0">
            <a:spAutoFit/>
          </a:bodyPr>
          <a:lstStyle/>
          <a:p>
            <a:r>
              <a:rPr lang="en-IE" sz="3200" b="1" dirty="0"/>
              <a:t>10</a:t>
            </a:r>
            <a:endParaRPr lang="en-IE" sz="2400" b="1" dirty="0"/>
          </a:p>
        </p:txBody>
      </p:sp>
      <p:sp>
        <p:nvSpPr>
          <p:cNvPr id="16" name="TextBox 15">
            <a:extLst>
              <a:ext uri="{FF2B5EF4-FFF2-40B4-BE49-F238E27FC236}">
                <a16:creationId xmlns:a16="http://schemas.microsoft.com/office/drawing/2014/main" id="{3F5A0432-B7DB-48BB-8682-E0AAFF0524CC}"/>
              </a:ext>
            </a:extLst>
          </p:cNvPr>
          <p:cNvSpPr txBox="1"/>
          <p:nvPr/>
        </p:nvSpPr>
        <p:spPr>
          <a:xfrm>
            <a:off x="9989482" y="5402227"/>
            <a:ext cx="1022361" cy="584775"/>
          </a:xfrm>
          <a:prstGeom prst="rect">
            <a:avLst/>
          </a:prstGeom>
          <a:noFill/>
        </p:spPr>
        <p:txBody>
          <a:bodyPr wrap="square" rtlCol="0">
            <a:spAutoFit/>
          </a:bodyPr>
          <a:lstStyle/>
          <a:p>
            <a:r>
              <a:rPr lang="en-IE" sz="3200" b="1" dirty="0"/>
              <a:t>5</a:t>
            </a:r>
            <a:endParaRPr lang="en-IE" sz="2400" b="1" dirty="0"/>
          </a:p>
        </p:txBody>
      </p:sp>
      <p:sp>
        <p:nvSpPr>
          <p:cNvPr id="17" name="TextBox 16">
            <a:extLst>
              <a:ext uri="{FF2B5EF4-FFF2-40B4-BE49-F238E27FC236}">
                <a16:creationId xmlns:a16="http://schemas.microsoft.com/office/drawing/2014/main" id="{F2CA50BA-E06A-41E0-885F-C786BE1C0DCF}"/>
              </a:ext>
            </a:extLst>
          </p:cNvPr>
          <p:cNvSpPr txBox="1"/>
          <p:nvPr/>
        </p:nvSpPr>
        <p:spPr>
          <a:xfrm>
            <a:off x="6776087" y="6224766"/>
            <a:ext cx="843498" cy="584775"/>
          </a:xfrm>
          <a:prstGeom prst="rect">
            <a:avLst/>
          </a:prstGeom>
          <a:noFill/>
        </p:spPr>
        <p:txBody>
          <a:bodyPr wrap="square" rtlCol="0">
            <a:spAutoFit/>
          </a:bodyPr>
          <a:lstStyle/>
          <a:p>
            <a:r>
              <a:rPr lang="en-IE" sz="3200" b="1" dirty="0"/>
              <a:t>3</a:t>
            </a:r>
            <a:endParaRPr lang="en-IE" sz="2400" b="1" dirty="0"/>
          </a:p>
        </p:txBody>
      </p:sp>
      <p:sp>
        <p:nvSpPr>
          <p:cNvPr id="18" name="TextBox 17">
            <a:extLst>
              <a:ext uri="{FF2B5EF4-FFF2-40B4-BE49-F238E27FC236}">
                <a16:creationId xmlns:a16="http://schemas.microsoft.com/office/drawing/2014/main" id="{D581A8AC-9BB4-4157-AF4F-94B1E952F659}"/>
              </a:ext>
            </a:extLst>
          </p:cNvPr>
          <p:cNvSpPr txBox="1"/>
          <p:nvPr/>
        </p:nvSpPr>
        <p:spPr>
          <a:xfrm>
            <a:off x="9733891" y="7764954"/>
            <a:ext cx="511181" cy="584775"/>
          </a:xfrm>
          <a:prstGeom prst="rect">
            <a:avLst/>
          </a:prstGeom>
          <a:noFill/>
        </p:spPr>
        <p:txBody>
          <a:bodyPr wrap="square" rtlCol="0">
            <a:spAutoFit/>
          </a:bodyPr>
          <a:lstStyle/>
          <a:p>
            <a:r>
              <a:rPr lang="en-IE" sz="3200" b="1" dirty="0"/>
              <a:t>4</a:t>
            </a:r>
            <a:endParaRPr lang="en-IE" sz="2400" b="1" dirty="0"/>
          </a:p>
        </p:txBody>
      </p:sp>
      <p:cxnSp>
        <p:nvCxnSpPr>
          <p:cNvPr id="19" name="Straight Arrow Connector 18">
            <a:extLst>
              <a:ext uri="{FF2B5EF4-FFF2-40B4-BE49-F238E27FC236}">
                <a16:creationId xmlns:a16="http://schemas.microsoft.com/office/drawing/2014/main" id="{685E092C-D7CC-4157-90E3-AD6FCA9CFA13}"/>
              </a:ext>
            </a:extLst>
          </p:cNvPr>
          <p:cNvCxnSpPr>
            <a:cxnSpLocks/>
          </p:cNvCxnSpPr>
          <p:nvPr/>
        </p:nvCxnSpPr>
        <p:spPr>
          <a:xfrm>
            <a:off x="7925768" y="8349729"/>
            <a:ext cx="4209690" cy="0"/>
          </a:xfrm>
          <a:prstGeom prst="straightConnector1">
            <a:avLst/>
          </a:prstGeom>
          <a:ln w="57150">
            <a:headEnd type="triangle"/>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E335FBBB-7B6F-4D5F-A9F1-0E8FDF69F51E}"/>
              </a:ext>
            </a:extLst>
          </p:cNvPr>
          <p:cNvSpPr txBox="1"/>
          <p:nvPr/>
        </p:nvSpPr>
        <p:spPr>
          <a:xfrm>
            <a:off x="3064578" y="5172343"/>
            <a:ext cx="1022361" cy="584775"/>
          </a:xfrm>
          <a:prstGeom prst="rect">
            <a:avLst/>
          </a:prstGeom>
          <a:noFill/>
        </p:spPr>
        <p:txBody>
          <a:bodyPr wrap="square" rtlCol="0">
            <a:spAutoFit/>
          </a:bodyPr>
          <a:lstStyle/>
          <a:p>
            <a:r>
              <a:rPr lang="en-IE" sz="3200" b="1" dirty="0"/>
              <a:t>6</a:t>
            </a:r>
            <a:endParaRPr lang="en-IE" sz="2400" b="1" dirty="0"/>
          </a:p>
        </p:txBody>
      </p:sp>
      <p:sp>
        <p:nvSpPr>
          <p:cNvPr id="22" name="TextBox 21">
            <a:extLst>
              <a:ext uri="{FF2B5EF4-FFF2-40B4-BE49-F238E27FC236}">
                <a16:creationId xmlns:a16="http://schemas.microsoft.com/office/drawing/2014/main" id="{67078F58-AA35-4B30-8A34-9B83A3FD53C5}"/>
              </a:ext>
            </a:extLst>
          </p:cNvPr>
          <p:cNvSpPr txBox="1"/>
          <p:nvPr/>
        </p:nvSpPr>
        <p:spPr>
          <a:xfrm>
            <a:off x="7756165" y="9048973"/>
            <a:ext cx="511181" cy="584774"/>
          </a:xfrm>
          <a:prstGeom prst="rect">
            <a:avLst/>
          </a:prstGeom>
          <a:noFill/>
        </p:spPr>
        <p:txBody>
          <a:bodyPr wrap="square" rtlCol="0">
            <a:spAutoFit/>
          </a:bodyPr>
          <a:lstStyle/>
          <a:p>
            <a:r>
              <a:rPr lang="en-IE" sz="3200" b="1" dirty="0"/>
              <a:t>8</a:t>
            </a:r>
            <a:endParaRPr lang="en-IE" sz="2400" b="1" dirty="0"/>
          </a:p>
        </p:txBody>
      </p:sp>
    </p:spTree>
    <p:extLst>
      <p:ext uri="{BB962C8B-B14F-4D97-AF65-F5344CB8AC3E}">
        <p14:creationId xmlns:p14="http://schemas.microsoft.com/office/powerpoint/2010/main" val="4202262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DBFE-585A-4CC5-ADBE-AC73EC2804CA}"/>
              </a:ext>
            </a:extLst>
          </p:cNvPr>
          <p:cNvSpPr>
            <a:spLocks noGrp="1"/>
          </p:cNvSpPr>
          <p:nvPr>
            <p:ph type="title"/>
          </p:nvPr>
        </p:nvSpPr>
        <p:spPr/>
        <p:txBody>
          <a:bodyPr/>
          <a:lstStyle/>
          <a:p>
            <a:r>
              <a:rPr lang="en-IE" dirty="0"/>
              <a:t>Similar Triangles</a:t>
            </a:r>
          </a:p>
        </p:txBody>
      </p:sp>
      <p:pic>
        <p:nvPicPr>
          <p:cNvPr id="4" name="Picture 3">
            <a:extLst>
              <a:ext uri="{FF2B5EF4-FFF2-40B4-BE49-F238E27FC236}">
                <a16:creationId xmlns:a16="http://schemas.microsoft.com/office/drawing/2014/main" id="{B1D6F8CD-13EB-4FE5-ABE3-FC71BB2B0893}"/>
              </a:ext>
            </a:extLst>
          </p:cNvPr>
          <p:cNvPicPr>
            <a:picLocks noChangeAspect="1"/>
          </p:cNvPicPr>
          <p:nvPr/>
        </p:nvPicPr>
        <p:blipFill>
          <a:blip r:embed="rId2"/>
          <a:stretch>
            <a:fillRect/>
          </a:stretch>
        </p:blipFill>
        <p:spPr>
          <a:xfrm>
            <a:off x="889422" y="3685294"/>
            <a:ext cx="4826248" cy="3397425"/>
          </a:xfrm>
          <a:prstGeom prst="rect">
            <a:avLst/>
          </a:prstGeom>
        </p:spPr>
      </p:pic>
    </p:spTree>
    <p:extLst>
      <p:ext uri="{BB962C8B-B14F-4D97-AF65-F5344CB8AC3E}">
        <p14:creationId xmlns:p14="http://schemas.microsoft.com/office/powerpoint/2010/main" val="3594958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DBFE-585A-4CC5-ADBE-AC73EC2804CA}"/>
              </a:ext>
            </a:extLst>
          </p:cNvPr>
          <p:cNvSpPr>
            <a:spLocks noGrp="1"/>
          </p:cNvSpPr>
          <p:nvPr>
            <p:ph type="title"/>
          </p:nvPr>
        </p:nvSpPr>
        <p:spPr/>
        <p:txBody>
          <a:bodyPr/>
          <a:lstStyle/>
          <a:p>
            <a:r>
              <a:rPr lang="en-IE" dirty="0"/>
              <a:t>Similar Triangles</a:t>
            </a:r>
          </a:p>
        </p:txBody>
      </p:sp>
      <p:pic>
        <p:nvPicPr>
          <p:cNvPr id="4" name="Picture 3">
            <a:extLst>
              <a:ext uri="{FF2B5EF4-FFF2-40B4-BE49-F238E27FC236}">
                <a16:creationId xmlns:a16="http://schemas.microsoft.com/office/drawing/2014/main" id="{B1D6F8CD-13EB-4FE5-ABE3-FC71BB2B0893}"/>
              </a:ext>
            </a:extLst>
          </p:cNvPr>
          <p:cNvPicPr>
            <a:picLocks noChangeAspect="1"/>
          </p:cNvPicPr>
          <p:nvPr/>
        </p:nvPicPr>
        <p:blipFill>
          <a:blip r:embed="rId2"/>
          <a:stretch>
            <a:fillRect/>
          </a:stretch>
        </p:blipFill>
        <p:spPr>
          <a:xfrm>
            <a:off x="889422" y="3685294"/>
            <a:ext cx="4826248" cy="339742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CBE1EB2-0749-4F2F-A9D5-2D4B1075EDAB}"/>
                  </a:ext>
                </a:extLst>
              </p:cNvPr>
              <p:cNvSpPr txBox="1"/>
              <p:nvPr/>
            </p:nvSpPr>
            <p:spPr>
              <a:xfrm>
                <a:off x="6165273" y="2396837"/>
                <a:ext cx="9421091" cy="1155509"/>
              </a:xfrm>
              <a:prstGeom prst="rect">
                <a:avLst/>
              </a:prstGeom>
              <a:solidFill>
                <a:schemeClr val="accent6">
                  <a:lumMod val="40000"/>
                  <a:lumOff val="60000"/>
                </a:schemeClr>
              </a:solidFill>
              <a:ln>
                <a:solidFill>
                  <a:schemeClr val="tx2"/>
                </a:solidFill>
              </a:ln>
            </p:spPr>
            <p:txBody>
              <a:bodyPr wrap="square" rtlCol="0">
                <a:spAutoFit/>
              </a:bodyPr>
              <a:lstStyle/>
              <a:p>
                <a:r>
                  <a:rPr lang="en-IE" sz="2400" b="1" dirty="0"/>
                  <a:t>Ratio of Corresponding Sides</a:t>
                </a:r>
              </a:p>
              <a:p>
                <a:pPr/>
                <a14:m>
                  <m:oMathPara xmlns:m="http://schemas.openxmlformats.org/officeDocument/2006/math">
                    <m:oMathParaPr>
                      <m:jc m:val="centerGroup"/>
                    </m:oMathParaPr>
                    <m:oMath xmlns:m="http://schemas.openxmlformats.org/officeDocument/2006/math">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𝟑</m:t>
                          </m:r>
                        </m:num>
                        <m:den>
                          <m:r>
                            <a:rPr lang="en-IE" sz="2400" b="1" i="1" smtClean="0">
                              <a:latin typeface="Cambria Math" panose="02040503050406030204" pitchFamily="18" charset="0"/>
                            </a:rPr>
                            <m:t>𝟔</m:t>
                          </m:r>
                        </m:den>
                      </m:f>
                      <m:r>
                        <a:rPr lang="en-IE" sz="2400" b="1" i="1" smtClean="0">
                          <a:latin typeface="Cambria Math" panose="02040503050406030204" pitchFamily="18" charset="0"/>
                        </a:rPr>
                        <m:t>=</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𝟓</m:t>
                          </m:r>
                        </m:num>
                        <m:den>
                          <m:r>
                            <a:rPr lang="en-IE" sz="2400" b="1" i="1" smtClean="0">
                              <a:latin typeface="Cambria Math" panose="02040503050406030204" pitchFamily="18" charset="0"/>
                            </a:rPr>
                            <m:t>𝟏𝟎</m:t>
                          </m:r>
                        </m:den>
                      </m:f>
                      <m:r>
                        <a:rPr lang="en-IE" sz="2400" b="1" i="1" smtClean="0">
                          <a:latin typeface="Cambria Math" panose="02040503050406030204" pitchFamily="18" charset="0"/>
                        </a:rPr>
                        <m:t>=</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𝟒</m:t>
                          </m:r>
                        </m:num>
                        <m:den>
                          <m:r>
                            <a:rPr lang="en-IE" sz="2400" b="1" i="1" smtClean="0">
                              <a:latin typeface="Cambria Math" panose="02040503050406030204" pitchFamily="18" charset="0"/>
                            </a:rPr>
                            <m:t>𝟖</m:t>
                          </m:r>
                        </m:den>
                      </m:f>
                      <m:r>
                        <a:rPr lang="en-IE" sz="2400" b="1" i="1" smtClean="0">
                          <a:latin typeface="Cambria Math" panose="02040503050406030204" pitchFamily="18" charset="0"/>
                        </a:rPr>
                        <m:t>…=</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𝟏</m:t>
                          </m:r>
                        </m:num>
                        <m:den>
                          <m:r>
                            <a:rPr lang="en-IE" sz="2400" b="1" i="1" smtClean="0">
                              <a:latin typeface="Cambria Math" panose="02040503050406030204" pitchFamily="18" charset="0"/>
                            </a:rPr>
                            <m:t>𝟐</m:t>
                          </m:r>
                        </m:den>
                      </m:f>
                    </m:oMath>
                  </m:oMathPara>
                </a14:m>
                <a:endParaRPr lang="en-IE" sz="2400" b="1" dirty="0"/>
              </a:p>
            </p:txBody>
          </p:sp>
        </mc:Choice>
        <mc:Fallback xmlns="">
          <p:sp>
            <p:nvSpPr>
              <p:cNvPr id="6" name="TextBox 5">
                <a:extLst>
                  <a:ext uri="{FF2B5EF4-FFF2-40B4-BE49-F238E27FC236}">
                    <a16:creationId xmlns:a16="http://schemas.microsoft.com/office/drawing/2014/main" id="{ECBE1EB2-0749-4F2F-A9D5-2D4B1075EDAB}"/>
                  </a:ext>
                </a:extLst>
              </p:cNvPr>
              <p:cNvSpPr txBox="1">
                <a:spLocks noRot="1" noChangeAspect="1" noMove="1" noResize="1" noEditPoints="1" noAdjustHandles="1" noChangeArrowheads="1" noChangeShapeType="1" noTextEdit="1"/>
              </p:cNvSpPr>
              <p:nvPr/>
            </p:nvSpPr>
            <p:spPr>
              <a:xfrm>
                <a:off x="6165273" y="2396837"/>
                <a:ext cx="9421091" cy="1155509"/>
              </a:xfrm>
              <a:prstGeom prst="rect">
                <a:avLst/>
              </a:prstGeom>
              <a:blipFill>
                <a:blip r:embed="rId3"/>
                <a:stretch>
                  <a:fillRect l="-904" t="-3125"/>
                </a:stretch>
              </a:blipFill>
              <a:ln>
                <a:solidFill>
                  <a:schemeClr val="tx2"/>
                </a:solidFill>
              </a:ln>
            </p:spPr>
            <p:txBody>
              <a:bodyPr/>
              <a:lstStyle/>
              <a:p>
                <a:r>
                  <a:rPr lang="en-IE">
                    <a:noFill/>
                  </a:rPr>
                  <a:t> </a:t>
                </a:r>
              </a:p>
            </p:txBody>
          </p:sp>
        </mc:Fallback>
      </mc:AlternateContent>
    </p:spTree>
    <p:extLst>
      <p:ext uri="{BB962C8B-B14F-4D97-AF65-F5344CB8AC3E}">
        <p14:creationId xmlns:p14="http://schemas.microsoft.com/office/powerpoint/2010/main" val="24708643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DBFE-585A-4CC5-ADBE-AC73EC2804CA}"/>
              </a:ext>
            </a:extLst>
          </p:cNvPr>
          <p:cNvSpPr>
            <a:spLocks noGrp="1"/>
          </p:cNvSpPr>
          <p:nvPr>
            <p:ph type="title"/>
          </p:nvPr>
        </p:nvSpPr>
        <p:spPr/>
        <p:txBody>
          <a:bodyPr/>
          <a:lstStyle/>
          <a:p>
            <a:r>
              <a:rPr lang="en-IE" dirty="0"/>
              <a:t>Similar Triangles</a:t>
            </a:r>
          </a:p>
        </p:txBody>
      </p:sp>
      <p:pic>
        <p:nvPicPr>
          <p:cNvPr id="4" name="Picture 3">
            <a:extLst>
              <a:ext uri="{FF2B5EF4-FFF2-40B4-BE49-F238E27FC236}">
                <a16:creationId xmlns:a16="http://schemas.microsoft.com/office/drawing/2014/main" id="{B1D6F8CD-13EB-4FE5-ABE3-FC71BB2B0893}"/>
              </a:ext>
            </a:extLst>
          </p:cNvPr>
          <p:cNvPicPr>
            <a:picLocks noChangeAspect="1"/>
          </p:cNvPicPr>
          <p:nvPr/>
        </p:nvPicPr>
        <p:blipFill>
          <a:blip r:embed="rId2"/>
          <a:stretch>
            <a:fillRect/>
          </a:stretch>
        </p:blipFill>
        <p:spPr>
          <a:xfrm>
            <a:off x="889422" y="3685294"/>
            <a:ext cx="4826248" cy="339742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CBE1EB2-0749-4F2F-A9D5-2D4B1075EDAB}"/>
                  </a:ext>
                </a:extLst>
              </p:cNvPr>
              <p:cNvSpPr txBox="1"/>
              <p:nvPr/>
            </p:nvSpPr>
            <p:spPr>
              <a:xfrm>
                <a:off x="6165273" y="2396837"/>
                <a:ext cx="9421091" cy="1155509"/>
              </a:xfrm>
              <a:prstGeom prst="rect">
                <a:avLst/>
              </a:prstGeom>
              <a:solidFill>
                <a:schemeClr val="accent6">
                  <a:lumMod val="40000"/>
                  <a:lumOff val="60000"/>
                </a:schemeClr>
              </a:solidFill>
              <a:ln>
                <a:solidFill>
                  <a:schemeClr val="tx2"/>
                </a:solidFill>
              </a:ln>
            </p:spPr>
            <p:txBody>
              <a:bodyPr wrap="square" rtlCol="0">
                <a:spAutoFit/>
              </a:bodyPr>
              <a:lstStyle/>
              <a:p>
                <a:r>
                  <a:rPr lang="en-IE" sz="2400" b="1" dirty="0"/>
                  <a:t>Ratio of Corresponding Sides</a:t>
                </a:r>
              </a:p>
              <a:p>
                <a:pPr/>
                <a14:m>
                  <m:oMathPara xmlns:m="http://schemas.openxmlformats.org/officeDocument/2006/math">
                    <m:oMathParaPr>
                      <m:jc m:val="centerGroup"/>
                    </m:oMathParaPr>
                    <m:oMath xmlns:m="http://schemas.openxmlformats.org/officeDocument/2006/math">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𝟑</m:t>
                          </m:r>
                        </m:num>
                        <m:den>
                          <m:r>
                            <a:rPr lang="en-IE" sz="2400" b="1" i="1" smtClean="0">
                              <a:latin typeface="Cambria Math" panose="02040503050406030204" pitchFamily="18" charset="0"/>
                            </a:rPr>
                            <m:t>𝟔</m:t>
                          </m:r>
                        </m:den>
                      </m:f>
                      <m:r>
                        <a:rPr lang="en-IE" sz="2400" b="1" i="1" smtClean="0">
                          <a:latin typeface="Cambria Math" panose="02040503050406030204" pitchFamily="18" charset="0"/>
                        </a:rPr>
                        <m:t>=</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𝟓</m:t>
                          </m:r>
                        </m:num>
                        <m:den>
                          <m:r>
                            <a:rPr lang="en-IE" sz="2400" b="1" i="1" smtClean="0">
                              <a:latin typeface="Cambria Math" panose="02040503050406030204" pitchFamily="18" charset="0"/>
                            </a:rPr>
                            <m:t>𝟏𝟎</m:t>
                          </m:r>
                        </m:den>
                      </m:f>
                      <m:r>
                        <a:rPr lang="en-IE" sz="2400" b="1" i="1" smtClean="0">
                          <a:latin typeface="Cambria Math" panose="02040503050406030204" pitchFamily="18" charset="0"/>
                        </a:rPr>
                        <m:t>=</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𝟒</m:t>
                          </m:r>
                        </m:num>
                        <m:den>
                          <m:r>
                            <a:rPr lang="en-IE" sz="2400" b="1" i="1" smtClean="0">
                              <a:latin typeface="Cambria Math" panose="02040503050406030204" pitchFamily="18" charset="0"/>
                            </a:rPr>
                            <m:t>𝟖</m:t>
                          </m:r>
                        </m:den>
                      </m:f>
                      <m:r>
                        <a:rPr lang="en-IE" sz="2400" b="1" i="1" smtClean="0">
                          <a:latin typeface="Cambria Math" panose="02040503050406030204" pitchFamily="18" charset="0"/>
                        </a:rPr>
                        <m:t>…=</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𝟏</m:t>
                          </m:r>
                        </m:num>
                        <m:den>
                          <m:r>
                            <a:rPr lang="en-IE" sz="2400" b="1" i="1" smtClean="0">
                              <a:latin typeface="Cambria Math" panose="02040503050406030204" pitchFamily="18" charset="0"/>
                            </a:rPr>
                            <m:t>𝟐</m:t>
                          </m:r>
                        </m:den>
                      </m:f>
                    </m:oMath>
                  </m:oMathPara>
                </a14:m>
                <a:endParaRPr lang="en-IE" sz="2400" b="1" dirty="0"/>
              </a:p>
            </p:txBody>
          </p:sp>
        </mc:Choice>
        <mc:Fallback xmlns="">
          <p:sp>
            <p:nvSpPr>
              <p:cNvPr id="6" name="TextBox 5">
                <a:extLst>
                  <a:ext uri="{FF2B5EF4-FFF2-40B4-BE49-F238E27FC236}">
                    <a16:creationId xmlns:a16="http://schemas.microsoft.com/office/drawing/2014/main" id="{ECBE1EB2-0749-4F2F-A9D5-2D4B1075EDAB}"/>
                  </a:ext>
                </a:extLst>
              </p:cNvPr>
              <p:cNvSpPr txBox="1">
                <a:spLocks noRot="1" noChangeAspect="1" noMove="1" noResize="1" noEditPoints="1" noAdjustHandles="1" noChangeArrowheads="1" noChangeShapeType="1" noTextEdit="1"/>
              </p:cNvSpPr>
              <p:nvPr/>
            </p:nvSpPr>
            <p:spPr>
              <a:xfrm>
                <a:off x="6165273" y="2396837"/>
                <a:ext cx="9421091" cy="1155509"/>
              </a:xfrm>
              <a:prstGeom prst="rect">
                <a:avLst/>
              </a:prstGeom>
              <a:blipFill>
                <a:blip r:embed="rId3"/>
                <a:stretch>
                  <a:fillRect l="-904" t="-3125"/>
                </a:stretch>
              </a:blipFill>
              <a:ln>
                <a:solidFill>
                  <a:schemeClr val="tx2"/>
                </a:solid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3E3DA1C-9426-4BB0-8AC4-D02252FBA11E}"/>
                  </a:ext>
                </a:extLst>
              </p:cNvPr>
              <p:cNvSpPr txBox="1"/>
              <p:nvPr/>
            </p:nvSpPr>
            <p:spPr>
              <a:xfrm>
                <a:off x="6165272" y="3887716"/>
                <a:ext cx="9421091" cy="1187569"/>
              </a:xfrm>
              <a:prstGeom prst="rect">
                <a:avLst/>
              </a:prstGeom>
              <a:solidFill>
                <a:schemeClr val="accent5">
                  <a:lumMod val="40000"/>
                  <a:lumOff val="60000"/>
                </a:schemeClr>
              </a:solidFill>
              <a:ln>
                <a:solidFill>
                  <a:schemeClr val="tx2"/>
                </a:solidFill>
              </a:ln>
            </p:spPr>
            <p:txBody>
              <a:bodyPr wrap="square" rtlCol="0">
                <a:spAutoFit/>
              </a:bodyPr>
              <a:lstStyle/>
              <a:p>
                <a:r>
                  <a:rPr lang="en-IE" sz="2400" b="1" dirty="0"/>
                  <a:t>Ratio of Base to Hypotenuse</a:t>
                </a:r>
              </a:p>
              <a:p>
                <a:pPr/>
                <a14:m>
                  <m:oMathPara xmlns:m="http://schemas.openxmlformats.org/officeDocument/2006/math">
                    <m:oMathParaPr>
                      <m:jc m:val="centerGroup"/>
                    </m:oMathParaPr>
                    <m:oMath xmlns:m="http://schemas.openxmlformats.org/officeDocument/2006/math">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𝟖</m:t>
                          </m:r>
                        </m:num>
                        <m:den>
                          <m:r>
                            <a:rPr lang="en-IE" sz="2400" b="1" i="1" smtClean="0">
                              <a:latin typeface="Cambria Math" panose="02040503050406030204" pitchFamily="18" charset="0"/>
                            </a:rPr>
                            <m:t>𝟏𝟎</m:t>
                          </m:r>
                        </m:den>
                      </m:f>
                      <m:r>
                        <a:rPr lang="en-IE" sz="2400" b="1" i="1" smtClean="0">
                          <a:latin typeface="Cambria Math" panose="02040503050406030204" pitchFamily="18" charset="0"/>
                        </a:rPr>
                        <m:t>=</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𝟒</m:t>
                          </m:r>
                        </m:num>
                        <m:den>
                          <m:r>
                            <a:rPr lang="en-IE" sz="2400" b="1" i="1" smtClean="0">
                              <a:latin typeface="Cambria Math" panose="02040503050406030204" pitchFamily="18" charset="0"/>
                            </a:rPr>
                            <m:t>𝟓</m:t>
                          </m:r>
                        </m:den>
                      </m:f>
                      <m:r>
                        <a:rPr lang="en-IE" sz="2400" b="1" i="1" smtClean="0">
                          <a:latin typeface="Cambria Math" panose="02040503050406030204" pitchFamily="18" charset="0"/>
                        </a:rPr>
                        <m:t>…=</m:t>
                      </m:r>
                      <m:r>
                        <a:rPr lang="en-IE" sz="2400" b="1" i="1" smtClean="0">
                          <a:latin typeface="Cambria Math" panose="02040503050406030204" pitchFamily="18" charset="0"/>
                        </a:rPr>
                        <m:t>𝟎</m:t>
                      </m:r>
                      <m:r>
                        <a:rPr lang="en-IE" sz="2400" b="1" i="1" smtClean="0">
                          <a:latin typeface="Cambria Math" panose="02040503050406030204" pitchFamily="18" charset="0"/>
                        </a:rPr>
                        <m:t>.</m:t>
                      </m:r>
                      <m:r>
                        <a:rPr lang="en-IE" sz="2400" b="1" i="1" smtClean="0">
                          <a:latin typeface="Cambria Math" panose="02040503050406030204" pitchFamily="18" charset="0"/>
                        </a:rPr>
                        <m:t>𝟖𝟎</m:t>
                      </m:r>
                    </m:oMath>
                  </m:oMathPara>
                </a14:m>
                <a:endParaRPr lang="en-IE" sz="2400" b="1" dirty="0"/>
              </a:p>
            </p:txBody>
          </p:sp>
        </mc:Choice>
        <mc:Fallback xmlns="">
          <p:sp>
            <p:nvSpPr>
              <p:cNvPr id="5" name="TextBox 4">
                <a:extLst>
                  <a:ext uri="{FF2B5EF4-FFF2-40B4-BE49-F238E27FC236}">
                    <a16:creationId xmlns:a16="http://schemas.microsoft.com/office/drawing/2014/main" id="{A3E3DA1C-9426-4BB0-8AC4-D02252FBA11E}"/>
                  </a:ext>
                </a:extLst>
              </p:cNvPr>
              <p:cNvSpPr txBox="1">
                <a:spLocks noRot="1" noChangeAspect="1" noMove="1" noResize="1" noEditPoints="1" noAdjustHandles="1" noChangeArrowheads="1" noChangeShapeType="1" noTextEdit="1"/>
              </p:cNvSpPr>
              <p:nvPr/>
            </p:nvSpPr>
            <p:spPr>
              <a:xfrm>
                <a:off x="6165272" y="3887716"/>
                <a:ext cx="9421091" cy="1187569"/>
              </a:xfrm>
              <a:prstGeom prst="rect">
                <a:avLst/>
              </a:prstGeom>
              <a:blipFill>
                <a:blip r:embed="rId4"/>
                <a:stretch>
                  <a:fillRect l="-904" t="-3046"/>
                </a:stretch>
              </a:blipFill>
              <a:ln>
                <a:solidFill>
                  <a:schemeClr val="tx2"/>
                </a:solidFill>
              </a:ln>
            </p:spPr>
            <p:txBody>
              <a:bodyPr/>
              <a:lstStyle/>
              <a:p>
                <a:r>
                  <a:rPr lang="en-IE">
                    <a:noFill/>
                  </a:rPr>
                  <a:t> </a:t>
                </a:r>
              </a:p>
            </p:txBody>
          </p:sp>
        </mc:Fallback>
      </mc:AlternateContent>
    </p:spTree>
    <p:extLst>
      <p:ext uri="{BB962C8B-B14F-4D97-AF65-F5344CB8AC3E}">
        <p14:creationId xmlns:p14="http://schemas.microsoft.com/office/powerpoint/2010/main" val="23108366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DBFE-585A-4CC5-ADBE-AC73EC2804CA}"/>
              </a:ext>
            </a:extLst>
          </p:cNvPr>
          <p:cNvSpPr>
            <a:spLocks noGrp="1"/>
          </p:cNvSpPr>
          <p:nvPr>
            <p:ph type="title"/>
          </p:nvPr>
        </p:nvSpPr>
        <p:spPr/>
        <p:txBody>
          <a:bodyPr/>
          <a:lstStyle/>
          <a:p>
            <a:r>
              <a:rPr lang="en-IE" dirty="0"/>
              <a:t>Similar Triangles</a:t>
            </a:r>
          </a:p>
        </p:txBody>
      </p:sp>
      <p:pic>
        <p:nvPicPr>
          <p:cNvPr id="4" name="Picture 3">
            <a:extLst>
              <a:ext uri="{FF2B5EF4-FFF2-40B4-BE49-F238E27FC236}">
                <a16:creationId xmlns:a16="http://schemas.microsoft.com/office/drawing/2014/main" id="{B1D6F8CD-13EB-4FE5-ABE3-FC71BB2B0893}"/>
              </a:ext>
            </a:extLst>
          </p:cNvPr>
          <p:cNvPicPr>
            <a:picLocks noChangeAspect="1"/>
          </p:cNvPicPr>
          <p:nvPr/>
        </p:nvPicPr>
        <p:blipFill>
          <a:blip r:embed="rId2"/>
          <a:stretch>
            <a:fillRect/>
          </a:stretch>
        </p:blipFill>
        <p:spPr>
          <a:xfrm>
            <a:off x="889422" y="3685294"/>
            <a:ext cx="4826248" cy="339742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CBE1EB2-0749-4F2F-A9D5-2D4B1075EDAB}"/>
                  </a:ext>
                </a:extLst>
              </p:cNvPr>
              <p:cNvSpPr txBox="1"/>
              <p:nvPr/>
            </p:nvSpPr>
            <p:spPr>
              <a:xfrm>
                <a:off x="6165273" y="2396837"/>
                <a:ext cx="9421091" cy="1155509"/>
              </a:xfrm>
              <a:prstGeom prst="rect">
                <a:avLst/>
              </a:prstGeom>
              <a:solidFill>
                <a:schemeClr val="accent6">
                  <a:lumMod val="40000"/>
                  <a:lumOff val="60000"/>
                </a:schemeClr>
              </a:solidFill>
              <a:ln>
                <a:solidFill>
                  <a:schemeClr val="tx2"/>
                </a:solidFill>
              </a:ln>
            </p:spPr>
            <p:txBody>
              <a:bodyPr wrap="square" rtlCol="0">
                <a:spAutoFit/>
              </a:bodyPr>
              <a:lstStyle/>
              <a:p>
                <a:r>
                  <a:rPr lang="en-IE" sz="2400" b="1" dirty="0"/>
                  <a:t>Ratio of Corresponding Sides</a:t>
                </a:r>
              </a:p>
              <a:p>
                <a:pPr/>
                <a14:m>
                  <m:oMathPara xmlns:m="http://schemas.openxmlformats.org/officeDocument/2006/math">
                    <m:oMathParaPr>
                      <m:jc m:val="centerGroup"/>
                    </m:oMathParaPr>
                    <m:oMath xmlns:m="http://schemas.openxmlformats.org/officeDocument/2006/math">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𝟑</m:t>
                          </m:r>
                        </m:num>
                        <m:den>
                          <m:r>
                            <a:rPr lang="en-IE" sz="2400" b="1" i="1" smtClean="0">
                              <a:latin typeface="Cambria Math" panose="02040503050406030204" pitchFamily="18" charset="0"/>
                            </a:rPr>
                            <m:t>𝟔</m:t>
                          </m:r>
                        </m:den>
                      </m:f>
                      <m:r>
                        <a:rPr lang="en-IE" sz="2400" b="1" i="1" smtClean="0">
                          <a:latin typeface="Cambria Math" panose="02040503050406030204" pitchFamily="18" charset="0"/>
                        </a:rPr>
                        <m:t>=</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𝟓</m:t>
                          </m:r>
                        </m:num>
                        <m:den>
                          <m:r>
                            <a:rPr lang="en-IE" sz="2400" b="1" i="1" smtClean="0">
                              <a:latin typeface="Cambria Math" panose="02040503050406030204" pitchFamily="18" charset="0"/>
                            </a:rPr>
                            <m:t>𝟏𝟎</m:t>
                          </m:r>
                        </m:den>
                      </m:f>
                      <m:r>
                        <a:rPr lang="en-IE" sz="2400" b="1" i="1" smtClean="0">
                          <a:latin typeface="Cambria Math" panose="02040503050406030204" pitchFamily="18" charset="0"/>
                        </a:rPr>
                        <m:t>=</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𝟒</m:t>
                          </m:r>
                        </m:num>
                        <m:den>
                          <m:r>
                            <a:rPr lang="en-IE" sz="2400" b="1" i="1" smtClean="0">
                              <a:latin typeface="Cambria Math" panose="02040503050406030204" pitchFamily="18" charset="0"/>
                            </a:rPr>
                            <m:t>𝟖</m:t>
                          </m:r>
                        </m:den>
                      </m:f>
                      <m:r>
                        <a:rPr lang="en-IE" sz="2400" b="1" i="1" smtClean="0">
                          <a:latin typeface="Cambria Math" panose="02040503050406030204" pitchFamily="18" charset="0"/>
                        </a:rPr>
                        <m:t>…=</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𝟏</m:t>
                          </m:r>
                        </m:num>
                        <m:den>
                          <m:r>
                            <a:rPr lang="en-IE" sz="2400" b="1" i="1" smtClean="0">
                              <a:latin typeface="Cambria Math" panose="02040503050406030204" pitchFamily="18" charset="0"/>
                            </a:rPr>
                            <m:t>𝟐</m:t>
                          </m:r>
                        </m:den>
                      </m:f>
                    </m:oMath>
                  </m:oMathPara>
                </a14:m>
                <a:endParaRPr lang="en-IE" sz="2400" b="1" dirty="0"/>
              </a:p>
            </p:txBody>
          </p:sp>
        </mc:Choice>
        <mc:Fallback xmlns="">
          <p:sp>
            <p:nvSpPr>
              <p:cNvPr id="6" name="TextBox 5">
                <a:extLst>
                  <a:ext uri="{FF2B5EF4-FFF2-40B4-BE49-F238E27FC236}">
                    <a16:creationId xmlns:a16="http://schemas.microsoft.com/office/drawing/2014/main" id="{ECBE1EB2-0749-4F2F-A9D5-2D4B1075EDAB}"/>
                  </a:ext>
                </a:extLst>
              </p:cNvPr>
              <p:cNvSpPr txBox="1">
                <a:spLocks noRot="1" noChangeAspect="1" noMove="1" noResize="1" noEditPoints="1" noAdjustHandles="1" noChangeArrowheads="1" noChangeShapeType="1" noTextEdit="1"/>
              </p:cNvSpPr>
              <p:nvPr/>
            </p:nvSpPr>
            <p:spPr>
              <a:xfrm>
                <a:off x="6165273" y="2396837"/>
                <a:ext cx="9421091" cy="1155509"/>
              </a:xfrm>
              <a:prstGeom prst="rect">
                <a:avLst/>
              </a:prstGeom>
              <a:blipFill>
                <a:blip r:embed="rId3"/>
                <a:stretch>
                  <a:fillRect l="-904" t="-3125"/>
                </a:stretch>
              </a:blipFill>
              <a:ln>
                <a:solidFill>
                  <a:schemeClr val="tx2"/>
                </a:solid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3E3DA1C-9426-4BB0-8AC4-D02252FBA11E}"/>
                  </a:ext>
                </a:extLst>
              </p:cNvPr>
              <p:cNvSpPr txBox="1"/>
              <p:nvPr/>
            </p:nvSpPr>
            <p:spPr>
              <a:xfrm>
                <a:off x="6165272" y="3887716"/>
                <a:ext cx="9421091" cy="1187569"/>
              </a:xfrm>
              <a:prstGeom prst="rect">
                <a:avLst/>
              </a:prstGeom>
              <a:solidFill>
                <a:schemeClr val="accent5">
                  <a:lumMod val="40000"/>
                  <a:lumOff val="60000"/>
                </a:schemeClr>
              </a:solidFill>
              <a:ln>
                <a:solidFill>
                  <a:schemeClr val="tx2"/>
                </a:solidFill>
              </a:ln>
            </p:spPr>
            <p:txBody>
              <a:bodyPr wrap="square" rtlCol="0">
                <a:spAutoFit/>
              </a:bodyPr>
              <a:lstStyle/>
              <a:p>
                <a:r>
                  <a:rPr lang="en-IE" sz="2400" b="1" dirty="0"/>
                  <a:t>Ratio of Base to Hypotenuse</a:t>
                </a:r>
              </a:p>
              <a:p>
                <a:pPr/>
                <a14:m>
                  <m:oMathPara xmlns:m="http://schemas.openxmlformats.org/officeDocument/2006/math">
                    <m:oMathParaPr>
                      <m:jc m:val="centerGroup"/>
                    </m:oMathParaPr>
                    <m:oMath xmlns:m="http://schemas.openxmlformats.org/officeDocument/2006/math">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𝟖</m:t>
                          </m:r>
                        </m:num>
                        <m:den>
                          <m:r>
                            <a:rPr lang="en-IE" sz="2400" b="1" i="1" smtClean="0">
                              <a:latin typeface="Cambria Math" panose="02040503050406030204" pitchFamily="18" charset="0"/>
                            </a:rPr>
                            <m:t>𝟏𝟎</m:t>
                          </m:r>
                        </m:den>
                      </m:f>
                      <m:r>
                        <a:rPr lang="en-IE" sz="2400" b="1" i="1" smtClean="0">
                          <a:latin typeface="Cambria Math" panose="02040503050406030204" pitchFamily="18" charset="0"/>
                        </a:rPr>
                        <m:t>=</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𝟒</m:t>
                          </m:r>
                        </m:num>
                        <m:den>
                          <m:r>
                            <a:rPr lang="en-IE" sz="2400" b="1" i="1" smtClean="0">
                              <a:latin typeface="Cambria Math" panose="02040503050406030204" pitchFamily="18" charset="0"/>
                            </a:rPr>
                            <m:t>𝟓</m:t>
                          </m:r>
                        </m:den>
                      </m:f>
                      <m:r>
                        <a:rPr lang="en-IE" sz="2400" b="1" i="1" smtClean="0">
                          <a:latin typeface="Cambria Math" panose="02040503050406030204" pitchFamily="18" charset="0"/>
                        </a:rPr>
                        <m:t>…=</m:t>
                      </m:r>
                      <m:r>
                        <a:rPr lang="en-IE" sz="2400" b="1" i="1" smtClean="0">
                          <a:latin typeface="Cambria Math" panose="02040503050406030204" pitchFamily="18" charset="0"/>
                        </a:rPr>
                        <m:t>𝟎</m:t>
                      </m:r>
                      <m:r>
                        <a:rPr lang="en-IE" sz="2400" b="1" i="1" smtClean="0">
                          <a:latin typeface="Cambria Math" panose="02040503050406030204" pitchFamily="18" charset="0"/>
                        </a:rPr>
                        <m:t>.</m:t>
                      </m:r>
                      <m:r>
                        <a:rPr lang="en-IE" sz="2400" b="1" i="1" smtClean="0">
                          <a:latin typeface="Cambria Math" panose="02040503050406030204" pitchFamily="18" charset="0"/>
                        </a:rPr>
                        <m:t>𝟖𝟎</m:t>
                      </m:r>
                    </m:oMath>
                  </m:oMathPara>
                </a14:m>
                <a:endParaRPr lang="en-IE" sz="2400" b="1" dirty="0"/>
              </a:p>
            </p:txBody>
          </p:sp>
        </mc:Choice>
        <mc:Fallback xmlns="">
          <p:sp>
            <p:nvSpPr>
              <p:cNvPr id="5" name="TextBox 4">
                <a:extLst>
                  <a:ext uri="{FF2B5EF4-FFF2-40B4-BE49-F238E27FC236}">
                    <a16:creationId xmlns:a16="http://schemas.microsoft.com/office/drawing/2014/main" id="{A3E3DA1C-9426-4BB0-8AC4-D02252FBA11E}"/>
                  </a:ext>
                </a:extLst>
              </p:cNvPr>
              <p:cNvSpPr txBox="1">
                <a:spLocks noRot="1" noChangeAspect="1" noMove="1" noResize="1" noEditPoints="1" noAdjustHandles="1" noChangeArrowheads="1" noChangeShapeType="1" noTextEdit="1"/>
              </p:cNvSpPr>
              <p:nvPr/>
            </p:nvSpPr>
            <p:spPr>
              <a:xfrm>
                <a:off x="6165272" y="3887716"/>
                <a:ext cx="9421091" cy="1187569"/>
              </a:xfrm>
              <a:prstGeom prst="rect">
                <a:avLst/>
              </a:prstGeom>
              <a:blipFill>
                <a:blip r:embed="rId4"/>
                <a:stretch>
                  <a:fillRect l="-904" t="-3046"/>
                </a:stretch>
              </a:blipFill>
              <a:ln>
                <a:solidFill>
                  <a:schemeClr val="tx2"/>
                </a:solid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306EFDF-1F55-496A-82E4-22FC75C69331}"/>
                  </a:ext>
                </a:extLst>
              </p:cNvPr>
              <p:cNvSpPr txBox="1"/>
              <p:nvPr/>
            </p:nvSpPr>
            <p:spPr>
              <a:xfrm>
                <a:off x="6165273" y="5410655"/>
                <a:ext cx="9421091" cy="1187569"/>
              </a:xfrm>
              <a:prstGeom prst="rect">
                <a:avLst/>
              </a:prstGeom>
              <a:solidFill>
                <a:schemeClr val="accent4">
                  <a:lumMod val="40000"/>
                  <a:lumOff val="60000"/>
                </a:schemeClr>
              </a:solidFill>
              <a:ln>
                <a:solidFill>
                  <a:schemeClr val="tx2"/>
                </a:solidFill>
              </a:ln>
            </p:spPr>
            <p:txBody>
              <a:bodyPr wrap="square" rtlCol="0">
                <a:spAutoFit/>
              </a:bodyPr>
              <a:lstStyle/>
              <a:p>
                <a:r>
                  <a:rPr lang="en-IE" sz="2400" b="1" dirty="0"/>
                  <a:t>Ratio of Height to Hypotenuse</a:t>
                </a:r>
              </a:p>
              <a:p>
                <a:pPr/>
                <a14:m>
                  <m:oMathPara xmlns:m="http://schemas.openxmlformats.org/officeDocument/2006/math">
                    <m:oMathParaPr>
                      <m:jc m:val="centerGroup"/>
                    </m:oMathParaPr>
                    <m:oMath xmlns:m="http://schemas.openxmlformats.org/officeDocument/2006/math">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𝟔</m:t>
                          </m:r>
                        </m:num>
                        <m:den>
                          <m:r>
                            <a:rPr lang="en-IE" sz="2400" b="1" i="1" smtClean="0">
                              <a:latin typeface="Cambria Math" panose="02040503050406030204" pitchFamily="18" charset="0"/>
                            </a:rPr>
                            <m:t>𝟏𝟎</m:t>
                          </m:r>
                        </m:den>
                      </m:f>
                      <m:r>
                        <a:rPr lang="en-IE" sz="2400" b="1" i="1" smtClean="0">
                          <a:latin typeface="Cambria Math" panose="02040503050406030204" pitchFamily="18" charset="0"/>
                        </a:rPr>
                        <m:t>=</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𝟑</m:t>
                          </m:r>
                        </m:num>
                        <m:den>
                          <m:r>
                            <a:rPr lang="en-IE" sz="2400" b="1" i="1" smtClean="0">
                              <a:latin typeface="Cambria Math" panose="02040503050406030204" pitchFamily="18" charset="0"/>
                            </a:rPr>
                            <m:t>𝟓</m:t>
                          </m:r>
                        </m:den>
                      </m:f>
                      <m:r>
                        <a:rPr lang="en-IE" sz="2400" b="1" i="1" smtClean="0">
                          <a:latin typeface="Cambria Math" panose="02040503050406030204" pitchFamily="18" charset="0"/>
                        </a:rPr>
                        <m:t>…=</m:t>
                      </m:r>
                      <m:r>
                        <a:rPr lang="en-IE" sz="2400" b="1" i="1" smtClean="0">
                          <a:latin typeface="Cambria Math" panose="02040503050406030204" pitchFamily="18" charset="0"/>
                        </a:rPr>
                        <m:t>𝟎</m:t>
                      </m:r>
                      <m:r>
                        <a:rPr lang="en-IE" sz="2400" b="1" i="1" smtClean="0">
                          <a:latin typeface="Cambria Math" panose="02040503050406030204" pitchFamily="18" charset="0"/>
                        </a:rPr>
                        <m:t>.</m:t>
                      </m:r>
                      <m:r>
                        <a:rPr lang="en-IE" sz="2400" b="1" i="1" smtClean="0">
                          <a:latin typeface="Cambria Math" panose="02040503050406030204" pitchFamily="18" charset="0"/>
                        </a:rPr>
                        <m:t>𝟔𝟎</m:t>
                      </m:r>
                    </m:oMath>
                  </m:oMathPara>
                </a14:m>
                <a:endParaRPr lang="en-IE" sz="2400" b="1" dirty="0"/>
              </a:p>
            </p:txBody>
          </p:sp>
        </mc:Choice>
        <mc:Fallback xmlns="">
          <p:sp>
            <p:nvSpPr>
              <p:cNvPr id="7" name="TextBox 6">
                <a:extLst>
                  <a:ext uri="{FF2B5EF4-FFF2-40B4-BE49-F238E27FC236}">
                    <a16:creationId xmlns:a16="http://schemas.microsoft.com/office/drawing/2014/main" id="{B306EFDF-1F55-496A-82E4-22FC75C69331}"/>
                  </a:ext>
                </a:extLst>
              </p:cNvPr>
              <p:cNvSpPr txBox="1">
                <a:spLocks noRot="1" noChangeAspect="1" noMove="1" noResize="1" noEditPoints="1" noAdjustHandles="1" noChangeArrowheads="1" noChangeShapeType="1" noTextEdit="1"/>
              </p:cNvSpPr>
              <p:nvPr/>
            </p:nvSpPr>
            <p:spPr>
              <a:xfrm>
                <a:off x="6165273" y="5410655"/>
                <a:ext cx="9421091" cy="1187569"/>
              </a:xfrm>
              <a:prstGeom prst="rect">
                <a:avLst/>
              </a:prstGeom>
              <a:blipFill>
                <a:blip r:embed="rId5"/>
                <a:stretch>
                  <a:fillRect l="-904" t="-3061"/>
                </a:stretch>
              </a:blipFill>
              <a:ln>
                <a:solidFill>
                  <a:schemeClr val="tx2"/>
                </a:solidFill>
              </a:ln>
            </p:spPr>
            <p:txBody>
              <a:bodyPr/>
              <a:lstStyle/>
              <a:p>
                <a:r>
                  <a:rPr lang="en-IE">
                    <a:noFill/>
                  </a:rPr>
                  <a:t> </a:t>
                </a:r>
              </a:p>
            </p:txBody>
          </p:sp>
        </mc:Fallback>
      </mc:AlternateContent>
    </p:spTree>
    <p:extLst>
      <p:ext uri="{BB962C8B-B14F-4D97-AF65-F5344CB8AC3E}">
        <p14:creationId xmlns:p14="http://schemas.microsoft.com/office/powerpoint/2010/main" val="1829772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5DBFE-585A-4CC5-ADBE-AC73EC2804CA}"/>
              </a:ext>
            </a:extLst>
          </p:cNvPr>
          <p:cNvSpPr>
            <a:spLocks noGrp="1"/>
          </p:cNvSpPr>
          <p:nvPr>
            <p:ph type="title"/>
          </p:nvPr>
        </p:nvSpPr>
        <p:spPr/>
        <p:txBody>
          <a:bodyPr/>
          <a:lstStyle/>
          <a:p>
            <a:r>
              <a:rPr lang="en-IE" dirty="0"/>
              <a:t>Similar Triangles</a:t>
            </a:r>
          </a:p>
        </p:txBody>
      </p:sp>
      <p:pic>
        <p:nvPicPr>
          <p:cNvPr id="4" name="Picture 3">
            <a:extLst>
              <a:ext uri="{FF2B5EF4-FFF2-40B4-BE49-F238E27FC236}">
                <a16:creationId xmlns:a16="http://schemas.microsoft.com/office/drawing/2014/main" id="{B1D6F8CD-13EB-4FE5-ABE3-FC71BB2B0893}"/>
              </a:ext>
            </a:extLst>
          </p:cNvPr>
          <p:cNvPicPr>
            <a:picLocks noChangeAspect="1"/>
          </p:cNvPicPr>
          <p:nvPr/>
        </p:nvPicPr>
        <p:blipFill>
          <a:blip r:embed="rId2"/>
          <a:stretch>
            <a:fillRect/>
          </a:stretch>
        </p:blipFill>
        <p:spPr>
          <a:xfrm>
            <a:off x="889422" y="3685294"/>
            <a:ext cx="4826248" cy="339742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CBE1EB2-0749-4F2F-A9D5-2D4B1075EDAB}"/>
                  </a:ext>
                </a:extLst>
              </p:cNvPr>
              <p:cNvSpPr txBox="1"/>
              <p:nvPr/>
            </p:nvSpPr>
            <p:spPr>
              <a:xfrm>
                <a:off x="6165273" y="2396837"/>
                <a:ext cx="9421091" cy="1155509"/>
              </a:xfrm>
              <a:prstGeom prst="rect">
                <a:avLst/>
              </a:prstGeom>
              <a:solidFill>
                <a:schemeClr val="accent6">
                  <a:lumMod val="40000"/>
                  <a:lumOff val="60000"/>
                </a:schemeClr>
              </a:solidFill>
              <a:ln>
                <a:solidFill>
                  <a:schemeClr val="tx2"/>
                </a:solidFill>
              </a:ln>
            </p:spPr>
            <p:txBody>
              <a:bodyPr wrap="square" rtlCol="0">
                <a:spAutoFit/>
              </a:bodyPr>
              <a:lstStyle/>
              <a:p>
                <a:r>
                  <a:rPr lang="en-IE" sz="2400" b="1" dirty="0"/>
                  <a:t>Ratio of Corresponding Sides</a:t>
                </a:r>
              </a:p>
              <a:p>
                <a:pPr/>
                <a14:m>
                  <m:oMathPara xmlns:m="http://schemas.openxmlformats.org/officeDocument/2006/math">
                    <m:oMathParaPr>
                      <m:jc m:val="centerGroup"/>
                    </m:oMathParaPr>
                    <m:oMath xmlns:m="http://schemas.openxmlformats.org/officeDocument/2006/math">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𝟑</m:t>
                          </m:r>
                        </m:num>
                        <m:den>
                          <m:r>
                            <a:rPr lang="en-IE" sz="2400" b="1" i="1" smtClean="0">
                              <a:latin typeface="Cambria Math" panose="02040503050406030204" pitchFamily="18" charset="0"/>
                            </a:rPr>
                            <m:t>𝟔</m:t>
                          </m:r>
                        </m:den>
                      </m:f>
                      <m:r>
                        <a:rPr lang="en-IE" sz="2400" b="1" i="1" smtClean="0">
                          <a:latin typeface="Cambria Math" panose="02040503050406030204" pitchFamily="18" charset="0"/>
                        </a:rPr>
                        <m:t>=</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𝟓</m:t>
                          </m:r>
                        </m:num>
                        <m:den>
                          <m:r>
                            <a:rPr lang="en-IE" sz="2400" b="1" i="1" smtClean="0">
                              <a:latin typeface="Cambria Math" panose="02040503050406030204" pitchFamily="18" charset="0"/>
                            </a:rPr>
                            <m:t>𝟏𝟎</m:t>
                          </m:r>
                        </m:den>
                      </m:f>
                      <m:r>
                        <a:rPr lang="en-IE" sz="2400" b="1" i="1" smtClean="0">
                          <a:latin typeface="Cambria Math" panose="02040503050406030204" pitchFamily="18" charset="0"/>
                        </a:rPr>
                        <m:t>=</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𝟒</m:t>
                          </m:r>
                        </m:num>
                        <m:den>
                          <m:r>
                            <a:rPr lang="en-IE" sz="2400" b="1" i="1" smtClean="0">
                              <a:latin typeface="Cambria Math" panose="02040503050406030204" pitchFamily="18" charset="0"/>
                            </a:rPr>
                            <m:t>𝟖</m:t>
                          </m:r>
                        </m:den>
                      </m:f>
                      <m:r>
                        <a:rPr lang="en-IE" sz="2400" b="1" i="1" smtClean="0">
                          <a:latin typeface="Cambria Math" panose="02040503050406030204" pitchFamily="18" charset="0"/>
                        </a:rPr>
                        <m:t>…=</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𝟏</m:t>
                          </m:r>
                        </m:num>
                        <m:den>
                          <m:r>
                            <a:rPr lang="en-IE" sz="2400" b="1" i="1" smtClean="0">
                              <a:latin typeface="Cambria Math" panose="02040503050406030204" pitchFamily="18" charset="0"/>
                            </a:rPr>
                            <m:t>𝟐</m:t>
                          </m:r>
                        </m:den>
                      </m:f>
                    </m:oMath>
                  </m:oMathPara>
                </a14:m>
                <a:endParaRPr lang="en-IE" sz="2400" b="1" dirty="0"/>
              </a:p>
            </p:txBody>
          </p:sp>
        </mc:Choice>
        <mc:Fallback xmlns="">
          <p:sp>
            <p:nvSpPr>
              <p:cNvPr id="6" name="TextBox 5">
                <a:extLst>
                  <a:ext uri="{FF2B5EF4-FFF2-40B4-BE49-F238E27FC236}">
                    <a16:creationId xmlns:a16="http://schemas.microsoft.com/office/drawing/2014/main" id="{ECBE1EB2-0749-4F2F-A9D5-2D4B1075EDAB}"/>
                  </a:ext>
                </a:extLst>
              </p:cNvPr>
              <p:cNvSpPr txBox="1">
                <a:spLocks noRot="1" noChangeAspect="1" noMove="1" noResize="1" noEditPoints="1" noAdjustHandles="1" noChangeArrowheads="1" noChangeShapeType="1" noTextEdit="1"/>
              </p:cNvSpPr>
              <p:nvPr/>
            </p:nvSpPr>
            <p:spPr>
              <a:xfrm>
                <a:off x="6165273" y="2396837"/>
                <a:ext cx="9421091" cy="1155509"/>
              </a:xfrm>
              <a:prstGeom prst="rect">
                <a:avLst/>
              </a:prstGeom>
              <a:blipFill>
                <a:blip r:embed="rId3"/>
                <a:stretch>
                  <a:fillRect l="-904" t="-3125"/>
                </a:stretch>
              </a:blipFill>
              <a:ln>
                <a:solidFill>
                  <a:schemeClr val="tx2"/>
                </a:solid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3E3DA1C-9426-4BB0-8AC4-D02252FBA11E}"/>
                  </a:ext>
                </a:extLst>
              </p:cNvPr>
              <p:cNvSpPr txBox="1"/>
              <p:nvPr/>
            </p:nvSpPr>
            <p:spPr>
              <a:xfrm>
                <a:off x="6165272" y="3887716"/>
                <a:ext cx="9421091" cy="1187569"/>
              </a:xfrm>
              <a:prstGeom prst="rect">
                <a:avLst/>
              </a:prstGeom>
              <a:solidFill>
                <a:schemeClr val="accent5">
                  <a:lumMod val="40000"/>
                  <a:lumOff val="60000"/>
                </a:schemeClr>
              </a:solidFill>
              <a:ln>
                <a:solidFill>
                  <a:schemeClr val="tx2"/>
                </a:solidFill>
              </a:ln>
            </p:spPr>
            <p:txBody>
              <a:bodyPr wrap="square" rtlCol="0">
                <a:spAutoFit/>
              </a:bodyPr>
              <a:lstStyle/>
              <a:p>
                <a:r>
                  <a:rPr lang="en-IE" sz="2400" b="1" dirty="0"/>
                  <a:t>Ratio of Base to Hypotenuse</a:t>
                </a:r>
              </a:p>
              <a:p>
                <a:pPr/>
                <a14:m>
                  <m:oMathPara xmlns:m="http://schemas.openxmlformats.org/officeDocument/2006/math">
                    <m:oMathParaPr>
                      <m:jc m:val="centerGroup"/>
                    </m:oMathParaPr>
                    <m:oMath xmlns:m="http://schemas.openxmlformats.org/officeDocument/2006/math">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𝟖</m:t>
                          </m:r>
                        </m:num>
                        <m:den>
                          <m:r>
                            <a:rPr lang="en-IE" sz="2400" b="1" i="1" smtClean="0">
                              <a:latin typeface="Cambria Math" panose="02040503050406030204" pitchFamily="18" charset="0"/>
                            </a:rPr>
                            <m:t>𝟏𝟎</m:t>
                          </m:r>
                        </m:den>
                      </m:f>
                      <m:r>
                        <a:rPr lang="en-IE" sz="2400" b="1" i="1" smtClean="0">
                          <a:latin typeface="Cambria Math" panose="02040503050406030204" pitchFamily="18" charset="0"/>
                        </a:rPr>
                        <m:t>=</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𝟒</m:t>
                          </m:r>
                        </m:num>
                        <m:den>
                          <m:r>
                            <a:rPr lang="en-IE" sz="2400" b="1" i="1" smtClean="0">
                              <a:latin typeface="Cambria Math" panose="02040503050406030204" pitchFamily="18" charset="0"/>
                            </a:rPr>
                            <m:t>𝟓</m:t>
                          </m:r>
                        </m:den>
                      </m:f>
                      <m:r>
                        <a:rPr lang="en-IE" sz="2400" b="1" i="1" smtClean="0">
                          <a:latin typeface="Cambria Math" panose="02040503050406030204" pitchFamily="18" charset="0"/>
                        </a:rPr>
                        <m:t>…=</m:t>
                      </m:r>
                      <m:r>
                        <a:rPr lang="en-IE" sz="2400" b="1" i="1" smtClean="0">
                          <a:latin typeface="Cambria Math" panose="02040503050406030204" pitchFamily="18" charset="0"/>
                        </a:rPr>
                        <m:t>𝟎</m:t>
                      </m:r>
                      <m:r>
                        <a:rPr lang="en-IE" sz="2400" b="1" i="1" smtClean="0">
                          <a:latin typeface="Cambria Math" panose="02040503050406030204" pitchFamily="18" charset="0"/>
                        </a:rPr>
                        <m:t>.</m:t>
                      </m:r>
                      <m:r>
                        <a:rPr lang="en-IE" sz="2400" b="1" i="1" smtClean="0">
                          <a:latin typeface="Cambria Math" panose="02040503050406030204" pitchFamily="18" charset="0"/>
                        </a:rPr>
                        <m:t>𝟖𝟎</m:t>
                      </m:r>
                    </m:oMath>
                  </m:oMathPara>
                </a14:m>
                <a:endParaRPr lang="en-IE" sz="2400" b="1" dirty="0"/>
              </a:p>
            </p:txBody>
          </p:sp>
        </mc:Choice>
        <mc:Fallback xmlns="">
          <p:sp>
            <p:nvSpPr>
              <p:cNvPr id="5" name="TextBox 4">
                <a:extLst>
                  <a:ext uri="{FF2B5EF4-FFF2-40B4-BE49-F238E27FC236}">
                    <a16:creationId xmlns:a16="http://schemas.microsoft.com/office/drawing/2014/main" id="{A3E3DA1C-9426-4BB0-8AC4-D02252FBA11E}"/>
                  </a:ext>
                </a:extLst>
              </p:cNvPr>
              <p:cNvSpPr txBox="1">
                <a:spLocks noRot="1" noChangeAspect="1" noMove="1" noResize="1" noEditPoints="1" noAdjustHandles="1" noChangeArrowheads="1" noChangeShapeType="1" noTextEdit="1"/>
              </p:cNvSpPr>
              <p:nvPr/>
            </p:nvSpPr>
            <p:spPr>
              <a:xfrm>
                <a:off x="6165272" y="3887716"/>
                <a:ext cx="9421091" cy="1187569"/>
              </a:xfrm>
              <a:prstGeom prst="rect">
                <a:avLst/>
              </a:prstGeom>
              <a:blipFill>
                <a:blip r:embed="rId4"/>
                <a:stretch>
                  <a:fillRect l="-904" t="-3046"/>
                </a:stretch>
              </a:blipFill>
              <a:ln>
                <a:solidFill>
                  <a:schemeClr val="tx2"/>
                </a:solid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306EFDF-1F55-496A-82E4-22FC75C69331}"/>
                  </a:ext>
                </a:extLst>
              </p:cNvPr>
              <p:cNvSpPr txBox="1"/>
              <p:nvPr/>
            </p:nvSpPr>
            <p:spPr>
              <a:xfrm>
                <a:off x="6165273" y="5410655"/>
                <a:ext cx="9421091" cy="1187569"/>
              </a:xfrm>
              <a:prstGeom prst="rect">
                <a:avLst/>
              </a:prstGeom>
              <a:solidFill>
                <a:schemeClr val="accent4">
                  <a:lumMod val="40000"/>
                  <a:lumOff val="60000"/>
                </a:schemeClr>
              </a:solidFill>
              <a:ln>
                <a:solidFill>
                  <a:schemeClr val="tx2"/>
                </a:solidFill>
              </a:ln>
            </p:spPr>
            <p:txBody>
              <a:bodyPr wrap="square" rtlCol="0">
                <a:spAutoFit/>
              </a:bodyPr>
              <a:lstStyle/>
              <a:p>
                <a:r>
                  <a:rPr lang="en-IE" sz="2400" b="1" dirty="0"/>
                  <a:t>Ratio of Height to Hypotenuse</a:t>
                </a:r>
              </a:p>
              <a:p>
                <a:pPr/>
                <a14:m>
                  <m:oMathPara xmlns:m="http://schemas.openxmlformats.org/officeDocument/2006/math">
                    <m:oMathParaPr>
                      <m:jc m:val="centerGroup"/>
                    </m:oMathParaPr>
                    <m:oMath xmlns:m="http://schemas.openxmlformats.org/officeDocument/2006/math">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𝟔</m:t>
                          </m:r>
                        </m:num>
                        <m:den>
                          <m:r>
                            <a:rPr lang="en-IE" sz="2400" b="1" i="1" smtClean="0">
                              <a:latin typeface="Cambria Math" panose="02040503050406030204" pitchFamily="18" charset="0"/>
                            </a:rPr>
                            <m:t>𝟏𝟎</m:t>
                          </m:r>
                        </m:den>
                      </m:f>
                      <m:r>
                        <a:rPr lang="en-IE" sz="2400" b="1" i="1" smtClean="0">
                          <a:latin typeface="Cambria Math" panose="02040503050406030204" pitchFamily="18" charset="0"/>
                        </a:rPr>
                        <m:t>=</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𝟑</m:t>
                          </m:r>
                        </m:num>
                        <m:den>
                          <m:r>
                            <a:rPr lang="en-IE" sz="2400" b="1" i="1" smtClean="0">
                              <a:latin typeface="Cambria Math" panose="02040503050406030204" pitchFamily="18" charset="0"/>
                            </a:rPr>
                            <m:t>𝟓</m:t>
                          </m:r>
                        </m:den>
                      </m:f>
                      <m:r>
                        <a:rPr lang="en-IE" sz="2400" b="1" i="1" smtClean="0">
                          <a:latin typeface="Cambria Math" panose="02040503050406030204" pitchFamily="18" charset="0"/>
                        </a:rPr>
                        <m:t>…=</m:t>
                      </m:r>
                      <m:r>
                        <a:rPr lang="en-IE" sz="2400" b="1" i="1" smtClean="0">
                          <a:latin typeface="Cambria Math" panose="02040503050406030204" pitchFamily="18" charset="0"/>
                        </a:rPr>
                        <m:t>𝟎</m:t>
                      </m:r>
                      <m:r>
                        <a:rPr lang="en-IE" sz="2400" b="1" i="1" smtClean="0">
                          <a:latin typeface="Cambria Math" panose="02040503050406030204" pitchFamily="18" charset="0"/>
                        </a:rPr>
                        <m:t>.</m:t>
                      </m:r>
                      <m:r>
                        <a:rPr lang="en-IE" sz="2400" b="1" i="1" smtClean="0">
                          <a:latin typeface="Cambria Math" panose="02040503050406030204" pitchFamily="18" charset="0"/>
                        </a:rPr>
                        <m:t>𝟔𝟎</m:t>
                      </m:r>
                    </m:oMath>
                  </m:oMathPara>
                </a14:m>
                <a:endParaRPr lang="en-IE" sz="2400" b="1" dirty="0"/>
              </a:p>
            </p:txBody>
          </p:sp>
        </mc:Choice>
        <mc:Fallback xmlns="">
          <p:sp>
            <p:nvSpPr>
              <p:cNvPr id="7" name="TextBox 6">
                <a:extLst>
                  <a:ext uri="{FF2B5EF4-FFF2-40B4-BE49-F238E27FC236}">
                    <a16:creationId xmlns:a16="http://schemas.microsoft.com/office/drawing/2014/main" id="{B306EFDF-1F55-496A-82E4-22FC75C69331}"/>
                  </a:ext>
                </a:extLst>
              </p:cNvPr>
              <p:cNvSpPr txBox="1">
                <a:spLocks noRot="1" noChangeAspect="1" noMove="1" noResize="1" noEditPoints="1" noAdjustHandles="1" noChangeArrowheads="1" noChangeShapeType="1" noTextEdit="1"/>
              </p:cNvSpPr>
              <p:nvPr/>
            </p:nvSpPr>
            <p:spPr>
              <a:xfrm>
                <a:off x="6165273" y="5410655"/>
                <a:ext cx="9421091" cy="1187569"/>
              </a:xfrm>
              <a:prstGeom prst="rect">
                <a:avLst/>
              </a:prstGeom>
              <a:blipFill>
                <a:blip r:embed="rId5"/>
                <a:stretch>
                  <a:fillRect l="-904" t="-3061"/>
                </a:stretch>
              </a:blipFill>
              <a:ln>
                <a:solidFill>
                  <a:schemeClr val="tx2"/>
                </a:solidFill>
              </a:ln>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F10563A-2862-4471-84DD-4DC481E8A68A}"/>
                  </a:ext>
                </a:extLst>
              </p:cNvPr>
              <p:cNvSpPr txBox="1"/>
              <p:nvPr/>
            </p:nvSpPr>
            <p:spPr>
              <a:xfrm>
                <a:off x="6165271" y="6933594"/>
                <a:ext cx="9421091" cy="1187569"/>
              </a:xfrm>
              <a:prstGeom prst="rect">
                <a:avLst/>
              </a:prstGeom>
              <a:solidFill>
                <a:schemeClr val="accent3">
                  <a:lumMod val="40000"/>
                  <a:lumOff val="60000"/>
                </a:schemeClr>
              </a:solidFill>
              <a:ln>
                <a:solidFill>
                  <a:schemeClr val="tx2"/>
                </a:solidFill>
              </a:ln>
            </p:spPr>
            <p:txBody>
              <a:bodyPr wrap="square" rtlCol="0">
                <a:spAutoFit/>
              </a:bodyPr>
              <a:lstStyle/>
              <a:p>
                <a:r>
                  <a:rPr lang="en-IE" sz="2400" b="1" dirty="0"/>
                  <a:t>Ratio of Height to Base</a:t>
                </a:r>
              </a:p>
              <a:p>
                <a:pPr/>
                <a14:m>
                  <m:oMathPara xmlns:m="http://schemas.openxmlformats.org/officeDocument/2006/math">
                    <m:oMathParaPr>
                      <m:jc m:val="centerGroup"/>
                    </m:oMathParaPr>
                    <m:oMath xmlns:m="http://schemas.openxmlformats.org/officeDocument/2006/math">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𝟔</m:t>
                          </m:r>
                        </m:num>
                        <m:den>
                          <m:r>
                            <a:rPr lang="en-IE" sz="2400" b="1" i="1" smtClean="0">
                              <a:latin typeface="Cambria Math" panose="02040503050406030204" pitchFamily="18" charset="0"/>
                            </a:rPr>
                            <m:t>𝟖</m:t>
                          </m:r>
                        </m:den>
                      </m:f>
                      <m:r>
                        <a:rPr lang="en-IE" sz="2400" b="1" i="1" smtClean="0">
                          <a:latin typeface="Cambria Math" panose="02040503050406030204" pitchFamily="18" charset="0"/>
                        </a:rPr>
                        <m:t>=</m:t>
                      </m:r>
                      <m:f>
                        <m:fPr>
                          <m:ctrlPr>
                            <a:rPr lang="en-IE" sz="2400" b="1" i="1" smtClean="0">
                              <a:latin typeface="Cambria Math" panose="02040503050406030204" pitchFamily="18" charset="0"/>
                            </a:rPr>
                          </m:ctrlPr>
                        </m:fPr>
                        <m:num>
                          <m:r>
                            <a:rPr lang="en-IE" sz="2400" b="1" i="1" smtClean="0">
                              <a:latin typeface="Cambria Math" panose="02040503050406030204" pitchFamily="18" charset="0"/>
                            </a:rPr>
                            <m:t>𝟑</m:t>
                          </m:r>
                        </m:num>
                        <m:den>
                          <m:r>
                            <a:rPr lang="en-IE" sz="2400" b="1" i="1" smtClean="0">
                              <a:latin typeface="Cambria Math" panose="02040503050406030204" pitchFamily="18" charset="0"/>
                            </a:rPr>
                            <m:t>𝟒</m:t>
                          </m:r>
                        </m:den>
                      </m:f>
                      <m:r>
                        <a:rPr lang="en-IE" sz="2400" b="1" i="1" smtClean="0">
                          <a:latin typeface="Cambria Math" panose="02040503050406030204" pitchFamily="18" charset="0"/>
                        </a:rPr>
                        <m:t>…=</m:t>
                      </m:r>
                      <m:r>
                        <a:rPr lang="en-IE" sz="2400" b="1" i="1" smtClean="0">
                          <a:latin typeface="Cambria Math" panose="02040503050406030204" pitchFamily="18" charset="0"/>
                        </a:rPr>
                        <m:t>𝟎</m:t>
                      </m:r>
                      <m:r>
                        <a:rPr lang="en-IE" sz="2400" b="1" i="1" smtClean="0">
                          <a:latin typeface="Cambria Math" panose="02040503050406030204" pitchFamily="18" charset="0"/>
                        </a:rPr>
                        <m:t>.</m:t>
                      </m:r>
                      <m:r>
                        <a:rPr lang="en-IE" sz="2400" b="1" i="1" smtClean="0">
                          <a:latin typeface="Cambria Math" panose="02040503050406030204" pitchFamily="18" charset="0"/>
                        </a:rPr>
                        <m:t>𝟕𝟓</m:t>
                      </m:r>
                    </m:oMath>
                  </m:oMathPara>
                </a14:m>
                <a:endParaRPr lang="en-IE" sz="2400" b="1" dirty="0"/>
              </a:p>
            </p:txBody>
          </p:sp>
        </mc:Choice>
        <mc:Fallback xmlns="">
          <p:sp>
            <p:nvSpPr>
              <p:cNvPr id="8" name="TextBox 7">
                <a:extLst>
                  <a:ext uri="{FF2B5EF4-FFF2-40B4-BE49-F238E27FC236}">
                    <a16:creationId xmlns:a16="http://schemas.microsoft.com/office/drawing/2014/main" id="{EF10563A-2862-4471-84DD-4DC481E8A68A}"/>
                  </a:ext>
                </a:extLst>
              </p:cNvPr>
              <p:cNvSpPr txBox="1">
                <a:spLocks noRot="1" noChangeAspect="1" noMove="1" noResize="1" noEditPoints="1" noAdjustHandles="1" noChangeArrowheads="1" noChangeShapeType="1" noTextEdit="1"/>
              </p:cNvSpPr>
              <p:nvPr/>
            </p:nvSpPr>
            <p:spPr>
              <a:xfrm>
                <a:off x="6165271" y="6933594"/>
                <a:ext cx="9421091" cy="1187569"/>
              </a:xfrm>
              <a:prstGeom prst="rect">
                <a:avLst/>
              </a:prstGeom>
              <a:blipFill>
                <a:blip r:embed="rId6"/>
                <a:stretch>
                  <a:fillRect l="-904" t="-3046"/>
                </a:stretch>
              </a:blipFill>
              <a:ln>
                <a:solidFill>
                  <a:schemeClr val="tx2"/>
                </a:solidFill>
              </a:ln>
            </p:spPr>
            <p:txBody>
              <a:bodyPr/>
              <a:lstStyle/>
              <a:p>
                <a:r>
                  <a:rPr lang="en-IE">
                    <a:noFill/>
                  </a:rPr>
                  <a:t> </a:t>
                </a:r>
              </a:p>
            </p:txBody>
          </p:sp>
        </mc:Fallback>
      </mc:AlternateContent>
    </p:spTree>
    <p:extLst>
      <p:ext uri="{BB962C8B-B14F-4D97-AF65-F5344CB8AC3E}">
        <p14:creationId xmlns:p14="http://schemas.microsoft.com/office/powerpoint/2010/main" val="18263340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05ABA-DE75-4F7D-9063-294ED3D97E22}"/>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B19E1F5E-80E1-4D33-9D5C-F3A18E4EFBB3}"/>
              </a:ext>
            </a:extLst>
          </p:cNvPr>
          <p:cNvSpPr>
            <a:spLocks noGrp="1"/>
          </p:cNvSpPr>
          <p:nvPr>
            <p:ph idx="1"/>
          </p:nvPr>
        </p:nvSpPr>
        <p:spPr/>
        <p:txBody>
          <a:bodyPr/>
          <a:lstStyle/>
          <a:p>
            <a:r>
              <a:rPr lang="en-GB" dirty="0"/>
              <a:t>In a right-angled triangle, the ratio of the lengths of sides to the angle are the same regardless of the length of the side. </a:t>
            </a:r>
          </a:p>
          <a:p>
            <a:r>
              <a:rPr lang="en-GB" dirty="0"/>
              <a:t>We have fixed ratios that we use to calculate </a:t>
            </a:r>
          </a:p>
          <a:p>
            <a:pPr marL="0" indent="0">
              <a:buNone/>
            </a:pPr>
            <a:r>
              <a:rPr lang="en-GB" dirty="0"/>
              <a:t>i) The size of the angle </a:t>
            </a:r>
          </a:p>
          <a:p>
            <a:pPr marL="0" indent="0">
              <a:buNone/>
            </a:pPr>
            <a:r>
              <a:rPr lang="en-GB" dirty="0"/>
              <a:t>ii) The length of the side </a:t>
            </a:r>
          </a:p>
          <a:p>
            <a:r>
              <a:rPr lang="en-GB" dirty="0"/>
              <a:t>These ratios are known sin, cos and tan. </a:t>
            </a:r>
            <a:endParaRPr lang="en-IE" dirty="0"/>
          </a:p>
        </p:txBody>
      </p:sp>
    </p:spTree>
    <p:extLst>
      <p:ext uri="{BB962C8B-B14F-4D97-AF65-F5344CB8AC3E}">
        <p14:creationId xmlns:p14="http://schemas.microsoft.com/office/powerpoint/2010/main" val="24247630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426DC-186D-4E5B-9BAE-0B722A179209}"/>
              </a:ext>
            </a:extLst>
          </p:cNvPr>
          <p:cNvSpPr>
            <a:spLocks noGrp="1"/>
          </p:cNvSpPr>
          <p:nvPr>
            <p:ph type="title"/>
          </p:nvPr>
        </p:nvSpPr>
        <p:spPr/>
        <p:txBody>
          <a:bodyPr/>
          <a:lstStyle/>
          <a:p>
            <a:r>
              <a:rPr lang="en-IE" dirty="0"/>
              <a:t>Trigonometric Ratios</a:t>
            </a:r>
          </a:p>
        </p:txBody>
      </p:sp>
      <p:sp>
        <p:nvSpPr>
          <p:cNvPr id="3" name="Content Placeholder 2">
            <a:extLst>
              <a:ext uri="{FF2B5EF4-FFF2-40B4-BE49-F238E27FC236}">
                <a16:creationId xmlns:a16="http://schemas.microsoft.com/office/drawing/2014/main" id="{C6041E4B-B81E-4E25-984F-6BB893CD1432}"/>
              </a:ext>
            </a:extLst>
          </p:cNvPr>
          <p:cNvSpPr>
            <a:spLocks noGrp="1"/>
          </p:cNvSpPr>
          <p:nvPr>
            <p:ph idx="1"/>
          </p:nvPr>
        </p:nvSpPr>
        <p:spPr>
          <a:xfrm>
            <a:off x="135479" y="1727165"/>
            <a:ext cx="12599631" cy="6704082"/>
          </a:xfrm>
        </p:spPr>
        <p:txBody>
          <a:bodyPr/>
          <a:lstStyle/>
          <a:p>
            <a:r>
              <a:rPr lang="en-IE" sz="4000" dirty="0"/>
              <a:t>We can see that there is a relationship between the trigonometric functions (Sin/Cos/Tan) and the ratios of two of the sides of a right angle triangle. </a:t>
            </a:r>
          </a:p>
        </p:txBody>
      </p:sp>
      <p:sp>
        <p:nvSpPr>
          <p:cNvPr id="4" name="AutoShape 4">
            <a:extLst>
              <a:ext uri="{FF2B5EF4-FFF2-40B4-BE49-F238E27FC236}">
                <a16:creationId xmlns:a16="http://schemas.microsoft.com/office/drawing/2014/main" id="{57C92D1C-1D3F-4F87-AB5A-B4504F1E75CE}"/>
              </a:ext>
            </a:extLst>
          </p:cNvPr>
          <p:cNvSpPr>
            <a:spLocks noChangeArrowheads="1"/>
          </p:cNvSpPr>
          <p:nvPr/>
        </p:nvSpPr>
        <p:spPr bwMode="auto">
          <a:xfrm flipH="1">
            <a:off x="2985181" y="4799945"/>
            <a:ext cx="4560407" cy="2273489"/>
          </a:xfrm>
          <a:prstGeom prst="rtTriangle">
            <a:avLst/>
          </a:prstGeom>
          <a:solidFill>
            <a:srgbClr val="0033CC">
              <a:alpha val="39999"/>
            </a:srgbClr>
          </a:solidFill>
          <a:ln w="9525">
            <a:solidFill>
              <a:schemeClr val="tx1"/>
            </a:solidFill>
            <a:miter lim="800000"/>
            <a:headEnd/>
            <a:tailEnd/>
          </a:ln>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endParaRPr lang="en-US" altLang="en-US" sz="2963"/>
          </a:p>
        </p:txBody>
      </p:sp>
      <p:sp>
        <p:nvSpPr>
          <p:cNvPr id="5" name="Text Box 5">
            <a:extLst>
              <a:ext uri="{FF2B5EF4-FFF2-40B4-BE49-F238E27FC236}">
                <a16:creationId xmlns:a16="http://schemas.microsoft.com/office/drawing/2014/main" id="{A781CE71-7AAB-4B86-9B02-23314743CB25}"/>
              </a:ext>
            </a:extLst>
          </p:cNvPr>
          <p:cNvSpPr txBox="1">
            <a:spLocks noChangeArrowheads="1"/>
          </p:cNvSpPr>
          <p:nvPr/>
        </p:nvSpPr>
        <p:spPr bwMode="auto">
          <a:xfrm>
            <a:off x="4031610" y="6519876"/>
            <a:ext cx="787540"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l-GR" altLang="en-US" sz="2963" i="1" dirty="0">
                <a:cs typeface="Arial" panose="020B0604020202020204" pitchFamily="34" charset="0"/>
              </a:rPr>
              <a:t>θ</a:t>
            </a:r>
          </a:p>
        </p:txBody>
      </p:sp>
      <p:sp>
        <p:nvSpPr>
          <p:cNvPr id="6" name="Text Box 6">
            <a:extLst>
              <a:ext uri="{FF2B5EF4-FFF2-40B4-BE49-F238E27FC236}">
                <a16:creationId xmlns:a16="http://schemas.microsoft.com/office/drawing/2014/main" id="{22B3D5FD-8C42-420B-9A2D-8268913CE30F}"/>
              </a:ext>
            </a:extLst>
          </p:cNvPr>
          <p:cNvSpPr txBox="1">
            <a:spLocks noChangeArrowheads="1"/>
          </p:cNvSpPr>
          <p:nvPr/>
        </p:nvSpPr>
        <p:spPr bwMode="auto">
          <a:xfrm>
            <a:off x="1710670" y="6317650"/>
            <a:ext cx="2216101" cy="1004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Reference Angle</a:t>
            </a:r>
          </a:p>
        </p:txBody>
      </p:sp>
      <p:sp>
        <p:nvSpPr>
          <p:cNvPr id="7" name="Text Box 7">
            <a:extLst>
              <a:ext uri="{FF2B5EF4-FFF2-40B4-BE49-F238E27FC236}">
                <a16:creationId xmlns:a16="http://schemas.microsoft.com/office/drawing/2014/main" id="{73DEA3C5-499A-44D4-AA4E-D3252D022831}"/>
              </a:ext>
            </a:extLst>
          </p:cNvPr>
          <p:cNvSpPr txBox="1">
            <a:spLocks noChangeArrowheads="1"/>
          </p:cNvSpPr>
          <p:nvPr/>
        </p:nvSpPr>
        <p:spPr bwMode="auto">
          <a:xfrm>
            <a:off x="4056601" y="7164825"/>
            <a:ext cx="2417565"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Adjacent</a:t>
            </a:r>
          </a:p>
        </p:txBody>
      </p:sp>
      <p:sp>
        <p:nvSpPr>
          <p:cNvPr id="8" name="Text Box 8">
            <a:extLst>
              <a:ext uri="{FF2B5EF4-FFF2-40B4-BE49-F238E27FC236}">
                <a16:creationId xmlns:a16="http://schemas.microsoft.com/office/drawing/2014/main" id="{C2C98E1A-C607-4FA6-B578-5188DFF467EE}"/>
              </a:ext>
            </a:extLst>
          </p:cNvPr>
          <p:cNvSpPr txBox="1">
            <a:spLocks noChangeArrowheads="1"/>
          </p:cNvSpPr>
          <p:nvPr/>
        </p:nvSpPr>
        <p:spPr bwMode="auto">
          <a:xfrm rot="19998434">
            <a:off x="3771406" y="5047032"/>
            <a:ext cx="2534257"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Hypotenuse</a:t>
            </a:r>
          </a:p>
        </p:txBody>
      </p:sp>
      <p:sp>
        <p:nvSpPr>
          <p:cNvPr id="9" name="Rectangle 9">
            <a:extLst>
              <a:ext uri="{FF2B5EF4-FFF2-40B4-BE49-F238E27FC236}">
                <a16:creationId xmlns:a16="http://schemas.microsoft.com/office/drawing/2014/main" id="{C4E2E65B-48C7-4609-A93D-41181C605B9B}"/>
              </a:ext>
            </a:extLst>
          </p:cNvPr>
          <p:cNvSpPr>
            <a:spLocks noChangeArrowheads="1"/>
          </p:cNvSpPr>
          <p:nvPr/>
        </p:nvSpPr>
        <p:spPr bwMode="auto">
          <a:xfrm>
            <a:off x="7324904" y="6859098"/>
            <a:ext cx="238094" cy="220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endParaRPr lang="en-US" altLang="en-US" sz="2963"/>
          </a:p>
        </p:txBody>
      </p:sp>
      <p:sp>
        <p:nvSpPr>
          <p:cNvPr id="10" name="Text Box 10">
            <a:extLst>
              <a:ext uri="{FF2B5EF4-FFF2-40B4-BE49-F238E27FC236}">
                <a16:creationId xmlns:a16="http://schemas.microsoft.com/office/drawing/2014/main" id="{58F52CA4-907E-4709-844A-B4C9AD78A2E7}"/>
              </a:ext>
            </a:extLst>
          </p:cNvPr>
          <p:cNvSpPr txBox="1">
            <a:spLocks noChangeArrowheads="1"/>
          </p:cNvSpPr>
          <p:nvPr/>
        </p:nvSpPr>
        <p:spPr bwMode="auto">
          <a:xfrm>
            <a:off x="7625900" y="5363039"/>
            <a:ext cx="1776544"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Opposite</a:t>
            </a:r>
          </a:p>
        </p:txBody>
      </p:sp>
      <mc:AlternateContent xmlns:mc="http://schemas.openxmlformats.org/markup-compatibility/2006" xmlns:a14="http://schemas.microsoft.com/office/drawing/2010/main">
        <mc:Choice Requires="a14">
          <p:sp>
            <p:nvSpPr>
              <p:cNvPr id="11" name="Object 11">
                <a:extLst>
                  <a:ext uri="{FF2B5EF4-FFF2-40B4-BE49-F238E27FC236}">
                    <a16:creationId xmlns:a16="http://schemas.microsoft.com/office/drawing/2014/main" id="{905C4E29-2F41-4FA7-A596-3C183BD2D264}"/>
                  </a:ext>
                </a:extLst>
              </p:cNvPr>
              <p:cNvSpPr txBox="1"/>
              <p:nvPr/>
            </p:nvSpPr>
            <p:spPr bwMode="auto">
              <a:xfrm>
                <a:off x="10094961" y="3850833"/>
                <a:ext cx="4860949" cy="1557104"/>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func>
                        <m:funcPr>
                          <m:ctrlPr>
                            <a:rPr lang="en-IE" sz="3200" i="1" smtClean="0">
                              <a:solidFill>
                                <a:srgbClr val="000000"/>
                              </a:solidFill>
                              <a:latin typeface="Cambria Math" panose="02040503050406030204" pitchFamily="18" charset="0"/>
                            </a:rPr>
                          </m:ctrlPr>
                        </m:funcPr>
                        <m:fName>
                          <m:r>
                            <m:rPr>
                              <m:sty m:val="p"/>
                            </m:rPr>
                            <a:rPr lang="en-IE" sz="3200" b="0" i="0" smtClean="0">
                              <a:solidFill>
                                <a:srgbClr val="000000"/>
                              </a:solidFill>
                              <a:latin typeface="Cambria Math" panose="02040503050406030204" pitchFamily="18" charset="0"/>
                            </a:rPr>
                            <m:t>S</m:t>
                          </m:r>
                          <m:r>
                            <m:rPr>
                              <m:sty m:val="p"/>
                            </m:rPr>
                            <a:rPr lang="en-IE" sz="3200" i="0">
                              <a:solidFill>
                                <a:srgbClr val="000000"/>
                              </a:solidFill>
                              <a:latin typeface="Cambria Math" panose="02040503050406030204" pitchFamily="18" charset="0"/>
                            </a:rPr>
                            <m:t>in</m:t>
                          </m:r>
                        </m:fName>
                        <m:e>
                          <m:r>
                            <a:rPr lang="en-IE" sz="3200" i="1">
                              <a:solidFill>
                                <a:srgbClr val="000000"/>
                              </a:solidFill>
                              <a:latin typeface="Cambria Math" panose="02040503050406030204" pitchFamily="18" charset="0"/>
                            </a:rPr>
                            <m:t>𝜃</m:t>
                          </m:r>
                        </m:e>
                      </m:func>
                      <m:r>
                        <a:rPr lang="en-IE" sz="3200" i="1">
                          <a:solidFill>
                            <a:srgbClr val="000000"/>
                          </a:solidFill>
                          <a:latin typeface="Cambria Math" panose="02040503050406030204" pitchFamily="18" charset="0"/>
                        </a:rPr>
                        <m:t>=</m:t>
                      </m:r>
                      <m:f>
                        <m:fPr>
                          <m:ctrlPr>
                            <a:rPr lang="en-IE" sz="3200" i="1">
                              <a:solidFill>
                                <a:srgbClr val="000000"/>
                              </a:solidFill>
                              <a:latin typeface="Cambria Math" panose="02040503050406030204" pitchFamily="18" charset="0"/>
                            </a:rPr>
                          </m:ctrlPr>
                        </m:fPr>
                        <m:num>
                          <m:r>
                            <a:rPr lang="en-IE" sz="3200" b="0" i="1" smtClean="0">
                              <a:solidFill>
                                <a:srgbClr val="000000"/>
                              </a:solidFill>
                              <a:latin typeface="Cambria Math" panose="02040503050406030204" pitchFamily="18" charset="0"/>
                            </a:rPr>
                            <m:t>𝑂</m:t>
                          </m:r>
                          <m:r>
                            <a:rPr lang="en-IE" sz="3200" i="1">
                              <a:solidFill>
                                <a:srgbClr val="000000"/>
                              </a:solidFill>
                              <a:latin typeface="Cambria Math" panose="02040503050406030204" pitchFamily="18" charset="0"/>
                            </a:rPr>
                            <m:t>𝑝𝑝𝑜𝑠𝑖𝑡</m:t>
                          </m:r>
                          <m:r>
                            <a:rPr lang="en-IE" sz="3200" b="0" i="1" smtClean="0">
                              <a:solidFill>
                                <a:srgbClr val="000000"/>
                              </a:solidFill>
                              <a:latin typeface="Cambria Math" panose="02040503050406030204" pitchFamily="18" charset="0"/>
                            </a:rPr>
                            <m:t>𝑒</m:t>
                          </m:r>
                        </m:num>
                        <m:den>
                          <m:r>
                            <a:rPr lang="en-IE" sz="3200" b="0" i="1" smtClean="0">
                              <a:solidFill>
                                <a:srgbClr val="000000"/>
                              </a:solidFill>
                              <a:latin typeface="Cambria Math" panose="02040503050406030204" pitchFamily="18" charset="0"/>
                            </a:rPr>
                            <m:t>𝐻</m:t>
                          </m:r>
                          <m:r>
                            <a:rPr lang="en-IE" sz="3200" i="1">
                              <a:solidFill>
                                <a:srgbClr val="000000"/>
                              </a:solidFill>
                              <a:latin typeface="Cambria Math" panose="02040503050406030204" pitchFamily="18" charset="0"/>
                            </a:rPr>
                            <m:t>𝑦𝑝𝑜𝑡𝑒𝑛𝑢𝑠𝑒</m:t>
                          </m:r>
                        </m:den>
                      </m:f>
                    </m:oMath>
                  </m:oMathPara>
                </a14:m>
                <a:endParaRPr lang="en-IE" sz="3200" dirty="0"/>
              </a:p>
            </p:txBody>
          </p:sp>
        </mc:Choice>
        <mc:Fallback xmlns="">
          <p:sp>
            <p:nvSpPr>
              <p:cNvPr id="11" name="Object 11">
                <a:extLst>
                  <a:ext uri="{FF2B5EF4-FFF2-40B4-BE49-F238E27FC236}">
                    <a16:creationId xmlns:a16="http://schemas.microsoft.com/office/drawing/2014/main" id="{905C4E29-2F41-4FA7-A596-3C183BD2D264}"/>
                  </a:ext>
                </a:extLst>
              </p:cNvPr>
              <p:cNvSpPr txBox="1">
                <a:spLocks noRot="1" noChangeAspect="1" noMove="1" noResize="1" noEditPoints="1" noAdjustHandles="1" noChangeArrowheads="1" noChangeShapeType="1" noTextEdit="1"/>
              </p:cNvSpPr>
              <p:nvPr/>
            </p:nvSpPr>
            <p:spPr bwMode="auto">
              <a:xfrm>
                <a:off x="10094961" y="3850833"/>
                <a:ext cx="4860949" cy="1557104"/>
              </a:xfrm>
              <a:prstGeom prst="rect">
                <a:avLst/>
              </a:prstGeom>
              <a:blipFill>
                <a:blip r:embed="rId3"/>
                <a:stretch>
                  <a:fillRect/>
                </a:stretch>
              </a:blipFill>
              <a:ln>
                <a:noFill/>
              </a:ln>
              <a:effectLst/>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2" name="Object 12">
                <a:extLst>
                  <a:ext uri="{FF2B5EF4-FFF2-40B4-BE49-F238E27FC236}">
                    <a16:creationId xmlns:a16="http://schemas.microsoft.com/office/drawing/2014/main" id="{26CDFEBC-4D94-44F6-BD73-75341724F941}"/>
                  </a:ext>
                </a:extLst>
              </p:cNvPr>
              <p:cNvSpPr txBox="1"/>
              <p:nvPr/>
            </p:nvSpPr>
            <p:spPr bwMode="auto">
              <a:xfrm>
                <a:off x="10125950" y="5255044"/>
                <a:ext cx="4167027" cy="117339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func>
                        <m:funcPr>
                          <m:ctrlPr>
                            <a:rPr lang="en-IE" sz="3200" i="1" smtClean="0">
                              <a:solidFill>
                                <a:srgbClr val="000000"/>
                              </a:solidFill>
                              <a:latin typeface="Cambria Math" panose="02040503050406030204" pitchFamily="18" charset="0"/>
                            </a:rPr>
                          </m:ctrlPr>
                        </m:funcPr>
                        <m:fName>
                          <m:r>
                            <m:rPr>
                              <m:sty m:val="p"/>
                            </m:rPr>
                            <a:rPr lang="en-IE" sz="3200" b="0" i="0" smtClean="0">
                              <a:solidFill>
                                <a:srgbClr val="000000"/>
                              </a:solidFill>
                              <a:latin typeface="Cambria Math" panose="02040503050406030204" pitchFamily="18" charset="0"/>
                            </a:rPr>
                            <m:t>C</m:t>
                          </m:r>
                          <m:r>
                            <m:rPr>
                              <m:sty m:val="p"/>
                            </m:rPr>
                            <a:rPr lang="en-IE" sz="3200" i="0">
                              <a:solidFill>
                                <a:srgbClr val="000000"/>
                              </a:solidFill>
                              <a:latin typeface="Cambria Math" panose="02040503050406030204" pitchFamily="18" charset="0"/>
                            </a:rPr>
                            <m:t>os</m:t>
                          </m:r>
                        </m:fName>
                        <m:e>
                          <m:r>
                            <a:rPr lang="en-IE" sz="3200" i="1">
                              <a:solidFill>
                                <a:srgbClr val="000000"/>
                              </a:solidFill>
                              <a:latin typeface="Cambria Math" panose="02040503050406030204" pitchFamily="18" charset="0"/>
                            </a:rPr>
                            <m:t>𝜃</m:t>
                          </m:r>
                        </m:e>
                      </m:func>
                      <m:r>
                        <a:rPr lang="en-IE" sz="3200" i="1">
                          <a:solidFill>
                            <a:srgbClr val="000000"/>
                          </a:solidFill>
                          <a:latin typeface="Cambria Math" panose="02040503050406030204" pitchFamily="18" charset="0"/>
                        </a:rPr>
                        <m:t>=</m:t>
                      </m:r>
                      <m:f>
                        <m:fPr>
                          <m:ctrlPr>
                            <a:rPr lang="en-IE" sz="3200" i="1">
                              <a:solidFill>
                                <a:srgbClr val="000000"/>
                              </a:solidFill>
                              <a:latin typeface="Cambria Math" panose="02040503050406030204" pitchFamily="18" charset="0"/>
                            </a:rPr>
                          </m:ctrlPr>
                        </m:fPr>
                        <m:num>
                          <m:r>
                            <a:rPr lang="en-IE" sz="3200" b="0" i="1" smtClean="0">
                              <a:solidFill>
                                <a:srgbClr val="000000"/>
                              </a:solidFill>
                              <a:latin typeface="Cambria Math" panose="02040503050406030204" pitchFamily="18" charset="0"/>
                            </a:rPr>
                            <m:t>𝐴</m:t>
                          </m:r>
                          <m:r>
                            <a:rPr lang="en-IE" sz="3200" i="1">
                              <a:solidFill>
                                <a:srgbClr val="000000"/>
                              </a:solidFill>
                              <a:latin typeface="Cambria Math" panose="02040503050406030204" pitchFamily="18" charset="0"/>
                            </a:rPr>
                            <m:t>𝑑𝑗𝑎𝑐𝑒𝑛𝑡</m:t>
                          </m:r>
                        </m:num>
                        <m:den>
                          <m:r>
                            <a:rPr lang="en-IE" sz="3200" b="0" i="1" smtClean="0">
                              <a:solidFill>
                                <a:srgbClr val="000000"/>
                              </a:solidFill>
                              <a:latin typeface="Cambria Math" panose="02040503050406030204" pitchFamily="18" charset="0"/>
                            </a:rPr>
                            <m:t>𝐻</m:t>
                          </m:r>
                          <m:r>
                            <a:rPr lang="en-IE" sz="3200" i="1">
                              <a:solidFill>
                                <a:srgbClr val="000000"/>
                              </a:solidFill>
                              <a:latin typeface="Cambria Math" panose="02040503050406030204" pitchFamily="18" charset="0"/>
                            </a:rPr>
                            <m:t>𝑦𝑝𝑜𝑡𝑒𝑛𝑢𝑠𝑒</m:t>
                          </m:r>
                        </m:den>
                      </m:f>
                    </m:oMath>
                  </m:oMathPara>
                </a14:m>
                <a:endParaRPr lang="en-IE" sz="3200" dirty="0"/>
              </a:p>
            </p:txBody>
          </p:sp>
        </mc:Choice>
        <mc:Fallback xmlns="">
          <p:sp>
            <p:nvSpPr>
              <p:cNvPr id="12" name="Object 12">
                <a:extLst>
                  <a:ext uri="{FF2B5EF4-FFF2-40B4-BE49-F238E27FC236}">
                    <a16:creationId xmlns:a16="http://schemas.microsoft.com/office/drawing/2014/main" id="{26CDFEBC-4D94-44F6-BD73-75341724F941}"/>
                  </a:ext>
                </a:extLst>
              </p:cNvPr>
              <p:cNvSpPr txBox="1">
                <a:spLocks noRot="1" noChangeAspect="1" noMove="1" noResize="1" noEditPoints="1" noAdjustHandles="1" noChangeArrowheads="1" noChangeShapeType="1" noTextEdit="1"/>
              </p:cNvSpPr>
              <p:nvPr/>
            </p:nvSpPr>
            <p:spPr bwMode="auto">
              <a:xfrm>
                <a:off x="10125950" y="5255044"/>
                <a:ext cx="4167027" cy="1173392"/>
              </a:xfrm>
              <a:prstGeom prst="rect">
                <a:avLst/>
              </a:prstGeom>
              <a:blipFill>
                <a:blip r:embed="rId4"/>
                <a:stretch>
                  <a:fillRect/>
                </a:stretch>
              </a:blipFill>
              <a:ln>
                <a:noFill/>
              </a:ln>
              <a:effectLst/>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3" name="Object 13">
                <a:extLst>
                  <a:ext uri="{FF2B5EF4-FFF2-40B4-BE49-F238E27FC236}">
                    <a16:creationId xmlns:a16="http://schemas.microsoft.com/office/drawing/2014/main" id="{E6D4D5DE-6D57-4520-BCDA-2E1DBBD3CBA9}"/>
                  </a:ext>
                </a:extLst>
              </p:cNvPr>
              <p:cNvSpPr txBox="1"/>
              <p:nvPr/>
            </p:nvSpPr>
            <p:spPr bwMode="auto">
              <a:xfrm>
                <a:off x="10265650" y="6741602"/>
                <a:ext cx="3815615" cy="1171286"/>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func>
                        <m:funcPr>
                          <m:ctrlPr>
                            <a:rPr lang="en-IE" sz="3200" i="1" smtClean="0">
                              <a:solidFill>
                                <a:srgbClr val="000000"/>
                              </a:solidFill>
                              <a:latin typeface="Cambria Math" panose="02040503050406030204" pitchFamily="18" charset="0"/>
                            </a:rPr>
                          </m:ctrlPr>
                        </m:funcPr>
                        <m:fName>
                          <m:r>
                            <m:rPr>
                              <m:sty m:val="p"/>
                            </m:rPr>
                            <a:rPr lang="en-IE" sz="3200" b="0" i="0" smtClean="0">
                              <a:solidFill>
                                <a:srgbClr val="000000"/>
                              </a:solidFill>
                              <a:latin typeface="Cambria Math" panose="02040503050406030204" pitchFamily="18" charset="0"/>
                            </a:rPr>
                            <m:t>T</m:t>
                          </m:r>
                          <m:r>
                            <m:rPr>
                              <m:sty m:val="p"/>
                            </m:rPr>
                            <a:rPr lang="en-IE" sz="3200" i="0">
                              <a:solidFill>
                                <a:srgbClr val="000000"/>
                              </a:solidFill>
                              <a:latin typeface="Cambria Math" panose="02040503050406030204" pitchFamily="18" charset="0"/>
                            </a:rPr>
                            <m:t>an</m:t>
                          </m:r>
                        </m:fName>
                        <m:e>
                          <m:r>
                            <a:rPr lang="en-IE" sz="3200" i="1">
                              <a:solidFill>
                                <a:srgbClr val="000000"/>
                              </a:solidFill>
                              <a:latin typeface="Cambria Math" panose="02040503050406030204" pitchFamily="18" charset="0"/>
                            </a:rPr>
                            <m:t>𝜃</m:t>
                          </m:r>
                        </m:e>
                      </m:func>
                      <m:r>
                        <a:rPr lang="en-IE" sz="3200" i="1">
                          <a:solidFill>
                            <a:srgbClr val="000000"/>
                          </a:solidFill>
                          <a:latin typeface="Cambria Math" panose="02040503050406030204" pitchFamily="18" charset="0"/>
                        </a:rPr>
                        <m:t>=</m:t>
                      </m:r>
                      <m:f>
                        <m:fPr>
                          <m:ctrlPr>
                            <a:rPr lang="en-IE" sz="3200" i="1">
                              <a:solidFill>
                                <a:srgbClr val="000000"/>
                              </a:solidFill>
                              <a:latin typeface="Cambria Math" panose="02040503050406030204" pitchFamily="18" charset="0"/>
                            </a:rPr>
                          </m:ctrlPr>
                        </m:fPr>
                        <m:num>
                          <m:r>
                            <a:rPr lang="en-IE" sz="3200" b="0" i="1" smtClean="0">
                              <a:solidFill>
                                <a:srgbClr val="000000"/>
                              </a:solidFill>
                              <a:latin typeface="Cambria Math" panose="02040503050406030204" pitchFamily="18" charset="0"/>
                            </a:rPr>
                            <m:t>𝑂</m:t>
                          </m:r>
                          <m:r>
                            <a:rPr lang="en-IE" sz="3200" i="1">
                              <a:solidFill>
                                <a:srgbClr val="000000"/>
                              </a:solidFill>
                              <a:latin typeface="Cambria Math" panose="02040503050406030204" pitchFamily="18" charset="0"/>
                            </a:rPr>
                            <m:t>𝑝𝑝𝑜𝑠𝑖𝑡</m:t>
                          </m:r>
                          <m:r>
                            <a:rPr lang="en-IE" sz="3200" b="0" i="1" smtClean="0">
                              <a:solidFill>
                                <a:srgbClr val="000000"/>
                              </a:solidFill>
                              <a:latin typeface="Cambria Math" panose="02040503050406030204" pitchFamily="18" charset="0"/>
                            </a:rPr>
                            <m:t>𝑒</m:t>
                          </m:r>
                        </m:num>
                        <m:den>
                          <m:r>
                            <a:rPr lang="en-IE" sz="3200" b="0" i="1" smtClean="0">
                              <a:solidFill>
                                <a:srgbClr val="000000"/>
                              </a:solidFill>
                              <a:latin typeface="Cambria Math" panose="02040503050406030204" pitchFamily="18" charset="0"/>
                            </a:rPr>
                            <m:t>𝐴</m:t>
                          </m:r>
                          <m:r>
                            <a:rPr lang="en-IE" sz="3200" i="1">
                              <a:solidFill>
                                <a:srgbClr val="000000"/>
                              </a:solidFill>
                              <a:latin typeface="Cambria Math" panose="02040503050406030204" pitchFamily="18" charset="0"/>
                            </a:rPr>
                            <m:t>𝑑𝑗𝑎𝑐𝑒𝑛</m:t>
                          </m:r>
                          <m:r>
                            <a:rPr lang="en-IE" sz="3200" b="0" i="1" smtClean="0">
                              <a:solidFill>
                                <a:srgbClr val="000000"/>
                              </a:solidFill>
                              <a:latin typeface="Cambria Math" panose="02040503050406030204" pitchFamily="18" charset="0"/>
                            </a:rPr>
                            <m:t>𝑡</m:t>
                          </m:r>
                        </m:den>
                      </m:f>
                    </m:oMath>
                  </m:oMathPara>
                </a14:m>
                <a:endParaRPr lang="en-IE" sz="3200" dirty="0"/>
              </a:p>
            </p:txBody>
          </p:sp>
        </mc:Choice>
        <mc:Fallback xmlns="">
          <p:sp>
            <p:nvSpPr>
              <p:cNvPr id="13" name="Object 13">
                <a:extLst>
                  <a:ext uri="{FF2B5EF4-FFF2-40B4-BE49-F238E27FC236}">
                    <a16:creationId xmlns:a16="http://schemas.microsoft.com/office/drawing/2014/main" id="{E6D4D5DE-6D57-4520-BCDA-2E1DBBD3CBA9}"/>
                  </a:ext>
                </a:extLst>
              </p:cNvPr>
              <p:cNvSpPr txBox="1">
                <a:spLocks noRot="1" noChangeAspect="1" noMove="1" noResize="1" noEditPoints="1" noAdjustHandles="1" noChangeArrowheads="1" noChangeShapeType="1" noTextEdit="1"/>
              </p:cNvSpPr>
              <p:nvPr/>
            </p:nvSpPr>
            <p:spPr bwMode="auto">
              <a:xfrm>
                <a:off x="10265650" y="6741602"/>
                <a:ext cx="3815615" cy="1171286"/>
              </a:xfrm>
              <a:prstGeom prst="rect">
                <a:avLst/>
              </a:prstGeom>
              <a:blipFill>
                <a:blip r:embed="rId5"/>
                <a:stretch>
                  <a:fillRect/>
                </a:stretch>
              </a:blipFill>
              <a:ln>
                <a:noFill/>
              </a:ln>
              <a:effectLst/>
            </p:spPr>
            <p:txBody>
              <a:bodyPr/>
              <a:lstStyle/>
              <a:p>
                <a:r>
                  <a:rPr lang="en-IE">
                    <a:noFill/>
                  </a:rPr>
                  <a:t> </a:t>
                </a:r>
              </a:p>
            </p:txBody>
          </p:sp>
        </mc:Fallback>
      </mc:AlternateContent>
    </p:spTree>
    <p:custDataLst>
      <p:tags r:id="rId1"/>
    </p:custDataLst>
    <p:extLst>
      <p:ext uri="{BB962C8B-B14F-4D97-AF65-F5344CB8AC3E}">
        <p14:creationId xmlns:p14="http://schemas.microsoft.com/office/powerpoint/2010/main" val="691976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A51F-3C43-43A5-B0D9-C9EFB72108C5}"/>
              </a:ext>
            </a:extLst>
          </p:cNvPr>
          <p:cNvSpPr>
            <a:spLocks noGrp="1"/>
          </p:cNvSpPr>
          <p:nvPr>
            <p:ph type="title"/>
          </p:nvPr>
        </p:nvSpPr>
        <p:spPr>
          <a:xfrm>
            <a:off x="948359" y="338614"/>
            <a:ext cx="10973872" cy="1173392"/>
          </a:xfrm>
        </p:spPr>
        <p:txBody>
          <a:bodyPr wrap="square" anchor="t">
            <a:normAutofit/>
          </a:bodyPr>
          <a:lstStyle/>
          <a:p>
            <a:r>
              <a:rPr lang="en-IE" dirty="0"/>
              <a:t>Pythagorean Theorem</a:t>
            </a:r>
          </a:p>
        </p:txBody>
      </p:sp>
      <p:sp>
        <p:nvSpPr>
          <p:cNvPr id="3" name="Content Placeholder 2">
            <a:extLst>
              <a:ext uri="{FF2B5EF4-FFF2-40B4-BE49-F238E27FC236}">
                <a16:creationId xmlns:a16="http://schemas.microsoft.com/office/drawing/2014/main" id="{D8117E2A-904A-4D5A-8E54-51451396785C}"/>
              </a:ext>
            </a:extLst>
          </p:cNvPr>
          <p:cNvSpPr>
            <a:spLocks noGrp="1"/>
          </p:cNvSpPr>
          <p:nvPr>
            <p:ph sz="half" idx="1"/>
          </p:nvPr>
        </p:nvSpPr>
        <p:spPr>
          <a:xfrm>
            <a:off x="812879" y="2370297"/>
            <a:ext cx="7180435" cy="6704083"/>
          </a:xfrm>
        </p:spPr>
        <p:txBody>
          <a:bodyPr wrap="square" anchor="t">
            <a:normAutofit/>
          </a:bodyPr>
          <a:lstStyle/>
          <a:p>
            <a:r>
              <a:rPr lang="en-IE" dirty="0"/>
              <a:t>If a triangle is a right angled triangle, then the sum of the squares of the lengths of the legs is equal to the sum of the square of the length of the hypotenuse. </a:t>
            </a:r>
          </a:p>
        </p:txBody>
      </p:sp>
      <p:pic>
        <p:nvPicPr>
          <p:cNvPr id="5" name="Picture 4">
            <a:extLst>
              <a:ext uri="{FF2B5EF4-FFF2-40B4-BE49-F238E27FC236}">
                <a16:creationId xmlns:a16="http://schemas.microsoft.com/office/drawing/2014/main" id="{962ECDC2-2634-499E-8874-6D7B6911169A}"/>
              </a:ext>
            </a:extLst>
          </p:cNvPr>
          <p:cNvPicPr>
            <a:picLocks noChangeAspect="1"/>
          </p:cNvPicPr>
          <p:nvPr/>
        </p:nvPicPr>
        <p:blipFill>
          <a:blip r:embed="rId2"/>
          <a:stretch>
            <a:fillRect/>
          </a:stretch>
        </p:blipFill>
        <p:spPr>
          <a:xfrm>
            <a:off x="8264274" y="3491345"/>
            <a:ext cx="8052205" cy="4026101"/>
          </a:xfrm>
          <a:prstGeom prst="rect">
            <a:avLst/>
          </a:prstGeom>
          <a:noFill/>
        </p:spPr>
      </p:pic>
    </p:spTree>
    <p:extLst>
      <p:ext uri="{BB962C8B-B14F-4D97-AF65-F5344CB8AC3E}">
        <p14:creationId xmlns:p14="http://schemas.microsoft.com/office/powerpoint/2010/main" val="27763438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460E14-F888-4A80-9952-6AF6CF87FEFB}"/>
              </a:ext>
            </a:extLst>
          </p:cNvPr>
          <p:cNvPicPr>
            <a:picLocks noChangeAspect="1"/>
          </p:cNvPicPr>
          <p:nvPr/>
        </p:nvPicPr>
        <p:blipFill>
          <a:blip r:embed="rId2"/>
          <a:stretch>
            <a:fillRect/>
          </a:stretch>
        </p:blipFill>
        <p:spPr>
          <a:xfrm>
            <a:off x="770021" y="2181358"/>
            <a:ext cx="3931092" cy="2780052"/>
          </a:xfrm>
          <a:prstGeom prst="rect">
            <a:avLst/>
          </a:prstGeom>
        </p:spPr>
      </p:pic>
      <p:pic>
        <p:nvPicPr>
          <p:cNvPr id="5" name="Picture 4">
            <a:extLst>
              <a:ext uri="{FF2B5EF4-FFF2-40B4-BE49-F238E27FC236}">
                <a16:creationId xmlns:a16="http://schemas.microsoft.com/office/drawing/2014/main" id="{6A82B911-C2D5-4B3C-9268-1380D5391E3A}"/>
              </a:ext>
            </a:extLst>
          </p:cNvPr>
          <p:cNvPicPr>
            <a:picLocks noChangeAspect="1"/>
          </p:cNvPicPr>
          <p:nvPr/>
        </p:nvPicPr>
        <p:blipFill>
          <a:blip r:embed="rId3"/>
          <a:stretch>
            <a:fillRect/>
          </a:stretch>
        </p:blipFill>
        <p:spPr>
          <a:xfrm>
            <a:off x="5471097" y="1744644"/>
            <a:ext cx="5315393" cy="3497398"/>
          </a:xfrm>
          <a:prstGeom prst="rect">
            <a:avLst/>
          </a:prstGeom>
        </p:spPr>
      </p:pic>
      <p:pic>
        <p:nvPicPr>
          <p:cNvPr id="7" name="Picture 6">
            <a:extLst>
              <a:ext uri="{FF2B5EF4-FFF2-40B4-BE49-F238E27FC236}">
                <a16:creationId xmlns:a16="http://schemas.microsoft.com/office/drawing/2014/main" id="{62B7CE3F-97F9-4130-A41F-BC1DB566667E}"/>
              </a:ext>
            </a:extLst>
          </p:cNvPr>
          <p:cNvPicPr>
            <a:picLocks noChangeAspect="1"/>
          </p:cNvPicPr>
          <p:nvPr/>
        </p:nvPicPr>
        <p:blipFill>
          <a:blip r:embed="rId4"/>
          <a:stretch>
            <a:fillRect/>
          </a:stretch>
        </p:blipFill>
        <p:spPr>
          <a:xfrm>
            <a:off x="11001234" y="2181358"/>
            <a:ext cx="4302934" cy="289272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B6387D1-CCB5-46CA-BB08-508B1C741A5F}"/>
                  </a:ext>
                </a:extLst>
              </p:cNvPr>
              <p:cNvSpPr txBox="1"/>
              <p:nvPr/>
            </p:nvSpPr>
            <p:spPr>
              <a:xfrm>
                <a:off x="3705727" y="329149"/>
                <a:ext cx="8235795"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IE" sz="6000" b="0" i="1" smtClean="0">
                          <a:latin typeface="Cambria Math" panose="02040503050406030204" pitchFamily="18" charset="0"/>
                        </a:rPr>
                        <m:t>𝑆𝑖𝑛</m:t>
                      </m:r>
                      <m:r>
                        <a:rPr lang="en-IE" sz="6000" b="0" i="1" smtClean="0">
                          <a:latin typeface="Cambria Math" panose="02040503050406030204" pitchFamily="18" charset="0"/>
                        </a:rPr>
                        <m:t> 60=0.866…</m:t>
                      </m:r>
                    </m:oMath>
                  </m:oMathPara>
                </a14:m>
                <a:endParaRPr lang="en-IE" sz="6000" dirty="0"/>
              </a:p>
            </p:txBody>
          </p:sp>
        </mc:Choice>
        <mc:Fallback xmlns="">
          <p:sp>
            <p:nvSpPr>
              <p:cNvPr id="8" name="TextBox 7">
                <a:extLst>
                  <a:ext uri="{FF2B5EF4-FFF2-40B4-BE49-F238E27FC236}">
                    <a16:creationId xmlns:a16="http://schemas.microsoft.com/office/drawing/2014/main" id="{2B6387D1-CCB5-46CA-BB08-508B1C741A5F}"/>
                  </a:ext>
                </a:extLst>
              </p:cNvPr>
              <p:cNvSpPr txBox="1">
                <a:spLocks noRot="1" noChangeAspect="1" noMove="1" noResize="1" noEditPoints="1" noAdjustHandles="1" noChangeArrowheads="1" noChangeShapeType="1" noTextEdit="1"/>
              </p:cNvSpPr>
              <p:nvPr/>
            </p:nvSpPr>
            <p:spPr>
              <a:xfrm>
                <a:off x="3705727" y="329149"/>
                <a:ext cx="8235795" cy="1015663"/>
              </a:xfrm>
              <a:prstGeom prst="rect">
                <a:avLst/>
              </a:prstGeom>
              <a:blipFill>
                <a:blip r:embed="rId5"/>
                <a:stretch>
                  <a:fillRect/>
                </a:stretch>
              </a:blipFill>
            </p:spPr>
            <p:txBody>
              <a:bodyPr/>
              <a:lstStyle/>
              <a:p>
                <a:r>
                  <a:rPr lang="en-IE">
                    <a:noFill/>
                  </a:rPr>
                  <a:t> </a:t>
                </a:r>
              </a:p>
            </p:txBody>
          </p:sp>
        </mc:Fallback>
      </mc:AlternateContent>
    </p:spTree>
    <p:extLst>
      <p:ext uri="{BB962C8B-B14F-4D97-AF65-F5344CB8AC3E}">
        <p14:creationId xmlns:p14="http://schemas.microsoft.com/office/powerpoint/2010/main" val="39022223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460E14-F888-4A80-9952-6AF6CF87FEFB}"/>
              </a:ext>
            </a:extLst>
          </p:cNvPr>
          <p:cNvPicPr>
            <a:picLocks noChangeAspect="1"/>
          </p:cNvPicPr>
          <p:nvPr/>
        </p:nvPicPr>
        <p:blipFill>
          <a:blip r:embed="rId2"/>
          <a:stretch>
            <a:fillRect/>
          </a:stretch>
        </p:blipFill>
        <p:spPr>
          <a:xfrm>
            <a:off x="770021" y="2181358"/>
            <a:ext cx="3931092" cy="2780052"/>
          </a:xfrm>
          <a:prstGeom prst="rect">
            <a:avLst/>
          </a:prstGeom>
        </p:spPr>
      </p:pic>
      <p:pic>
        <p:nvPicPr>
          <p:cNvPr id="5" name="Picture 4">
            <a:extLst>
              <a:ext uri="{FF2B5EF4-FFF2-40B4-BE49-F238E27FC236}">
                <a16:creationId xmlns:a16="http://schemas.microsoft.com/office/drawing/2014/main" id="{6A82B911-C2D5-4B3C-9268-1380D5391E3A}"/>
              </a:ext>
            </a:extLst>
          </p:cNvPr>
          <p:cNvPicPr>
            <a:picLocks noChangeAspect="1"/>
          </p:cNvPicPr>
          <p:nvPr/>
        </p:nvPicPr>
        <p:blipFill>
          <a:blip r:embed="rId3"/>
          <a:stretch>
            <a:fillRect/>
          </a:stretch>
        </p:blipFill>
        <p:spPr>
          <a:xfrm>
            <a:off x="5471097" y="1744644"/>
            <a:ext cx="5315393" cy="3497398"/>
          </a:xfrm>
          <a:prstGeom prst="rect">
            <a:avLst/>
          </a:prstGeom>
        </p:spPr>
      </p:pic>
      <p:pic>
        <p:nvPicPr>
          <p:cNvPr id="7" name="Picture 6">
            <a:extLst>
              <a:ext uri="{FF2B5EF4-FFF2-40B4-BE49-F238E27FC236}">
                <a16:creationId xmlns:a16="http://schemas.microsoft.com/office/drawing/2014/main" id="{62B7CE3F-97F9-4130-A41F-BC1DB566667E}"/>
              </a:ext>
            </a:extLst>
          </p:cNvPr>
          <p:cNvPicPr>
            <a:picLocks noChangeAspect="1"/>
          </p:cNvPicPr>
          <p:nvPr/>
        </p:nvPicPr>
        <p:blipFill>
          <a:blip r:embed="rId4"/>
          <a:stretch>
            <a:fillRect/>
          </a:stretch>
        </p:blipFill>
        <p:spPr>
          <a:xfrm>
            <a:off x="11001234" y="2181358"/>
            <a:ext cx="4302934" cy="289272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B6387D1-CCB5-46CA-BB08-508B1C741A5F}"/>
                  </a:ext>
                </a:extLst>
              </p:cNvPr>
              <p:cNvSpPr txBox="1"/>
              <p:nvPr/>
            </p:nvSpPr>
            <p:spPr>
              <a:xfrm>
                <a:off x="3705727" y="329149"/>
                <a:ext cx="8235795"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IE" sz="6000" b="0" i="1" smtClean="0">
                          <a:latin typeface="Cambria Math" panose="02040503050406030204" pitchFamily="18" charset="0"/>
                        </a:rPr>
                        <m:t>𝑆𝑖𝑛</m:t>
                      </m:r>
                      <m:r>
                        <a:rPr lang="en-IE" sz="6000" b="0" i="1" smtClean="0">
                          <a:latin typeface="Cambria Math" panose="02040503050406030204" pitchFamily="18" charset="0"/>
                        </a:rPr>
                        <m:t> 60=0.866…</m:t>
                      </m:r>
                    </m:oMath>
                  </m:oMathPara>
                </a14:m>
                <a:endParaRPr lang="en-IE" sz="6000" dirty="0"/>
              </a:p>
            </p:txBody>
          </p:sp>
        </mc:Choice>
        <mc:Fallback xmlns="">
          <p:sp>
            <p:nvSpPr>
              <p:cNvPr id="8" name="TextBox 7">
                <a:extLst>
                  <a:ext uri="{FF2B5EF4-FFF2-40B4-BE49-F238E27FC236}">
                    <a16:creationId xmlns:a16="http://schemas.microsoft.com/office/drawing/2014/main" id="{2B6387D1-CCB5-46CA-BB08-508B1C741A5F}"/>
                  </a:ext>
                </a:extLst>
              </p:cNvPr>
              <p:cNvSpPr txBox="1">
                <a:spLocks noRot="1" noChangeAspect="1" noMove="1" noResize="1" noEditPoints="1" noAdjustHandles="1" noChangeArrowheads="1" noChangeShapeType="1" noTextEdit="1"/>
              </p:cNvSpPr>
              <p:nvPr/>
            </p:nvSpPr>
            <p:spPr>
              <a:xfrm>
                <a:off x="3705727" y="329149"/>
                <a:ext cx="8235795" cy="1015663"/>
              </a:xfrm>
              <a:prstGeom prst="rect">
                <a:avLst/>
              </a:prstGeom>
              <a:blipFill>
                <a:blip r:embed="rId5"/>
                <a:stretch>
                  <a:fillRect/>
                </a:stretch>
              </a:blipFill>
            </p:spPr>
            <p:txBody>
              <a:bodyPr/>
              <a:lstStyle/>
              <a:p>
                <a:r>
                  <a:rPr lang="en-IE">
                    <a:noFill/>
                  </a:rPr>
                  <a:t> </a:t>
                </a:r>
              </a:p>
            </p:txBody>
          </p:sp>
        </mc:Fallback>
      </mc:AlternateContent>
      <p:sp>
        <p:nvSpPr>
          <p:cNvPr id="6" name="Text Box 10">
            <a:extLst>
              <a:ext uri="{FF2B5EF4-FFF2-40B4-BE49-F238E27FC236}">
                <a16:creationId xmlns:a16="http://schemas.microsoft.com/office/drawing/2014/main" id="{1DF125B2-B425-4F1F-A2DA-B45C71A4E175}"/>
              </a:ext>
            </a:extLst>
          </p:cNvPr>
          <p:cNvSpPr txBox="1">
            <a:spLocks noChangeArrowheads="1"/>
          </p:cNvSpPr>
          <p:nvPr/>
        </p:nvSpPr>
        <p:spPr bwMode="auto">
          <a:xfrm>
            <a:off x="3876201" y="2693493"/>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Opposite</a:t>
            </a:r>
          </a:p>
        </p:txBody>
      </p:sp>
      <p:sp>
        <p:nvSpPr>
          <p:cNvPr id="9" name="Text Box 10">
            <a:extLst>
              <a:ext uri="{FF2B5EF4-FFF2-40B4-BE49-F238E27FC236}">
                <a16:creationId xmlns:a16="http://schemas.microsoft.com/office/drawing/2014/main" id="{4DB86507-4C27-4FFC-A57F-4EF730F23F7A}"/>
              </a:ext>
            </a:extLst>
          </p:cNvPr>
          <p:cNvSpPr txBox="1">
            <a:spLocks noChangeArrowheads="1"/>
          </p:cNvSpPr>
          <p:nvPr/>
        </p:nvSpPr>
        <p:spPr bwMode="auto">
          <a:xfrm>
            <a:off x="1949290" y="4894566"/>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Adjacent</a:t>
            </a:r>
          </a:p>
        </p:txBody>
      </p:sp>
      <p:sp>
        <p:nvSpPr>
          <p:cNvPr id="10" name="Text Box 10">
            <a:extLst>
              <a:ext uri="{FF2B5EF4-FFF2-40B4-BE49-F238E27FC236}">
                <a16:creationId xmlns:a16="http://schemas.microsoft.com/office/drawing/2014/main" id="{90F308C5-28CE-4912-B376-3054DF4FBF3C}"/>
              </a:ext>
            </a:extLst>
          </p:cNvPr>
          <p:cNvSpPr txBox="1">
            <a:spLocks noChangeArrowheads="1"/>
          </p:cNvSpPr>
          <p:nvPr/>
        </p:nvSpPr>
        <p:spPr bwMode="auto">
          <a:xfrm>
            <a:off x="9746834" y="2297601"/>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Opposite</a:t>
            </a:r>
          </a:p>
        </p:txBody>
      </p:sp>
      <p:sp>
        <p:nvSpPr>
          <p:cNvPr id="12" name="Text Box 10">
            <a:extLst>
              <a:ext uri="{FF2B5EF4-FFF2-40B4-BE49-F238E27FC236}">
                <a16:creationId xmlns:a16="http://schemas.microsoft.com/office/drawing/2014/main" id="{570311AD-215B-4E93-BFB8-A085913263B9}"/>
              </a:ext>
            </a:extLst>
          </p:cNvPr>
          <p:cNvSpPr txBox="1">
            <a:spLocks noChangeArrowheads="1"/>
          </p:cNvSpPr>
          <p:nvPr/>
        </p:nvSpPr>
        <p:spPr bwMode="auto">
          <a:xfrm>
            <a:off x="7283290" y="4961410"/>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Adjacent</a:t>
            </a:r>
          </a:p>
        </p:txBody>
      </p:sp>
      <p:sp>
        <p:nvSpPr>
          <p:cNvPr id="13" name="Text Box 10">
            <a:extLst>
              <a:ext uri="{FF2B5EF4-FFF2-40B4-BE49-F238E27FC236}">
                <a16:creationId xmlns:a16="http://schemas.microsoft.com/office/drawing/2014/main" id="{8B68418B-66AC-48B2-88D8-659527B6A781}"/>
              </a:ext>
            </a:extLst>
          </p:cNvPr>
          <p:cNvSpPr txBox="1">
            <a:spLocks noChangeArrowheads="1"/>
          </p:cNvSpPr>
          <p:nvPr/>
        </p:nvSpPr>
        <p:spPr bwMode="auto">
          <a:xfrm>
            <a:off x="12228986" y="4823140"/>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Adjacent</a:t>
            </a:r>
          </a:p>
        </p:txBody>
      </p:sp>
      <p:sp>
        <p:nvSpPr>
          <p:cNvPr id="14" name="Text Box 10">
            <a:extLst>
              <a:ext uri="{FF2B5EF4-FFF2-40B4-BE49-F238E27FC236}">
                <a16:creationId xmlns:a16="http://schemas.microsoft.com/office/drawing/2014/main" id="{86C74046-90A0-47F5-B33F-9A4250A9F182}"/>
              </a:ext>
            </a:extLst>
          </p:cNvPr>
          <p:cNvSpPr txBox="1">
            <a:spLocks noChangeArrowheads="1"/>
          </p:cNvSpPr>
          <p:nvPr/>
        </p:nvSpPr>
        <p:spPr bwMode="auto">
          <a:xfrm>
            <a:off x="770021" y="2462660"/>
            <a:ext cx="20793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dirty="0">
                <a:solidFill>
                  <a:srgbClr val="FF0000"/>
                </a:solidFill>
              </a:rPr>
              <a:t>Hypotenuse</a:t>
            </a:r>
          </a:p>
        </p:txBody>
      </p:sp>
      <p:sp>
        <p:nvSpPr>
          <p:cNvPr id="15" name="Text Box 10">
            <a:extLst>
              <a:ext uri="{FF2B5EF4-FFF2-40B4-BE49-F238E27FC236}">
                <a16:creationId xmlns:a16="http://schemas.microsoft.com/office/drawing/2014/main" id="{1F9CD7A7-B000-4B13-804D-27A010116410}"/>
              </a:ext>
            </a:extLst>
          </p:cNvPr>
          <p:cNvSpPr txBox="1">
            <a:spLocks noChangeArrowheads="1"/>
          </p:cNvSpPr>
          <p:nvPr/>
        </p:nvSpPr>
        <p:spPr bwMode="auto">
          <a:xfrm>
            <a:off x="6171966" y="2269842"/>
            <a:ext cx="20793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dirty="0">
                <a:solidFill>
                  <a:srgbClr val="FF0000"/>
                </a:solidFill>
              </a:rPr>
              <a:t>Hypotenuse</a:t>
            </a:r>
          </a:p>
        </p:txBody>
      </p:sp>
      <p:sp>
        <p:nvSpPr>
          <p:cNvPr id="16" name="Text Box 10">
            <a:extLst>
              <a:ext uri="{FF2B5EF4-FFF2-40B4-BE49-F238E27FC236}">
                <a16:creationId xmlns:a16="http://schemas.microsoft.com/office/drawing/2014/main" id="{E55E1081-2671-48F0-A610-1B951E6E36C1}"/>
              </a:ext>
            </a:extLst>
          </p:cNvPr>
          <p:cNvSpPr txBox="1">
            <a:spLocks noChangeArrowheads="1"/>
          </p:cNvSpPr>
          <p:nvPr/>
        </p:nvSpPr>
        <p:spPr bwMode="auto">
          <a:xfrm>
            <a:off x="11596966" y="2619385"/>
            <a:ext cx="20793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dirty="0">
                <a:solidFill>
                  <a:srgbClr val="FF0000"/>
                </a:solidFill>
              </a:rPr>
              <a:t>Hypotenuse</a:t>
            </a:r>
          </a:p>
        </p:txBody>
      </p:sp>
      <p:sp>
        <p:nvSpPr>
          <p:cNvPr id="20" name="Text Box 10">
            <a:extLst>
              <a:ext uri="{FF2B5EF4-FFF2-40B4-BE49-F238E27FC236}">
                <a16:creationId xmlns:a16="http://schemas.microsoft.com/office/drawing/2014/main" id="{E9D9C225-33E7-4EB5-A1F9-63E3180C4715}"/>
              </a:ext>
            </a:extLst>
          </p:cNvPr>
          <p:cNvSpPr txBox="1">
            <a:spLocks noChangeArrowheads="1"/>
          </p:cNvSpPr>
          <p:nvPr/>
        </p:nvSpPr>
        <p:spPr bwMode="auto">
          <a:xfrm>
            <a:off x="14049940" y="3823387"/>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Opposite</a:t>
            </a:r>
          </a:p>
        </p:txBody>
      </p:sp>
    </p:spTree>
    <p:extLst>
      <p:ext uri="{BB962C8B-B14F-4D97-AF65-F5344CB8AC3E}">
        <p14:creationId xmlns:p14="http://schemas.microsoft.com/office/powerpoint/2010/main" val="19880452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460E14-F888-4A80-9952-6AF6CF87FEFB}"/>
              </a:ext>
            </a:extLst>
          </p:cNvPr>
          <p:cNvPicPr>
            <a:picLocks noChangeAspect="1"/>
          </p:cNvPicPr>
          <p:nvPr/>
        </p:nvPicPr>
        <p:blipFill>
          <a:blip r:embed="rId2"/>
          <a:stretch>
            <a:fillRect/>
          </a:stretch>
        </p:blipFill>
        <p:spPr>
          <a:xfrm>
            <a:off x="770021" y="2181358"/>
            <a:ext cx="3931092" cy="2780052"/>
          </a:xfrm>
          <a:prstGeom prst="rect">
            <a:avLst/>
          </a:prstGeom>
        </p:spPr>
      </p:pic>
      <p:pic>
        <p:nvPicPr>
          <p:cNvPr id="5" name="Picture 4">
            <a:extLst>
              <a:ext uri="{FF2B5EF4-FFF2-40B4-BE49-F238E27FC236}">
                <a16:creationId xmlns:a16="http://schemas.microsoft.com/office/drawing/2014/main" id="{6A82B911-C2D5-4B3C-9268-1380D5391E3A}"/>
              </a:ext>
            </a:extLst>
          </p:cNvPr>
          <p:cNvPicPr>
            <a:picLocks noChangeAspect="1"/>
          </p:cNvPicPr>
          <p:nvPr/>
        </p:nvPicPr>
        <p:blipFill>
          <a:blip r:embed="rId3"/>
          <a:stretch>
            <a:fillRect/>
          </a:stretch>
        </p:blipFill>
        <p:spPr>
          <a:xfrm>
            <a:off x="5471097" y="1744644"/>
            <a:ext cx="5315393" cy="3497398"/>
          </a:xfrm>
          <a:prstGeom prst="rect">
            <a:avLst/>
          </a:prstGeom>
        </p:spPr>
      </p:pic>
      <p:pic>
        <p:nvPicPr>
          <p:cNvPr id="7" name="Picture 6">
            <a:extLst>
              <a:ext uri="{FF2B5EF4-FFF2-40B4-BE49-F238E27FC236}">
                <a16:creationId xmlns:a16="http://schemas.microsoft.com/office/drawing/2014/main" id="{62B7CE3F-97F9-4130-A41F-BC1DB566667E}"/>
              </a:ext>
            </a:extLst>
          </p:cNvPr>
          <p:cNvPicPr>
            <a:picLocks noChangeAspect="1"/>
          </p:cNvPicPr>
          <p:nvPr/>
        </p:nvPicPr>
        <p:blipFill>
          <a:blip r:embed="rId4"/>
          <a:stretch>
            <a:fillRect/>
          </a:stretch>
        </p:blipFill>
        <p:spPr>
          <a:xfrm>
            <a:off x="11001234" y="2181358"/>
            <a:ext cx="4302934" cy="289272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B6387D1-CCB5-46CA-BB08-508B1C741A5F}"/>
                  </a:ext>
                </a:extLst>
              </p:cNvPr>
              <p:cNvSpPr txBox="1"/>
              <p:nvPr/>
            </p:nvSpPr>
            <p:spPr>
              <a:xfrm>
                <a:off x="3705727" y="329149"/>
                <a:ext cx="8235795"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IE" sz="6000" b="0" i="1" smtClean="0">
                          <a:latin typeface="Cambria Math" panose="02040503050406030204" pitchFamily="18" charset="0"/>
                        </a:rPr>
                        <m:t>𝑆𝑖𝑛</m:t>
                      </m:r>
                      <m:r>
                        <a:rPr lang="en-IE" sz="6000" b="0" i="1" smtClean="0">
                          <a:latin typeface="Cambria Math" panose="02040503050406030204" pitchFamily="18" charset="0"/>
                        </a:rPr>
                        <m:t> 60=0.866…</m:t>
                      </m:r>
                    </m:oMath>
                  </m:oMathPara>
                </a14:m>
                <a:endParaRPr lang="en-IE" sz="6000" dirty="0"/>
              </a:p>
            </p:txBody>
          </p:sp>
        </mc:Choice>
        <mc:Fallback xmlns="">
          <p:sp>
            <p:nvSpPr>
              <p:cNvPr id="8" name="TextBox 7">
                <a:extLst>
                  <a:ext uri="{FF2B5EF4-FFF2-40B4-BE49-F238E27FC236}">
                    <a16:creationId xmlns:a16="http://schemas.microsoft.com/office/drawing/2014/main" id="{2B6387D1-CCB5-46CA-BB08-508B1C741A5F}"/>
                  </a:ext>
                </a:extLst>
              </p:cNvPr>
              <p:cNvSpPr txBox="1">
                <a:spLocks noRot="1" noChangeAspect="1" noMove="1" noResize="1" noEditPoints="1" noAdjustHandles="1" noChangeArrowheads="1" noChangeShapeType="1" noTextEdit="1"/>
              </p:cNvSpPr>
              <p:nvPr/>
            </p:nvSpPr>
            <p:spPr>
              <a:xfrm>
                <a:off x="3705727" y="329149"/>
                <a:ext cx="8235795" cy="1015663"/>
              </a:xfrm>
              <a:prstGeom prst="rect">
                <a:avLst/>
              </a:prstGeom>
              <a:blipFill>
                <a:blip r:embed="rId5"/>
                <a:stretch>
                  <a:fillRect/>
                </a:stretch>
              </a:blipFill>
            </p:spPr>
            <p:txBody>
              <a:bodyPr/>
              <a:lstStyle/>
              <a:p>
                <a:r>
                  <a:rPr lang="en-IE">
                    <a:noFill/>
                  </a:rPr>
                  <a:t> </a:t>
                </a:r>
              </a:p>
            </p:txBody>
          </p:sp>
        </mc:Fallback>
      </mc:AlternateContent>
      <p:sp>
        <p:nvSpPr>
          <p:cNvPr id="6" name="Text Box 10">
            <a:extLst>
              <a:ext uri="{FF2B5EF4-FFF2-40B4-BE49-F238E27FC236}">
                <a16:creationId xmlns:a16="http://schemas.microsoft.com/office/drawing/2014/main" id="{1DF125B2-B425-4F1F-A2DA-B45C71A4E175}"/>
              </a:ext>
            </a:extLst>
          </p:cNvPr>
          <p:cNvSpPr txBox="1">
            <a:spLocks noChangeArrowheads="1"/>
          </p:cNvSpPr>
          <p:nvPr/>
        </p:nvSpPr>
        <p:spPr bwMode="auto">
          <a:xfrm>
            <a:off x="3876201" y="2693493"/>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Opposite</a:t>
            </a:r>
          </a:p>
        </p:txBody>
      </p:sp>
      <p:sp>
        <p:nvSpPr>
          <p:cNvPr id="9" name="Text Box 10">
            <a:extLst>
              <a:ext uri="{FF2B5EF4-FFF2-40B4-BE49-F238E27FC236}">
                <a16:creationId xmlns:a16="http://schemas.microsoft.com/office/drawing/2014/main" id="{4DB86507-4C27-4FFC-A57F-4EF730F23F7A}"/>
              </a:ext>
            </a:extLst>
          </p:cNvPr>
          <p:cNvSpPr txBox="1">
            <a:spLocks noChangeArrowheads="1"/>
          </p:cNvSpPr>
          <p:nvPr/>
        </p:nvSpPr>
        <p:spPr bwMode="auto">
          <a:xfrm>
            <a:off x="1949290" y="4894566"/>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Adjacent</a:t>
            </a:r>
          </a:p>
        </p:txBody>
      </p:sp>
      <p:sp>
        <p:nvSpPr>
          <p:cNvPr id="10" name="Text Box 10">
            <a:extLst>
              <a:ext uri="{FF2B5EF4-FFF2-40B4-BE49-F238E27FC236}">
                <a16:creationId xmlns:a16="http://schemas.microsoft.com/office/drawing/2014/main" id="{90F308C5-28CE-4912-B376-3054DF4FBF3C}"/>
              </a:ext>
            </a:extLst>
          </p:cNvPr>
          <p:cNvSpPr txBox="1">
            <a:spLocks noChangeArrowheads="1"/>
          </p:cNvSpPr>
          <p:nvPr/>
        </p:nvSpPr>
        <p:spPr bwMode="auto">
          <a:xfrm>
            <a:off x="9746834" y="2297601"/>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Opposite</a:t>
            </a:r>
          </a:p>
        </p:txBody>
      </p:sp>
      <p:sp>
        <p:nvSpPr>
          <p:cNvPr id="12" name="Text Box 10">
            <a:extLst>
              <a:ext uri="{FF2B5EF4-FFF2-40B4-BE49-F238E27FC236}">
                <a16:creationId xmlns:a16="http://schemas.microsoft.com/office/drawing/2014/main" id="{570311AD-215B-4E93-BFB8-A085913263B9}"/>
              </a:ext>
            </a:extLst>
          </p:cNvPr>
          <p:cNvSpPr txBox="1">
            <a:spLocks noChangeArrowheads="1"/>
          </p:cNvSpPr>
          <p:nvPr/>
        </p:nvSpPr>
        <p:spPr bwMode="auto">
          <a:xfrm>
            <a:off x="7283290" y="4961410"/>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Adjacent</a:t>
            </a:r>
          </a:p>
        </p:txBody>
      </p:sp>
      <p:sp>
        <p:nvSpPr>
          <p:cNvPr id="13" name="Text Box 10">
            <a:extLst>
              <a:ext uri="{FF2B5EF4-FFF2-40B4-BE49-F238E27FC236}">
                <a16:creationId xmlns:a16="http://schemas.microsoft.com/office/drawing/2014/main" id="{8B68418B-66AC-48B2-88D8-659527B6A781}"/>
              </a:ext>
            </a:extLst>
          </p:cNvPr>
          <p:cNvSpPr txBox="1">
            <a:spLocks noChangeArrowheads="1"/>
          </p:cNvSpPr>
          <p:nvPr/>
        </p:nvSpPr>
        <p:spPr bwMode="auto">
          <a:xfrm>
            <a:off x="12228986" y="4823140"/>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Adjacent</a:t>
            </a:r>
          </a:p>
        </p:txBody>
      </p:sp>
      <p:sp>
        <p:nvSpPr>
          <p:cNvPr id="14" name="Text Box 10">
            <a:extLst>
              <a:ext uri="{FF2B5EF4-FFF2-40B4-BE49-F238E27FC236}">
                <a16:creationId xmlns:a16="http://schemas.microsoft.com/office/drawing/2014/main" id="{86C74046-90A0-47F5-B33F-9A4250A9F182}"/>
              </a:ext>
            </a:extLst>
          </p:cNvPr>
          <p:cNvSpPr txBox="1">
            <a:spLocks noChangeArrowheads="1"/>
          </p:cNvSpPr>
          <p:nvPr/>
        </p:nvSpPr>
        <p:spPr bwMode="auto">
          <a:xfrm>
            <a:off x="770021" y="2462660"/>
            <a:ext cx="20793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dirty="0">
                <a:solidFill>
                  <a:srgbClr val="FF0000"/>
                </a:solidFill>
              </a:rPr>
              <a:t>Hypotenuse</a:t>
            </a:r>
          </a:p>
        </p:txBody>
      </p:sp>
      <p:sp>
        <p:nvSpPr>
          <p:cNvPr id="15" name="Text Box 10">
            <a:extLst>
              <a:ext uri="{FF2B5EF4-FFF2-40B4-BE49-F238E27FC236}">
                <a16:creationId xmlns:a16="http://schemas.microsoft.com/office/drawing/2014/main" id="{1F9CD7A7-B000-4B13-804D-27A010116410}"/>
              </a:ext>
            </a:extLst>
          </p:cNvPr>
          <p:cNvSpPr txBox="1">
            <a:spLocks noChangeArrowheads="1"/>
          </p:cNvSpPr>
          <p:nvPr/>
        </p:nvSpPr>
        <p:spPr bwMode="auto">
          <a:xfrm>
            <a:off x="6171966" y="2269842"/>
            <a:ext cx="20793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dirty="0">
                <a:solidFill>
                  <a:srgbClr val="FF0000"/>
                </a:solidFill>
              </a:rPr>
              <a:t>Hypotenuse</a:t>
            </a:r>
          </a:p>
        </p:txBody>
      </p:sp>
      <p:sp>
        <p:nvSpPr>
          <p:cNvPr id="16" name="Text Box 10">
            <a:extLst>
              <a:ext uri="{FF2B5EF4-FFF2-40B4-BE49-F238E27FC236}">
                <a16:creationId xmlns:a16="http://schemas.microsoft.com/office/drawing/2014/main" id="{E55E1081-2671-48F0-A610-1B951E6E36C1}"/>
              </a:ext>
            </a:extLst>
          </p:cNvPr>
          <p:cNvSpPr txBox="1">
            <a:spLocks noChangeArrowheads="1"/>
          </p:cNvSpPr>
          <p:nvPr/>
        </p:nvSpPr>
        <p:spPr bwMode="auto">
          <a:xfrm>
            <a:off x="11596966" y="2619385"/>
            <a:ext cx="20793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dirty="0">
                <a:solidFill>
                  <a:srgbClr val="FF0000"/>
                </a:solidFill>
              </a:rPr>
              <a:t>Hypotenuse</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0DE00D0-AA86-4581-A6DD-29BDBC4290CD}"/>
                  </a:ext>
                </a:extLst>
              </p:cNvPr>
              <p:cNvSpPr txBox="1"/>
              <p:nvPr/>
            </p:nvSpPr>
            <p:spPr>
              <a:xfrm>
                <a:off x="1302879" y="5797956"/>
                <a:ext cx="2402848" cy="7231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IE" sz="2000" i="1" smtClean="0">
                              <a:solidFill>
                                <a:srgbClr val="000000"/>
                              </a:solidFill>
                              <a:latin typeface="Cambria Math" panose="02040503050406030204" pitchFamily="18" charset="0"/>
                            </a:rPr>
                          </m:ctrlPr>
                        </m:fPr>
                        <m:num>
                          <m:r>
                            <a:rPr lang="en-IE" sz="2000" b="0" i="1" smtClean="0">
                              <a:solidFill>
                                <a:srgbClr val="000000"/>
                              </a:solidFill>
                              <a:latin typeface="Cambria Math" panose="02040503050406030204" pitchFamily="18" charset="0"/>
                            </a:rPr>
                            <m:t>𝑂</m:t>
                          </m:r>
                          <m:r>
                            <a:rPr lang="en-IE" sz="2000" i="1">
                              <a:solidFill>
                                <a:srgbClr val="000000"/>
                              </a:solidFill>
                              <a:latin typeface="Cambria Math" panose="02040503050406030204" pitchFamily="18" charset="0"/>
                            </a:rPr>
                            <m:t>𝑝𝑝𝑜𝑠𝑖𝑡𝑒</m:t>
                          </m:r>
                        </m:num>
                        <m:den>
                          <m:r>
                            <a:rPr lang="en-IE" sz="2000" b="0" i="1" smtClean="0">
                              <a:solidFill>
                                <a:srgbClr val="000000"/>
                              </a:solidFill>
                              <a:latin typeface="Cambria Math" panose="02040503050406030204" pitchFamily="18" charset="0"/>
                            </a:rPr>
                            <m:t>𝐻</m:t>
                          </m:r>
                          <m:r>
                            <a:rPr lang="en-IE" sz="2000" i="1">
                              <a:solidFill>
                                <a:srgbClr val="000000"/>
                              </a:solidFill>
                              <a:latin typeface="Cambria Math" panose="02040503050406030204" pitchFamily="18" charset="0"/>
                            </a:rPr>
                            <m:t>𝑦𝑝𝑜𝑡𝑒𝑛𝑢𝑠𝑒</m:t>
                          </m:r>
                        </m:den>
                      </m:f>
                    </m:oMath>
                  </m:oMathPara>
                </a14:m>
                <a:endParaRPr lang="en-IE" dirty="0"/>
              </a:p>
            </p:txBody>
          </p:sp>
        </mc:Choice>
        <mc:Fallback xmlns="">
          <p:sp>
            <p:nvSpPr>
              <p:cNvPr id="17" name="TextBox 16">
                <a:extLst>
                  <a:ext uri="{FF2B5EF4-FFF2-40B4-BE49-F238E27FC236}">
                    <a16:creationId xmlns:a16="http://schemas.microsoft.com/office/drawing/2014/main" id="{80DE00D0-AA86-4581-A6DD-29BDBC4290CD}"/>
                  </a:ext>
                </a:extLst>
              </p:cNvPr>
              <p:cNvSpPr txBox="1">
                <a:spLocks noRot="1" noChangeAspect="1" noMove="1" noResize="1" noEditPoints="1" noAdjustHandles="1" noChangeArrowheads="1" noChangeShapeType="1" noTextEdit="1"/>
              </p:cNvSpPr>
              <p:nvPr/>
            </p:nvSpPr>
            <p:spPr>
              <a:xfrm>
                <a:off x="1302879" y="5797956"/>
                <a:ext cx="2402848" cy="723147"/>
              </a:xfrm>
              <a:prstGeom prst="rect">
                <a:avLst/>
              </a:prstGeom>
              <a:blipFill>
                <a:blip r:embed="rId6"/>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FA01777-C5F5-4809-BAE4-8B76A0DBE483}"/>
                  </a:ext>
                </a:extLst>
              </p:cNvPr>
              <p:cNvSpPr txBox="1"/>
              <p:nvPr/>
            </p:nvSpPr>
            <p:spPr>
              <a:xfrm>
                <a:off x="1275908" y="6610408"/>
                <a:ext cx="2402848" cy="6685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IE" sz="2000" i="1" smtClean="0">
                              <a:solidFill>
                                <a:srgbClr val="000000"/>
                              </a:solidFill>
                              <a:latin typeface="Cambria Math" panose="02040503050406030204" pitchFamily="18" charset="0"/>
                            </a:rPr>
                          </m:ctrlPr>
                        </m:fPr>
                        <m:num>
                          <m:r>
                            <a:rPr lang="en-IE" sz="2000" b="0" i="1" smtClean="0">
                              <a:solidFill>
                                <a:srgbClr val="000000"/>
                              </a:solidFill>
                              <a:latin typeface="Cambria Math" panose="02040503050406030204" pitchFamily="18" charset="0"/>
                            </a:rPr>
                            <m:t>1.732</m:t>
                          </m:r>
                        </m:num>
                        <m:den>
                          <m:r>
                            <a:rPr lang="en-IE" sz="2000" b="0" i="1" smtClean="0">
                              <a:solidFill>
                                <a:srgbClr val="000000"/>
                              </a:solidFill>
                              <a:latin typeface="Cambria Math" panose="02040503050406030204" pitchFamily="18" charset="0"/>
                            </a:rPr>
                            <m:t>2</m:t>
                          </m:r>
                        </m:den>
                      </m:f>
                    </m:oMath>
                  </m:oMathPara>
                </a14:m>
                <a:endParaRPr lang="en-IE" dirty="0"/>
              </a:p>
            </p:txBody>
          </p:sp>
        </mc:Choice>
        <mc:Fallback xmlns="">
          <p:sp>
            <p:nvSpPr>
              <p:cNvPr id="18" name="TextBox 17">
                <a:extLst>
                  <a:ext uri="{FF2B5EF4-FFF2-40B4-BE49-F238E27FC236}">
                    <a16:creationId xmlns:a16="http://schemas.microsoft.com/office/drawing/2014/main" id="{0FA01777-C5F5-4809-BAE4-8B76A0DBE483}"/>
                  </a:ext>
                </a:extLst>
              </p:cNvPr>
              <p:cNvSpPr txBox="1">
                <a:spLocks noRot="1" noChangeAspect="1" noMove="1" noResize="1" noEditPoints="1" noAdjustHandles="1" noChangeArrowheads="1" noChangeShapeType="1" noTextEdit="1"/>
              </p:cNvSpPr>
              <p:nvPr/>
            </p:nvSpPr>
            <p:spPr>
              <a:xfrm>
                <a:off x="1275908" y="6610408"/>
                <a:ext cx="2402848" cy="668516"/>
              </a:xfrm>
              <a:prstGeom prst="rect">
                <a:avLst/>
              </a:prstGeom>
              <a:blipFill>
                <a:blip r:embed="rId7"/>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94B6670-3AAA-4319-8AF6-031E176368BB}"/>
                  </a:ext>
                </a:extLst>
              </p:cNvPr>
              <p:cNvSpPr txBox="1"/>
              <p:nvPr/>
            </p:nvSpPr>
            <p:spPr>
              <a:xfrm>
                <a:off x="1302879" y="7513284"/>
                <a:ext cx="240284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IE" sz="2400" i="1" smtClean="0">
                          <a:solidFill>
                            <a:srgbClr val="000000"/>
                          </a:solidFill>
                          <a:latin typeface="Cambria Math" panose="02040503050406030204" pitchFamily="18" charset="0"/>
                        </a:rPr>
                        <m:t>0</m:t>
                      </m:r>
                      <m:r>
                        <a:rPr lang="en-IE" sz="2400" b="0" i="1" smtClean="0">
                          <a:solidFill>
                            <a:srgbClr val="000000"/>
                          </a:solidFill>
                          <a:latin typeface="Cambria Math" panose="02040503050406030204" pitchFamily="18" charset="0"/>
                        </a:rPr>
                        <m:t>.866</m:t>
                      </m:r>
                    </m:oMath>
                  </m:oMathPara>
                </a14:m>
                <a:endParaRPr lang="en-IE" sz="2400" dirty="0"/>
              </a:p>
            </p:txBody>
          </p:sp>
        </mc:Choice>
        <mc:Fallback xmlns="">
          <p:sp>
            <p:nvSpPr>
              <p:cNvPr id="19" name="TextBox 18">
                <a:extLst>
                  <a:ext uri="{FF2B5EF4-FFF2-40B4-BE49-F238E27FC236}">
                    <a16:creationId xmlns:a16="http://schemas.microsoft.com/office/drawing/2014/main" id="{E94B6670-3AAA-4319-8AF6-031E176368BB}"/>
                  </a:ext>
                </a:extLst>
              </p:cNvPr>
              <p:cNvSpPr txBox="1">
                <a:spLocks noRot="1" noChangeAspect="1" noMove="1" noResize="1" noEditPoints="1" noAdjustHandles="1" noChangeArrowheads="1" noChangeShapeType="1" noTextEdit="1"/>
              </p:cNvSpPr>
              <p:nvPr/>
            </p:nvSpPr>
            <p:spPr>
              <a:xfrm>
                <a:off x="1302879" y="7513284"/>
                <a:ext cx="2402848" cy="461665"/>
              </a:xfrm>
              <a:prstGeom prst="rect">
                <a:avLst/>
              </a:prstGeom>
              <a:blipFill>
                <a:blip r:embed="rId8"/>
                <a:stretch>
                  <a:fillRect/>
                </a:stretch>
              </a:blipFill>
            </p:spPr>
            <p:txBody>
              <a:bodyPr/>
              <a:lstStyle/>
              <a:p>
                <a:r>
                  <a:rPr lang="en-IE">
                    <a:noFill/>
                  </a:rPr>
                  <a:t> </a:t>
                </a:r>
              </a:p>
            </p:txBody>
          </p:sp>
        </mc:Fallback>
      </mc:AlternateContent>
      <p:sp>
        <p:nvSpPr>
          <p:cNvPr id="20" name="Text Box 10">
            <a:extLst>
              <a:ext uri="{FF2B5EF4-FFF2-40B4-BE49-F238E27FC236}">
                <a16:creationId xmlns:a16="http://schemas.microsoft.com/office/drawing/2014/main" id="{E9D9C225-33E7-4EB5-A1F9-63E3180C4715}"/>
              </a:ext>
            </a:extLst>
          </p:cNvPr>
          <p:cNvSpPr txBox="1">
            <a:spLocks noChangeArrowheads="1"/>
          </p:cNvSpPr>
          <p:nvPr/>
        </p:nvSpPr>
        <p:spPr bwMode="auto">
          <a:xfrm>
            <a:off x="14049940" y="3823387"/>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Opposite</a:t>
            </a:r>
          </a:p>
        </p:txBody>
      </p:sp>
    </p:spTree>
    <p:extLst>
      <p:ext uri="{BB962C8B-B14F-4D97-AF65-F5344CB8AC3E}">
        <p14:creationId xmlns:p14="http://schemas.microsoft.com/office/powerpoint/2010/main" val="12997880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460E14-F888-4A80-9952-6AF6CF87FEFB}"/>
              </a:ext>
            </a:extLst>
          </p:cNvPr>
          <p:cNvPicPr>
            <a:picLocks noChangeAspect="1"/>
          </p:cNvPicPr>
          <p:nvPr/>
        </p:nvPicPr>
        <p:blipFill>
          <a:blip r:embed="rId2"/>
          <a:stretch>
            <a:fillRect/>
          </a:stretch>
        </p:blipFill>
        <p:spPr>
          <a:xfrm>
            <a:off x="770021" y="2181358"/>
            <a:ext cx="3931092" cy="2780052"/>
          </a:xfrm>
          <a:prstGeom prst="rect">
            <a:avLst/>
          </a:prstGeom>
        </p:spPr>
      </p:pic>
      <p:pic>
        <p:nvPicPr>
          <p:cNvPr id="5" name="Picture 4">
            <a:extLst>
              <a:ext uri="{FF2B5EF4-FFF2-40B4-BE49-F238E27FC236}">
                <a16:creationId xmlns:a16="http://schemas.microsoft.com/office/drawing/2014/main" id="{6A82B911-C2D5-4B3C-9268-1380D5391E3A}"/>
              </a:ext>
            </a:extLst>
          </p:cNvPr>
          <p:cNvPicPr>
            <a:picLocks noChangeAspect="1"/>
          </p:cNvPicPr>
          <p:nvPr/>
        </p:nvPicPr>
        <p:blipFill>
          <a:blip r:embed="rId3"/>
          <a:stretch>
            <a:fillRect/>
          </a:stretch>
        </p:blipFill>
        <p:spPr>
          <a:xfrm>
            <a:off x="5471097" y="1744644"/>
            <a:ext cx="5315393" cy="3497398"/>
          </a:xfrm>
          <a:prstGeom prst="rect">
            <a:avLst/>
          </a:prstGeom>
        </p:spPr>
      </p:pic>
      <p:pic>
        <p:nvPicPr>
          <p:cNvPr id="7" name="Picture 6">
            <a:extLst>
              <a:ext uri="{FF2B5EF4-FFF2-40B4-BE49-F238E27FC236}">
                <a16:creationId xmlns:a16="http://schemas.microsoft.com/office/drawing/2014/main" id="{62B7CE3F-97F9-4130-A41F-BC1DB566667E}"/>
              </a:ext>
            </a:extLst>
          </p:cNvPr>
          <p:cNvPicPr>
            <a:picLocks noChangeAspect="1"/>
          </p:cNvPicPr>
          <p:nvPr/>
        </p:nvPicPr>
        <p:blipFill>
          <a:blip r:embed="rId4"/>
          <a:stretch>
            <a:fillRect/>
          </a:stretch>
        </p:blipFill>
        <p:spPr>
          <a:xfrm>
            <a:off x="11001234" y="2181358"/>
            <a:ext cx="4302934" cy="289272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B6387D1-CCB5-46CA-BB08-508B1C741A5F}"/>
                  </a:ext>
                </a:extLst>
              </p:cNvPr>
              <p:cNvSpPr txBox="1"/>
              <p:nvPr/>
            </p:nvSpPr>
            <p:spPr>
              <a:xfrm>
                <a:off x="3705727" y="329149"/>
                <a:ext cx="8235795"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IE" sz="6000" b="0" i="1" smtClean="0">
                          <a:latin typeface="Cambria Math" panose="02040503050406030204" pitchFamily="18" charset="0"/>
                        </a:rPr>
                        <m:t>𝑆𝑖𝑛</m:t>
                      </m:r>
                      <m:r>
                        <a:rPr lang="en-IE" sz="6000" b="0" i="1" smtClean="0">
                          <a:latin typeface="Cambria Math" panose="02040503050406030204" pitchFamily="18" charset="0"/>
                        </a:rPr>
                        <m:t> 60=0.866…</m:t>
                      </m:r>
                    </m:oMath>
                  </m:oMathPara>
                </a14:m>
                <a:endParaRPr lang="en-IE" sz="6000" dirty="0"/>
              </a:p>
            </p:txBody>
          </p:sp>
        </mc:Choice>
        <mc:Fallback xmlns="">
          <p:sp>
            <p:nvSpPr>
              <p:cNvPr id="8" name="TextBox 7">
                <a:extLst>
                  <a:ext uri="{FF2B5EF4-FFF2-40B4-BE49-F238E27FC236}">
                    <a16:creationId xmlns:a16="http://schemas.microsoft.com/office/drawing/2014/main" id="{2B6387D1-CCB5-46CA-BB08-508B1C741A5F}"/>
                  </a:ext>
                </a:extLst>
              </p:cNvPr>
              <p:cNvSpPr txBox="1">
                <a:spLocks noRot="1" noChangeAspect="1" noMove="1" noResize="1" noEditPoints="1" noAdjustHandles="1" noChangeArrowheads="1" noChangeShapeType="1" noTextEdit="1"/>
              </p:cNvSpPr>
              <p:nvPr/>
            </p:nvSpPr>
            <p:spPr>
              <a:xfrm>
                <a:off x="3705727" y="329149"/>
                <a:ext cx="8235795" cy="1015663"/>
              </a:xfrm>
              <a:prstGeom prst="rect">
                <a:avLst/>
              </a:prstGeom>
              <a:blipFill>
                <a:blip r:embed="rId5"/>
                <a:stretch>
                  <a:fillRect/>
                </a:stretch>
              </a:blipFill>
            </p:spPr>
            <p:txBody>
              <a:bodyPr/>
              <a:lstStyle/>
              <a:p>
                <a:r>
                  <a:rPr lang="en-IE">
                    <a:noFill/>
                  </a:rPr>
                  <a:t> </a:t>
                </a:r>
              </a:p>
            </p:txBody>
          </p:sp>
        </mc:Fallback>
      </mc:AlternateContent>
      <p:sp>
        <p:nvSpPr>
          <p:cNvPr id="6" name="Text Box 10">
            <a:extLst>
              <a:ext uri="{FF2B5EF4-FFF2-40B4-BE49-F238E27FC236}">
                <a16:creationId xmlns:a16="http://schemas.microsoft.com/office/drawing/2014/main" id="{1DF125B2-B425-4F1F-A2DA-B45C71A4E175}"/>
              </a:ext>
            </a:extLst>
          </p:cNvPr>
          <p:cNvSpPr txBox="1">
            <a:spLocks noChangeArrowheads="1"/>
          </p:cNvSpPr>
          <p:nvPr/>
        </p:nvSpPr>
        <p:spPr bwMode="auto">
          <a:xfrm>
            <a:off x="3876201" y="2693493"/>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Opposite</a:t>
            </a:r>
          </a:p>
        </p:txBody>
      </p:sp>
      <p:sp>
        <p:nvSpPr>
          <p:cNvPr id="9" name="Text Box 10">
            <a:extLst>
              <a:ext uri="{FF2B5EF4-FFF2-40B4-BE49-F238E27FC236}">
                <a16:creationId xmlns:a16="http://schemas.microsoft.com/office/drawing/2014/main" id="{4DB86507-4C27-4FFC-A57F-4EF730F23F7A}"/>
              </a:ext>
            </a:extLst>
          </p:cNvPr>
          <p:cNvSpPr txBox="1">
            <a:spLocks noChangeArrowheads="1"/>
          </p:cNvSpPr>
          <p:nvPr/>
        </p:nvSpPr>
        <p:spPr bwMode="auto">
          <a:xfrm>
            <a:off x="1949290" y="4894566"/>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Adjacent</a:t>
            </a:r>
          </a:p>
        </p:txBody>
      </p:sp>
      <p:sp>
        <p:nvSpPr>
          <p:cNvPr id="10" name="Text Box 10">
            <a:extLst>
              <a:ext uri="{FF2B5EF4-FFF2-40B4-BE49-F238E27FC236}">
                <a16:creationId xmlns:a16="http://schemas.microsoft.com/office/drawing/2014/main" id="{90F308C5-28CE-4912-B376-3054DF4FBF3C}"/>
              </a:ext>
            </a:extLst>
          </p:cNvPr>
          <p:cNvSpPr txBox="1">
            <a:spLocks noChangeArrowheads="1"/>
          </p:cNvSpPr>
          <p:nvPr/>
        </p:nvSpPr>
        <p:spPr bwMode="auto">
          <a:xfrm>
            <a:off x="9746834" y="2297601"/>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Opposite</a:t>
            </a:r>
          </a:p>
        </p:txBody>
      </p:sp>
      <p:sp>
        <p:nvSpPr>
          <p:cNvPr id="11" name="Text Box 10">
            <a:extLst>
              <a:ext uri="{FF2B5EF4-FFF2-40B4-BE49-F238E27FC236}">
                <a16:creationId xmlns:a16="http://schemas.microsoft.com/office/drawing/2014/main" id="{F18B57FB-8509-47A9-9242-5C9466387855}"/>
              </a:ext>
            </a:extLst>
          </p:cNvPr>
          <p:cNvSpPr txBox="1">
            <a:spLocks noChangeArrowheads="1"/>
          </p:cNvSpPr>
          <p:nvPr/>
        </p:nvSpPr>
        <p:spPr bwMode="auto">
          <a:xfrm>
            <a:off x="14049940" y="3823387"/>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Opposite</a:t>
            </a:r>
          </a:p>
        </p:txBody>
      </p:sp>
      <p:sp>
        <p:nvSpPr>
          <p:cNvPr id="12" name="Text Box 10">
            <a:extLst>
              <a:ext uri="{FF2B5EF4-FFF2-40B4-BE49-F238E27FC236}">
                <a16:creationId xmlns:a16="http://schemas.microsoft.com/office/drawing/2014/main" id="{570311AD-215B-4E93-BFB8-A085913263B9}"/>
              </a:ext>
            </a:extLst>
          </p:cNvPr>
          <p:cNvSpPr txBox="1">
            <a:spLocks noChangeArrowheads="1"/>
          </p:cNvSpPr>
          <p:nvPr/>
        </p:nvSpPr>
        <p:spPr bwMode="auto">
          <a:xfrm>
            <a:off x="7283290" y="4961410"/>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Adjacent</a:t>
            </a:r>
          </a:p>
        </p:txBody>
      </p:sp>
      <p:sp>
        <p:nvSpPr>
          <p:cNvPr id="13" name="Text Box 10">
            <a:extLst>
              <a:ext uri="{FF2B5EF4-FFF2-40B4-BE49-F238E27FC236}">
                <a16:creationId xmlns:a16="http://schemas.microsoft.com/office/drawing/2014/main" id="{8B68418B-66AC-48B2-88D8-659527B6A781}"/>
              </a:ext>
            </a:extLst>
          </p:cNvPr>
          <p:cNvSpPr txBox="1">
            <a:spLocks noChangeArrowheads="1"/>
          </p:cNvSpPr>
          <p:nvPr/>
        </p:nvSpPr>
        <p:spPr bwMode="auto">
          <a:xfrm>
            <a:off x="12228986" y="4823140"/>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Adjacent</a:t>
            </a:r>
          </a:p>
        </p:txBody>
      </p:sp>
      <p:sp>
        <p:nvSpPr>
          <p:cNvPr id="14" name="Text Box 10">
            <a:extLst>
              <a:ext uri="{FF2B5EF4-FFF2-40B4-BE49-F238E27FC236}">
                <a16:creationId xmlns:a16="http://schemas.microsoft.com/office/drawing/2014/main" id="{86C74046-90A0-47F5-B33F-9A4250A9F182}"/>
              </a:ext>
            </a:extLst>
          </p:cNvPr>
          <p:cNvSpPr txBox="1">
            <a:spLocks noChangeArrowheads="1"/>
          </p:cNvSpPr>
          <p:nvPr/>
        </p:nvSpPr>
        <p:spPr bwMode="auto">
          <a:xfrm>
            <a:off x="770021" y="2462660"/>
            <a:ext cx="20793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dirty="0">
                <a:solidFill>
                  <a:srgbClr val="FF0000"/>
                </a:solidFill>
              </a:rPr>
              <a:t>Hypotenuse</a:t>
            </a:r>
          </a:p>
        </p:txBody>
      </p:sp>
      <p:sp>
        <p:nvSpPr>
          <p:cNvPr id="15" name="Text Box 10">
            <a:extLst>
              <a:ext uri="{FF2B5EF4-FFF2-40B4-BE49-F238E27FC236}">
                <a16:creationId xmlns:a16="http://schemas.microsoft.com/office/drawing/2014/main" id="{1F9CD7A7-B000-4B13-804D-27A010116410}"/>
              </a:ext>
            </a:extLst>
          </p:cNvPr>
          <p:cNvSpPr txBox="1">
            <a:spLocks noChangeArrowheads="1"/>
          </p:cNvSpPr>
          <p:nvPr/>
        </p:nvSpPr>
        <p:spPr bwMode="auto">
          <a:xfrm>
            <a:off x="6171966" y="2269842"/>
            <a:ext cx="20793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dirty="0">
                <a:solidFill>
                  <a:srgbClr val="FF0000"/>
                </a:solidFill>
              </a:rPr>
              <a:t>Hypotenuse</a:t>
            </a:r>
          </a:p>
        </p:txBody>
      </p:sp>
      <p:sp>
        <p:nvSpPr>
          <p:cNvPr id="16" name="Text Box 10">
            <a:extLst>
              <a:ext uri="{FF2B5EF4-FFF2-40B4-BE49-F238E27FC236}">
                <a16:creationId xmlns:a16="http://schemas.microsoft.com/office/drawing/2014/main" id="{E55E1081-2671-48F0-A610-1B951E6E36C1}"/>
              </a:ext>
            </a:extLst>
          </p:cNvPr>
          <p:cNvSpPr txBox="1">
            <a:spLocks noChangeArrowheads="1"/>
          </p:cNvSpPr>
          <p:nvPr/>
        </p:nvSpPr>
        <p:spPr bwMode="auto">
          <a:xfrm>
            <a:off x="11596966" y="2619385"/>
            <a:ext cx="20793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dirty="0">
                <a:solidFill>
                  <a:srgbClr val="FF0000"/>
                </a:solidFill>
              </a:rPr>
              <a:t>Hypotenuse</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0DE00D0-AA86-4581-A6DD-29BDBC4290CD}"/>
                  </a:ext>
                </a:extLst>
              </p:cNvPr>
              <p:cNvSpPr txBox="1"/>
              <p:nvPr/>
            </p:nvSpPr>
            <p:spPr>
              <a:xfrm>
                <a:off x="1302879" y="5797956"/>
                <a:ext cx="2402848" cy="7231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IE" sz="2000" i="1" smtClean="0">
                              <a:solidFill>
                                <a:srgbClr val="000000"/>
                              </a:solidFill>
                              <a:latin typeface="Cambria Math" panose="02040503050406030204" pitchFamily="18" charset="0"/>
                            </a:rPr>
                          </m:ctrlPr>
                        </m:fPr>
                        <m:num>
                          <m:r>
                            <a:rPr lang="en-IE" sz="2000" b="0" i="1" smtClean="0">
                              <a:solidFill>
                                <a:srgbClr val="000000"/>
                              </a:solidFill>
                              <a:latin typeface="Cambria Math" panose="02040503050406030204" pitchFamily="18" charset="0"/>
                            </a:rPr>
                            <m:t>𝑂</m:t>
                          </m:r>
                          <m:r>
                            <a:rPr lang="en-IE" sz="2000" i="1">
                              <a:solidFill>
                                <a:srgbClr val="000000"/>
                              </a:solidFill>
                              <a:latin typeface="Cambria Math" panose="02040503050406030204" pitchFamily="18" charset="0"/>
                            </a:rPr>
                            <m:t>𝑝𝑝𝑜𝑠𝑖𝑡𝑒</m:t>
                          </m:r>
                        </m:num>
                        <m:den>
                          <m:r>
                            <a:rPr lang="en-IE" sz="2000" b="0" i="1" smtClean="0">
                              <a:solidFill>
                                <a:srgbClr val="000000"/>
                              </a:solidFill>
                              <a:latin typeface="Cambria Math" panose="02040503050406030204" pitchFamily="18" charset="0"/>
                            </a:rPr>
                            <m:t>𝐻</m:t>
                          </m:r>
                          <m:r>
                            <a:rPr lang="en-IE" sz="2000" i="1">
                              <a:solidFill>
                                <a:srgbClr val="000000"/>
                              </a:solidFill>
                              <a:latin typeface="Cambria Math" panose="02040503050406030204" pitchFamily="18" charset="0"/>
                            </a:rPr>
                            <m:t>𝑦𝑝𝑜𝑡𝑒𝑛𝑢𝑠𝑒</m:t>
                          </m:r>
                        </m:den>
                      </m:f>
                    </m:oMath>
                  </m:oMathPara>
                </a14:m>
                <a:endParaRPr lang="en-IE" dirty="0"/>
              </a:p>
            </p:txBody>
          </p:sp>
        </mc:Choice>
        <mc:Fallback xmlns="">
          <p:sp>
            <p:nvSpPr>
              <p:cNvPr id="17" name="TextBox 16">
                <a:extLst>
                  <a:ext uri="{FF2B5EF4-FFF2-40B4-BE49-F238E27FC236}">
                    <a16:creationId xmlns:a16="http://schemas.microsoft.com/office/drawing/2014/main" id="{80DE00D0-AA86-4581-A6DD-29BDBC4290CD}"/>
                  </a:ext>
                </a:extLst>
              </p:cNvPr>
              <p:cNvSpPr txBox="1">
                <a:spLocks noRot="1" noChangeAspect="1" noMove="1" noResize="1" noEditPoints="1" noAdjustHandles="1" noChangeArrowheads="1" noChangeShapeType="1" noTextEdit="1"/>
              </p:cNvSpPr>
              <p:nvPr/>
            </p:nvSpPr>
            <p:spPr>
              <a:xfrm>
                <a:off x="1302879" y="5797956"/>
                <a:ext cx="2402848" cy="723147"/>
              </a:xfrm>
              <a:prstGeom prst="rect">
                <a:avLst/>
              </a:prstGeom>
              <a:blipFill>
                <a:blip r:embed="rId6"/>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FA01777-C5F5-4809-BAE4-8B76A0DBE483}"/>
                  </a:ext>
                </a:extLst>
              </p:cNvPr>
              <p:cNvSpPr txBox="1"/>
              <p:nvPr/>
            </p:nvSpPr>
            <p:spPr>
              <a:xfrm>
                <a:off x="1275908" y="6610408"/>
                <a:ext cx="2402848" cy="6685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IE" sz="2000" i="1" smtClean="0">
                              <a:solidFill>
                                <a:srgbClr val="000000"/>
                              </a:solidFill>
                              <a:latin typeface="Cambria Math" panose="02040503050406030204" pitchFamily="18" charset="0"/>
                            </a:rPr>
                          </m:ctrlPr>
                        </m:fPr>
                        <m:num>
                          <m:r>
                            <a:rPr lang="en-IE" sz="2000" b="0" i="1" smtClean="0">
                              <a:solidFill>
                                <a:srgbClr val="000000"/>
                              </a:solidFill>
                              <a:latin typeface="Cambria Math" panose="02040503050406030204" pitchFamily="18" charset="0"/>
                            </a:rPr>
                            <m:t>1.732</m:t>
                          </m:r>
                        </m:num>
                        <m:den>
                          <m:r>
                            <a:rPr lang="en-IE" sz="2000" b="0" i="1" smtClean="0">
                              <a:solidFill>
                                <a:srgbClr val="000000"/>
                              </a:solidFill>
                              <a:latin typeface="Cambria Math" panose="02040503050406030204" pitchFamily="18" charset="0"/>
                            </a:rPr>
                            <m:t>2</m:t>
                          </m:r>
                        </m:den>
                      </m:f>
                    </m:oMath>
                  </m:oMathPara>
                </a14:m>
                <a:endParaRPr lang="en-IE" dirty="0"/>
              </a:p>
            </p:txBody>
          </p:sp>
        </mc:Choice>
        <mc:Fallback xmlns="">
          <p:sp>
            <p:nvSpPr>
              <p:cNvPr id="18" name="TextBox 17">
                <a:extLst>
                  <a:ext uri="{FF2B5EF4-FFF2-40B4-BE49-F238E27FC236}">
                    <a16:creationId xmlns:a16="http://schemas.microsoft.com/office/drawing/2014/main" id="{0FA01777-C5F5-4809-BAE4-8B76A0DBE483}"/>
                  </a:ext>
                </a:extLst>
              </p:cNvPr>
              <p:cNvSpPr txBox="1">
                <a:spLocks noRot="1" noChangeAspect="1" noMove="1" noResize="1" noEditPoints="1" noAdjustHandles="1" noChangeArrowheads="1" noChangeShapeType="1" noTextEdit="1"/>
              </p:cNvSpPr>
              <p:nvPr/>
            </p:nvSpPr>
            <p:spPr>
              <a:xfrm>
                <a:off x="1275908" y="6610408"/>
                <a:ext cx="2402848" cy="668516"/>
              </a:xfrm>
              <a:prstGeom prst="rect">
                <a:avLst/>
              </a:prstGeom>
              <a:blipFill>
                <a:blip r:embed="rId7"/>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94B6670-3AAA-4319-8AF6-031E176368BB}"/>
                  </a:ext>
                </a:extLst>
              </p:cNvPr>
              <p:cNvSpPr txBox="1"/>
              <p:nvPr/>
            </p:nvSpPr>
            <p:spPr>
              <a:xfrm>
                <a:off x="1302879" y="7513284"/>
                <a:ext cx="240284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IE" sz="2400" i="1" smtClean="0">
                          <a:solidFill>
                            <a:srgbClr val="000000"/>
                          </a:solidFill>
                          <a:latin typeface="Cambria Math" panose="02040503050406030204" pitchFamily="18" charset="0"/>
                        </a:rPr>
                        <m:t>0</m:t>
                      </m:r>
                      <m:r>
                        <a:rPr lang="en-IE" sz="2400" b="0" i="1" smtClean="0">
                          <a:solidFill>
                            <a:srgbClr val="000000"/>
                          </a:solidFill>
                          <a:latin typeface="Cambria Math" panose="02040503050406030204" pitchFamily="18" charset="0"/>
                        </a:rPr>
                        <m:t>.866</m:t>
                      </m:r>
                    </m:oMath>
                  </m:oMathPara>
                </a14:m>
                <a:endParaRPr lang="en-IE" sz="2400" dirty="0"/>
              </a:p>
            </p:txBody>
          </p:sp>
        </mc:Choice>
        <mc:Fallback xmlns="">
          <p:sp>
            <p:nvSpPr>
              <p:cNvPr id="19" name="TextBox 18">
                <a:extLst>
                  <a:ext uri="{FF2B5EF4-FFF2-40B4-BE49-F238E27FC236}">
                    <a16:creationId xmlns:a16="http://schemas.microsoft.com/office/drawing/2014/main" id="{E94B6670-3AAA-4319-8AF6-031E176368BB}"/>
                  </a:ext>
                </a:extLst>
              </p:cNvPr>
              <p:cNvSpPr txBox="1">
                <a:spLocks noRot="1" noChangeAspect="1" noMove="1" noResize="1" noEditPoints="1" noAdjustHandles="1" noChangeArrowheads="1" noChangeShapeType="1" noTextEdit="1"/>
              </p:cNvSpPr>
              <p:nvPr/>
            </p:nvSpPr>
            <p:spPr>
              <a:xfrm>
                <a:off x="1302879" y="7513284"/>
                <a:ext cx="2402848" cy="461665"/>
              </a:xfrm>
              <a:prstGeom prst="rect">
                <a:avLst/>
              </a:prstGeom>
              <a:blipFill>
                <a:blip r:embed="rId8"/>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EE4AD90-22B4-4BE7-BB08-821E0532C1F0}"/>
                  </a:ext>
                </a:extLst>
              </p:cNvPr>
              <p:cNvSpPr txBox="1"/>
              <p:nvPr/>
            </p:nvSpPr>
            <p:spPr>
              <a:xfrm>
                <a:off x="6900399" y="5822122"/>
                <a:ext cx="2402848" cy="7231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IE" sz="2000" i="1" smtClean="0">
                              <a:solidFill>
                                <a:srgbClr val="000000"/>
                              </a:solidFill>
                              <a:latin typeface="Cambria Math" panose="02040503050406030204" pitchFamily="18" charset="0"/>
                            </a:rPr>
                          </m:ctrlPr>
                        </m:fPr>
                        <m:num>
                          <m:r>
                            <a:rPr lang="en-IE" sz="2000" b="0" i="1" smtClean="0">
                              <a:solidFill>
                                <a:srgbClr val="000000"/>
                              </a:solidFill>
                              <a:latin typeface="Cambria Math" panose="02040503050406030204" pitchFamily="18" charset="0"/>
                            </a:rPr>
                            <m:t>𝑂</m:t>
                          </m:r>
                          <m:r>
                            <a:rPr lang="en-IE" sz="2000" i="1">
                              <a:solidFill>
                                <a:srgbClr val="000000"/>
                              </a:solidFill>
                              <a:latin typeface="Cambria Math" panose="02040503050406030204" pitchFamily="18" charset="0"/>
                            </a:rPr>
                            <m:t>𝑝𝑝𝑜𝑠𝑖𝑡𝑒</m:t>
                          </m:r>
                        </m:num>
                        <m:den>
                          <m:r>
                            <a:rPr lang="en-IE" sz="2000" b="0" i="1" smtClean="0">
                              <a:solidFill>
                                <a:srgbClr val="000000"/>
                              </a:solidFill>
                              <a:latin typeface="Cambria Math" panose="02040503050406030204" pitchFamily="18" charset="0"/>
                            </a:rPr>
                            <m:t>𝐻</m:t>
                          </m:r>
                          <m:r>
                            <a:rPr lang="en-IE" sz="2000" i="1">
                              <a:solidFill>
                                <a:srgbClr val="000000"/>
                              </a:solidFill>
                              <a:latin typeface="Cambria Math" panose="02040503050406030204" pitchFamily="18" charset="0"/>
                            </a:rPr>
                            <m:t>𝑦𝑝𝑜𝑡𝑒𝑛𝑢𝑠𝑒</m:t>
                          </m:r>
                        </m:den>
                      </m:f>
                    </m:oMath>
                  </m:oMathPara>
                </a14:m>
                <a:endParaRPr lang="en-IE" dirty="0"/>
              </a:p>
            </p:txBody>
          </p:sp>
        </mc:Choice>
        <mc:Fallback xmlns="">
          <p:sp>
            <p:nvSpPr>
              <p:cNvPr id="20" name="TextBox 19">
                <a:extLst>
                  <a:ext uri="{FF2B5EF4-FFF2-40B4-BE49-F238E27FC236}">
                    <a16:creationId xmlns:a16="http://schemas.microsoft.com/office/drawing/2014/main" id="{EEE4AD90-22B4-4BE7-BB08-821E0532C1F0}"/>
                  </a:ext>
                </a:extLst>
              </p:cNvPr>
              <p:cNvSpPr txBox="1">
                <a:spLocks noRot="1" noChangeAspect="1" noMove="1" noResize="1" noEditPoints="1" noAdjustHandles="1" noChangeArrowheads="1" noChangeShapeType="1" noTextEdit="1"/>
              </p:cNvSpPr>
              <p:nvPr/>
            </p:nvSpPr>
            <p:spPr>
              <a:xfrm>
                <a:off x="6900399" y="5822122"/>
                <a:ext cx="2402848" cy="723147"/>
              </a:xfrm>
              <a:prstGeom prst="rect">
                <a:avLst/>
              </a:prstGeom>
              <a:blipFill>
                <a:blip r:embed="rId9"/>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2DD0A53-9DBC-4F2F-AE2D-590187CD61C3}"/>
                  </a:ext>
                </a:extLst>
              </p:cNvPr>
              <p:cNvSpPr txBox="1"/>
              <p:nvPr/>
            </p:nvSpPr>
            <p:spPr>
              <a:xfrm>
                <a:off x="6873428" y="6634574"/>
                <a:ext cx="2402848" cy="6768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IE" sz="2000" i="1" smtClean="0">
                              <a:solidFill>
                                <a:srgbClr val="000000"/>
                              </a:solidFill>
                              <a:latin typeface="Cambria Math" panose="02040503050406030204" pitchFamily="18" charset="0"/>
                            </a:rPr>
                          </m:ctrlPr>
                        </m:fPr>
                        <m:num>
                          <m:r>
                            <a:rPr lang="en-IE" sz="2000" b="0" i="1" smtClean="0">
                              <a:solidFill>
                                <a:srgbClr val="000000"/>
                              </a:solidFill>
                              <a:latin typeface="Cambria Math" panose="02040503050406030204" pitchFamily="18" charset="0"/>
                            </a:rPr>
                            <m:t>5.196</m:t>
                          </m:r>
                        </m:num>
                        <m:den>
                          <m:r>
                            <a:rPr lang="en-IE" sz="2000" b="0" i="1" smtClean="0">
                              <a:solidFill>
                                <a:srgbClr val="000000"/>
                              </a:solidFill>
                              <a:latin typeface="Cambria Math" panose="02040503050406030204" pitchFamily="18" charset="0"/>
                            </a:rPr>
                            <m:t>6</m:t>
                          </m:r>
                        </m:den>
                      </m:f>
                    </m:oMath>
                  </m:oMathPara>
                </a14:m>
                <a:endParaRPr lang="en-IE" dirty="0"/>
              </a:p>
            </p:txBody>
          </p:sp>
        </mc:Choice>
        <mc:Fallback xmlns="">
          <p:sp>
            <p:nvSpPr>
              <p:cNvPr id="21" name="TextBox 20">
                <a:extLst>
                  <a:ext uri="{FF2B5EF4-FFF2-40B4-BE49-F238E27FC236}">
                    <a16:creationId xmlns:a16="http://schemas.microsoft.com/office/drawing/2014/main" id="{D2DD0A53-9DBC-4F2F-AE2D-590187CD61C3}"/>
                  </a:ext>
                </a:extLst>
              </p:cNvPr>
              <p:cNvSpPr txBox="1">
                <a:spLocks noRot="1" noChangeAspect="1" noMove="1" noResize="1" noEditPoints="1" noAdjustHandles="1" noChangeArrowheads="1" noChangeShapeType="1" noTextEdit="1"/>
              </p:cNvSpPr>
              <p:nvPr/>
            </p:nvSpPr>
            <p:spPr>
              <a:xfrm>
                <a:off x="6873428" y="6634574"/>
                <a:ext cx="2402848" cy="676852"/>
              </a:xfrm>
              <a:prstGeom prst="rect">
                <a:avLst/>
              </a:prstGeom>
              <a:blipFill>
                <a:blip r:embed="rId10"/>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E97248-F21E-4CE0-B0A0-E7E76117FB1F}"/>
                  </a:ext>
                </a:extLst>
              </p:cNvPr>
              <p:cNvSpPr txBox="1"/>
              <p:nvPr/>
            </p:nvSpPr>
            <p:spPr>
              <a:xfrm>
                <a:off x="6900399" y="7537450"/>
                <a:ext cx="240284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IE" sz="2400" i="1" smtClean="0">
                          <a:solidFill>
                            <a:srgbClr val="000000"/>
                          </a:solidFill>
                          <a:latin typeface="Cambria Math" panose="02040503050406030204" pitchFamily="18" charset="0"/>
                        </a:rPr>
                        <m:t>0</m:t>
                      </m:r>
                      <m:r>
                        <a:rPr lang="en-IE" sz="2400" b="0" i="1" smtClean="0">
                          <a:solidFill>
                            <a:srgbClr val="000000"/>
                          </a:solidFill>
                          <a:latin typeface="Cambria Math" panose="02040503050406030204" pitchFamily="18" charset="0"/>
                        </a:rPr>
                        <m:t>.866</m:t>
                      </m:r>
                    </m:oMath>
                  </m:oMathPara>
                </a14:m>
                <a:endParaRPr lang="en-IE" sz="2400" dirty="0"/>
              </a:p>
            </p:txBody>
          </p:sp>
        </mc:Choice>
        <mc:Fallback xmlns="">
          <p:sp>
            <p:nvSpPr>
              <p:cNvPr id="22" name="TextBox 21">
                <a:extLst>
                  <a:ext uri="{FF2B5EF4-FFF2-40B4-BE49-F238E27FC236}">
                    <a16:creationId xmlns:a16="http://schemas.microsoft.com/office/drawing/2014/main" id="{C4E97248-F21E-4CE0-B0A0-E7E76117FB1F}"/>
                  </a:ext>
                </a:extLst>
              </p:cNvPr>
              <p:cNvSpPr txBox="1">
                <a:spLocks noRot="1" noChangeAspect="1" noMove="1" noResize="1" noEditPoints="1" noAdjustHandles="1" noChangeArrowheads="1" noChangeShapeType="1" noTextEdit="1"/>
              </p:cNvSpPr>
              <p:nvPr/>
            </p:nvSpPr>
            <p:spPr>
              <a:xfrm>
                <a:off x="6900399" y="7537450"/>
                <a:ext cx="2402848" cy="461665"/>
              </a:xfrm>
              <a:prstGeom prst="rect">
                <a:avLst/>
              </a:prstGeom>
              <a:blipFill>
                <a:blip r:embed="rId11"/>
                <a:stretch>
                  <a:fillRect/>
                </a:stretch>
              </a:blipFill>
            </p:spPr>
            <p:txBody>
              <a:bodyPr/>
              <a:lstStyle/>
              <a:p>
                <a:r>
                  <a:rPr lang="en-IE">
                    <a:noFill/>
                  </a:rPr>
                  <a:t> </a:t>
                </a:r>
              </a:p>
            </p:txBody>
          </p:sp>
        </mc:Fallback>
      </mc:AlternateContent>
    </p:spTree>
    <p:extLst>
      <p:ext uri="{BB962C8B-B14F-4D97-AF65-F5344CB8AC3E}">
        <p14:creationId xmlns:p14="http://schemas.microsoft.com/office/powerpoint/2010/main" val="4487020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460E14-F888-4A80-9952-6AF6CF87FEFB}"/>
              </a:ext>
            </a:extLst>
          </p:cNvPr>
          <p:cNvPicPr>
            <a:picLocks noChangeAspect="1"/>
          </p:cNvPicPr>
          <p:nvPr/>
        </p:nvPicPr>
        <p:blipFill>
          <a:blip r:embed="rId2"/>
          <a:stretch>
            <a:fillRect/>
          </a:stretch>
        </p:blipFill>
        <p:spPr>
          <a:xfrm>
            <a:off x="770021" y="2181358"/>
            <a:ext cx="3931092" cy="2780052"/>
          </a:xfrm>
          <a:prstGeom prst="rect">
            <a:avLst/>
          </a:prstGeom>
        </p:spPr>
      </p:pic>
      <p:pic>
        <p:nvPicPr>
          <p:cNvPr id="5" name="Picture 4">
            <a:extLst>
              <a:ext uri="{FF2B5EF4-FFF2-40B4-BE49-F238E27FC236}">
                <a16:creationId xmlns:a16="http://schemas.microsoft.com/office/drawing/2014/main" id="{6A82B911-C2D5-4B3C-9268-1380D5391E3A}"/>
              </a:ext>
            </a:extLst>
          </p:cNvPr>
          <p:cNvPicPr>
            <a:picLocks noChangeAspect="1"/>
          </p:cNvPicPr>
          <p:nvPr/>
        </p:nvPicPr>
        <p:blipFill>
          <a:blip r:embed="rId3"/>
          <a:stretch>
            <a:fillRect/>
          </a:stretch>
        </p:blipFill>
        <p:spPr>
          <a:xfrm>
            <a:off x="5471097" y="1744644"/>
            <a:ext cx="5315393" cy="3497398"/>
          </a:xfrm>
          <a:prstGeom prst="rect">
            <a:avLst/>
          </a:prstGeom>
        </p:spPr>
      </p:pic>
      <p:pic>
        <p:nvPicPr>
          <p:cNvPr id="7" name="Picture 6">
            <a:extLst>
              <a:ext uri="{FF2B5EF4-FFF2-40B4-BE49-F238E27FC236}">
                <a16:creationId xmlns:a16="http://schemas.microsoft.com/office/drawing/2014/main" id="{62B7CE3F-97F9-4130-A41F-BC1DB566667E}"/>
              </a:ext>
            </a:extLst>
          </p:cNvPr>
          <p:cNvPicPr>
            <a:picLocks noChangeAspect="1"/>
          </p:cNvPicPr>
          <p:nvPr/>
        </p:nvPicPr>
        <p:blipFill>
          <a:blip r:embed="rId4"/>
          <a:stretch>
            <a:fillRect/>
          </a:stretch>
        </p:blipFill>
        <p:spPr>
          <a:xfrm>
            <a:off x="11001234" y="2181358"/>
            <a:ext cx="4302934" cy="2892728"/>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B6387D1-CCB5-46CA-BB08-508B1C741A5F}"/>
                  </a:ext>
                </a:extLst>
              </p:cNvPr>
              <p:cNvSpPr txBox="1"/>
              <p:nvPr/>
            </p:nvSpPr>
            <p:spPr>
              <a:xfrm>
                <a:off x="3705727" y="329149"/>
                <a:ext cx="8235795" cy="101566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IE" sz="6000" b="0" i="1" smtClean="0">
                          <a:latin typeface="Cambria Math" panose="02040503050406030204" pitchFamily="18" charset="0"/>
                        </a:rPr>
                        <m:t>𝑆𝑖𝑛</m:t>
                      </m:r>
                      <m:r>
                        <a:rPr lang="en-IE" sz="6000" b="0" i="1" smtClean="0">
                          <a:latin typeface="Cambria Math" panose="02040503050406030204" pitchFamily="18" charset="0"/>
                        </a:rPr>
                        <m:t> 60=0.866…</m:t>
                      </m:r>
                    </m:oMath>
                  </m:oMathPara>
                </a14:m>
                <a:endParaRPr lang="en-IE" sz="6000" dirty="0"/>
              </a:p>
            </p:txBody>
          </p:sp>
        </mc:Choice>
        <mc:Fallback xmlns="">
          <p:sp>
            <p:nvSpPr>
              <p:cNvPr id="8" name="TextBox 7">
                <a:extLst>
                  <a:ext uri="{FF2B5EF4-FFF2-40B4-BE49-F238E27FC236}">
                    <a16:creationId xmlns:a16="http://schemas.microsoft.com/office/drawing/2014/main" id="{2B6387D1-CCB5-46CA-BB08-508B1C741A5F}"/>
                  </a:ext>
                </a:extLst>
              </p:cNvPr>
              <p:cNvSpPr txBox="1">
                <a:spLocks noRot="1" noChangeAspect="1" noMove="1" noResize="1" noEditPoints="1" noAdjustHandles="1" noChangeArrowheads="1" noChangeShapeType="1" noTextEdit="1"/>
              </p:cNvSpPr>
              <p:nvPr/>
            </p:nvSpPr>
            <p:spPr>
              <a:xfrm>
                <a:off x="3705727" y="329149"/>
                <a:ext cx="8235795" cy="1015663"/>
              </a:xfrm>
              <a:prstGeom prst="rect">
                <a:avLst/>
              </a:prstGeom>
              <a:blipFill>
                <a:blip r:embed="rId5"/>
                <a:stretch>
                  <a:fillRect/>
                </a:stretch>
              </a:blipFill>
            </p:spPr>
            <p:txBody>
              <a:bodyPr/>
              <a:lstStyle/>
              <a:p>
                <a:r>
                  <a:rPr lang="en-IE">
                    <a:noFill/>
                  </a:rPr>
                  <a:t> </a:t>
                </a:r>
              </a:p>
            </p:txBody>
          </p:sp>
        </mc:Fallback>
      </mc:AlternateContent>
      <p:sp>
        <p:nvSpPr>
          <p:cNvPr id="6" name="Text Box 10">
            <a:extLst>
              <a:ext uri="{FF2B5EF4-FFF2-40B4-BE49-F238E27FC236}">
                <a16:creationId xmlns:a16="http://schemas.microsoft.com/office/drawing/2014/main" id="{1DF125B2-B425-4F1F-A2DA-B45C71A4E175}"/>
              </a:ext>
            </a:extLst>
          </p:cNvPr>
          <p:cNvSpPr txBox="1">
            <a:spLocks noChangeArrowheads="1"/>
          </p:cNvSpPr>
          <p:nvPr/>
        </p:nvSpPr>
        <p:spPr bwMode="auto">
          <a:xfrm>
            <a:off x="3876201" y="2693493"/>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Opposite</a:t>
            </a:r>
          </a:p>
        </p:txBody>
      </p:sp>
      <p:sp>
        <p:nvSpPr>
          <p:cNvPr id="9" name="Text Box 10">
            <a:extLst>
              <a:ext uri="{FF2B5EF4-FFF2-40B4-BE49-F238E27FC236}">
                <a16:creationId xmlns:a16="http://schemas.microsoft.com/office/drawing/2014/main" id="{4DB86507-4C27-4FFC-A57F-4EF730F23F7A}"/>
              </a:ext>
            </a:extLst>
          </p:cNvPr>
          <p:cNvSpPr txBox="1">
            <a:spLocks noChangeArrowheads="1"/>
          </p:cNvSpPr>
          <p:nvPr/>
        </p:nvSpPr>
        <p:spPr bwMode="auto">
          <a:xfrm>
            <a:off x="1949290" y="4894566"/>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Adjacent</a:t>
            </a:r>
          </a:p>
        </p:txBody>
      </p:sp>
      <p:sp>
        <p:nvSpPr>
          <p:cNvPr id="10" name="Text Box 10">
            <a:extLst>
              <a:ext uri="{FF2B5EF4-FFF2-40B4-BE49-F238E27FC236}">
                <a16:creationId xmlns:a16="http://schemas.microsoft.com/office/drawing/2014/main" id="{90F308C5-28CE-4912-B376-3054DF4FBF3C}"/>
              </a:ext>
            </a:extLst>
          </p:cNvPr>
          <p:cNvSpPr txBox="1">
            <a:spLocks noChangeArrowheads="1"/>
          </p:cNvSpPr>
          <p:nvPr/>
        </p:nvSpPr>
        <p:spPr bwMode="auto">
          <a:xfrm>
            <a:off x="9746834" y="2297601"/>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Opposite</a:t>
            </a:r>
          </a:p>
        </p:txBody>
      </p:sp>
      <p:sp>
        <p:nvSpPr>
          <p:cNvPr id="11" name="Text Box 10">
            <a:extLst>
              <a:ext uri="{FF2B5EF4-FFF2-40B4-BE49-F238E27FC236}">
                <a16:creationId xmlns:a16="http://schemas.microsoft.com/office/drawing/2014/main" id="{F18B57FB-8509-47A9-9242-5C9466387855}"/>
              </a:ext>
            </a:extLst>
          </p:cNvPr>
          <p:cNvSpPr txBox="1">
            <a:spLocks noChangeArrowheads="1"/>
          </p:cNvSpPr>
          <p:nvPr/>
        </p:nvSpPr>
        <p:spPr bwMode="auto">
          <a:xfrm>
            <a:off x="14049940" y="3823387"/>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Opposite</a:t>
            </a:r>
          </a:p>
        </p:txBody>
      </p:sp>
      <p:sp>
        <p:nvSpPr>
          <p:cNvPr id="12" name="Text Box 10">
            <a:extLst>
              <a:ext uri="{FF2B5EF4-FFF2-40B4-BE49-F238E27FC236}">
                <a16:creationId xmlns:a16="http://schemas.microsoft.com/office/drawing/2014/main" id="{570311AD-215B-4E93-BFB8-A085913263B9}"/>
              </a:ext>
            </a:extLst>
          </p:cNvPr>
          <p:cNvSpPr txBox="1">
            <a:spLocks noChangeArrowheads="1"/>
          </p:cNvSpPr>
          <p:nvPr/>
        </p:nvSpPr>
        <p:spPr bwMode="auto">
          <a:xfrm>
            <a:off x="7283290" y="4961410"/>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Adjacent</a:t>
            </a:r>
          </a:p>
        </p:txBody>
      </p:sp>
      <p:sp>
        <p:nvSpPr>
          <p:cNvPr id="13" name="Text Box 10">
            <a:extLst>
              <a:ext uri="{FF2B5EF4-FFF2-40B4-BE49-F238E27FC236}">
                <a16:creationId xmlns:a16="http://schemas.microsoft.com/office/drawing/2014/main" id="{8B68418B-66AC-48B2-88D8-659527B6A781}"/>
              </a:ext>
            </a:extLst>
          </p:cNvPr>
          <p:cNvSpPr txBox="1">
            <a:spLocks noChangeArrowheads="1"/>
          </p:cNvSpPr>
          <p:nvPr/>
        </p:nvSpPr>
        <p:spPr bwMode="auto">
          <a:xfrm>
            <a:off x="12228986" y="4823140"/>
            <a:ext cx="2079311" cy="54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963" dirty="0">
                <a:solidFill>
                  <a:srgbClr val="FF0000"/>
                </a:solidFill>
              </a:rPr>
              <a:t>Adjacent</a:t>
            </a:r>
          </a:p>
        </p:txBody>
      </p:sp>
      <p:sp>
        <p:nvSpPr>
          <p:cNvPr id="14" name="Text Box 10">
            <a:extLst>
              <a:ext uri="{FF2B5EF4-FFF2-40B4-BE49-F238E27FC236}">
                <a16:creationId xmlns:a16="http://schemas.microsoft.com/office/drawing/2014/main" id="{86C74046-90A0-47F5-B33F-9A4250A9F182}"/>
              </a:ext>
            </a:extLst>
          </p:cNvPr>
          <p:cNvSpPr txBox="1">
            <a:spLocks noChangeArrowheads="1"/>
          </p:cNvSpPr>
          <p:nvPr/>
        </p:nvSpPr>
        <p:spPr bwMode="auto">
          <a:xfrm>
            <a:off x="770021" y="2462660"/>
            <a:ext cx="20793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dirty="0">
                <a:solidFill>
                  <a:srgbClr val="FF0000"/>
                </a:solidFill>
              </a:rPr>
              <a:t>Hypotenuse</a:t>
            </a:r>
          </a:p>
        </p:txBody>
      </p:sp>
      <p:sp>
        <p:nvSpPr>
          <p:cNvPr id="15" name="Text Box 10">
            <a:extLst>
              <a:ext uri="{FF2B5EF4-FFF2-40B4-BE49-F238E27FC236}">
                <a16:creationId xmlns:a16="http://schemas.microsoft.com/office/drawing/2014/main" id="{1F9CD7A7-B000-4B13-804D-27A010116410}"/>
              </a:ext>
            </a:extLst>
          </p:cNvPr>
          <p:cNvSpPr txBox="1">
            <a:spLocks noChangeArrowheads="1"/>
          </p:cNvSpPr>
          <p:nvPr/>
        </p:nvSpPr>
        <p:spPr bwMode="auto">
          <a:xfrm>
            <a:off x="6171966" y="2269842"/>
            <a:ext cx="20793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dirty="0">
                <a:solidFill>
                  <a:srgbClr val="FF0000"/>
                </a:solidFill>
              </a:rPr>
              <a:t>Hypotenuse</a:t>
            </a:r>
          </a:p>
        </p:txBody>
      </p:sp>
      <p:sp>
        <p:nvSpPr>
          <p:cNvPr id="16" name="Text Box 10">
            <a:extLst>
              <a:ext uri="{FF2B5EF4-FFF2-40B4-BE49-F238E27FC236}">
                <a16:creationId xmlns:a16="http://schemas.microsoft.com/office/drawing/2014/main" id="{E55E1081-2671-48F0-A610-1B951E6E36C1}"/>
              </a:ext>
            </a:extLst>
          </p:cNvPr>
          <p:cNvSpPr txBox="1">
            <a:spLocks noChangeArrowheads="1"/>
          </p:cNvSpPr>
          <p:nvPr/>
        </p:nvSpPr>
        <p:spPr bwMode="auto">
          <a:xfrm>
            <a:off x="11596966" y="2619385"/>
            <a:ext cx="20793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spcBef>
                <a:spcPct val="50000"/>
              </a:spcBef>
            </a:pPr>
            <a:r>
              <a:rPr lang="en-US" altLang="en-US" sz="2400" dirty="0">
                <a:solidFill>
                  <a:srgbClr val="FF0000"/>
                </a:solidFill>
              </a:rPr>
              <a:t>Hypotenuse</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0DE00D0-AA86-4581-A6DD-29BDBC4290CD}"/>
                  </a:ext>
                </a:extLst>
              </p:cNvPr>
              <p:cNvSpPr txBox="1"/>
              <p:nvPr/>
            </p:nvSpPr>
            <p:spPr>
              <a:xfrm>
                <a:off x="1302879" y="5797956"/>
                <a:ext cx="2402848" cy="7231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IE" sz="2000" i="1" smtClean="0">
                              <a:solidFill>
                                <a:srgbClr val="000000"/>
                              </a:solidFill>
                              <a:latin typeface="Cambria Math" panose="02040503050406030204" pitchFamily="18" charset="0"/>
                            </a:rPr>
                          </m:ctrlPr>
                        </m:fPr>
                        <m:num>
                          <m:r>
                            <a:rPr lang="en-IE" sz="2000" b="0" i="1" smtClean="0">
                              <a:solidFill>
                                <a:srgbClr val="000000"/>
                              </a:solidFill>
                              <a:latin typeface="Cambria Math" panose="02040503050406030204" pitchFamily="18" charset="0"/>
                            </a:rPr>
                            <m:t>𝑂</m:t>
                          </m:r>
                          <m:r>
                            <a:rPr lang="en-IE" sz="2000" i="1">
                              <a:solidFill>
                                <a:srgbClr val="000000"/>
                              </a:solidFill>
                              <a:latin typeface="Cambria Math" panose="02040503050406030204" pitchFamily="18" charset="0"/>
                            </a:rPr>
                            <m:t>𝑝𝑝𝑜𝑠𝑖𝑡𝑒</m:t>
                          </m:r>
                        </m:num>
                        <m:den>
                          <m:r>
                            <a:rPr lang="en-IE" sz="2000" b="0" i="1" smtClean="0">
                              <a:solidFill>
                                <a:srgbClr val="000000"/>
                              </a:solidFill>
                              <a:latin typeface="Cambria Math" panose="02040503050406030204" pitchFamily="18" charset="0"/>
                            </a:rPr>
                            <m:t>𝐻</m:t>
                          </m:r>
                          <m:r>
                            <a:rPr lang="en-IE" sz="2000" i="1">
                              <a:solidFill>
                                <a:srgbClr val="000000"/>
                              </a:solidFill>
                              <a:latin typeface="Cambria Math" panose="02040503050406030204" pitchFamily="18" charset="0"/>
                            </a:rPr>
                            <m:t>𝑦𝑝𝑜𝑡𝑒𝑛𝑢𝑠𝑒</m:t>
                          </m:r>
                        </m:den>
                      </m:f>
                    </m:oMath>
                  </m:oMathPara>
                </a14:m>
                <a:endParaRPr lang="en-IE" dirty="0"/>
              </a:p>
            </p:txBody>
          </p:sp>
        </mc:Choice>
        <mc:Fallback xmlns="">
          <p:sp>
            <p:nvSpPr>
              <p:cNvPr id="17" name="TextBox 16">
                <a:extLst>
                  <a:ext uri="{FF2B5EF4-FFF2-40B4-BE49-F238E27FC236}">
                    <a16:creationId xmlns:a16="http://schemas.microsoft.com/office/drawing/2014/main" id="{80DE00D0-AA86-4581-A6DD-29BDBC4290CD}"/>
                  </a:ext>
                </a:extLst>
              </p:cNvPr>
              <p:cNvSpPr txBox="1">
                <a:spLocks noRot="1" noChangeAspect="1" noMove="1" noResize="1" noEditPoints="1" noAdjustHandles="1" noChangeArrowheads="1" noChangeShapeType="1" noTextEdit="1"/>
              </p:cNvSpPr>
              <p:nvPr/>
            </p:nvSpPr>
            <p:spPr>
              <a:xfrm>
                <a:off x="1302879" y="5797956"/>
                <a:ext cx="2402848" cy="723147"/>
              </a:xfrm>
              <a:prstGeom prst="rect">
                <a:avLst/>
              </a:prstGeom>
              <a:blipFill>
                <a:blip r:embed="rId6"/>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FA01777-C5F5-4809-BAE4-8B76A0DBE483}"/>
                  </a:ext>
                </a:extLst>
              </p:cNvPr>
              <p:cNvSpPr txBox="1"/>
              <p:nvPr/>
            </p:nvSpPr>
            <p:spPr>
              <a:xfrm>
                <a:off x="1275908" y="6610408"/>
                <a:ext cx="2402848" cy="6685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IE" sz="2000" i="1" smtClean="0">
                              <a:solidFill>
                                <a:srgbClr val="000000"/>
                              </a:solidFill>
                              <a:latin typeface="Cambria Math" panose="02040503050406030204" pitchFamily="18" charset="0"/>
                            </a:rPr>
                          </m:ctrlPr>
                        </m:fPr>
                        <m:num>
                          <m:r>
                            <a:rPr lang="en-IE" sz="2000" b="0" i="1" smtClean="0">
                              <a:solidFill>
                                <a:srgbClr val="000000"/>
                              </a:solidFill>
                              <a:latin typeface="Cambria Math" panose="02040503050406030204" pitchFamily="18" charset="0"/>
                            </a:rPr>
                            <m:t>1.732</m:t>
                          </m:r>
                        </m:num>
                        <m:den>
                          <m:r>
                            <a:rPr lang="en-IE" sz="2000" b="0" i="1" smtClean="0">
                              <a:solidFill>
                                <a:srgbClr val="000000"/>
                              </a:solidFill>
                              <a:latin typeface="Cambria Math" panose="02040503050406030204" pitchFamily="18" charset="0"/>
                            </a:rPr>
                            <m:t>2</m:t>
                          </m:r>
                        </m:den>
                      </m:f>
                    </m:oMath>
                  </m:oMathPara>
                </a14:m>
                <a:endParaRPr lang="en-IE" dirty="0"/>
              </a:p>
            </p:txBody>
          </p:sp>
        </mc:Choice>
        <mc:Fallback xmlns="">
          <p:sp>
            <p:nvSpPr>
              <p:cNvPr id="18" name="TextBox 17">
                <a:extLst>
                  <a:ext uri="{FF2B5EF4-FFF2-40B4-BE49-F238E27FC236}">
                    <a16:creationId xmlns:a16="http://schemas.microsoft.com/office/drawing/2014/main" id="{0FA01777-C5F5-4809-BAE4-8B76A0DBE483}"/>
                  </a:ext>
                </a:extLst>
              </p:cNvPr>
              <p:cNvSpPr txBox="1">
                <a:spLocks noRot="1" noChangeAspect="1" noMove="1" noResize="1" noEditPoints="1" noAdjustHandles="1" noChangeArrowheads="1" noChangeShapeType="1" noTextEdit="1"/>
              </p:cNvSpPr>
              <p:nvPr/>
            </p:nvSpPr>
            <p:spPr>
              <a:xfrm>
                <a:off x="1275908" y="6610408"/>
                <a:ext cx="2402848" cy="668516"/>
              </a:xfrm>
              <a:prstGeom prst="rect">
                <a:avLst/>
              </a:prstGeom>
              <a:blipFill>
                <a:blip r:embed="rId7"/>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E94B6670-3AAA-4319-8AF6-031E176368BB}"/>
                  </a:ext>
                </a:extLst>
              </p:cNvPr>
              <p:cNvSpPr txBox="1"/>
              <p:nvPr/>
            </p:nvSpPr>
            <p:spPr>
              <a:xfrm>
                <a:off x="1302879" y="7513284"/>
                <a:ext cx="240284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IE" sz="2400" i="1" smtClean="0">
                          <a:solidFill>
                            <a:srgbClr val="000000"/>
                          </a:solidFill>
                          <a:latin typeface="Cambria Math" panose="02040503050406030204" pitchFamily="18" charset="0"/>
                        </a:rPr>
                        <m:t>0</m:t>
                      </m:r>
                      <m:r>
                        <a:rPr lang="en-IE" sz="2400" b="0" i="1" smtClean="0">
                          <a:solidFill>
                            <a:srgbClr val="000000"/>
                          </a:solidFill>
                          <a:latin typeface="Cambria Math" panose="02040503050406030204" pitchFamily="18" charset="0"/>
                        </a:rPr>
                        <m:t>.866</m:t>
                      </m:r>
                    </m:oMath>
                  </m:oMathPara>
                </a14:m>
                <a:endParaRPr lang="en-IE" sz="2400" dirty="0"/>
              </a:p>
            </p:txBody>
          </p:sp>
        </mc:Choice>
        <mc:Fallback xmlns="">
          <p:sp>
            <p:nvSpPr>
              <p:cNvPr id="19" name="TextBox 18">
                <a:extLst>
                  <a:ext uri="{FF2B5EF4-FFF2-40B4-BE49-F238E27FC236}">
                    <a16:creationId xmlns:a16="http://schemas.microsoft.com/office/drawing/2014/main" id="{E94B6670-3AAA-4319-8AF6-031E176368BB}"/>
                  </a:ext>
                </a:extLst>
              </p:cNvPr>
              <p:cNvSpPr txBox="1">
                <a:spLocks noRot="1" noChangeAspect="1" noMove="1" noResize="1" noEditPoints="1" noAdjustHandles="1" noChangeArrowheads="1" noChangeShapeType="1" noTextEdit="1"/>
              </p:cNvSpPr>
              <p:nvPr/>
            </p:nvSpPr>
            <p:spPr>
              <a:xfrm>
                <a:off x="1302879" y="7513284"/>
                <a:ext cx="2402848" cy="461665"/>
              </a:xfrm>
              <a:prstGeom prst="rect">
                <a:avLst/>
              </a:prstGeom>
              <a:blipFill>
                <a:blip r:embed="rId8"/>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EEE4AD90-22B4-4BE7-BB08-821E0532C1F0}"/>
                  </a:ext>
                </a:extLst>
              </p:cNvPr>
              <p:cNvSpPr txBox="1"/>
              <p:nvPr/>
            </p:nvSpPr>
            <p:spPr>
              <a:xfrm>
                <a:off x="6900399" y="5822122"/>
                <a:ext cx="2402848" cy="7231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IE" sz="2000" i="1" smtClean="0">
                              <a:solidFill>
                                <a:srgbClr val="000000"/>
                              </a:solidFill>
                              <a:latin typeface="Cambria Math" panose="02040503050406030204" pitchFamily="18" charset="0"/>
                            </a:rPr>
                          </m:ctrlPr>
                        </m:fPr>
                        <m:num>
                          <m:r>
                            <a:rPr lang="en-IE" sz="2000" b="0" i="1" smtClean="0">
                              <a:solidFill>
                                <a:srgbClr val="000000"/>
                              </a:solidFill>
                              <a:latin typeface="Cambria Math" panose="02040503050406030204" pitchFamily="18" charset="0"/>
                            </a:rPr>
                            <m:t>𝑂</m:t>
                          </m:r>
                          <m:r>
                            <a:rPr lang="en-IE" sz="2000" i="1">
                              <a:solidFill>
                                <a:srgbClr val="000000"/>
                              </a:solidFill>
                              <a:latin typeface="Cambria Math" panose="02040503050406030204" pitchFamily="18" charset="0"/>
                            </a:rPr>
                            <m:t>𝑝𝑝𝑜𝑠𝑖𝑡𝑒</m:t>
                          </m:r>
                        </m:num>
                        <m:den>
                          <m:r>
                            <a:rPr lang="en-IE" sz="2000" b="0" i="1" smtClean="0">
                              <a:solidFill>
                                <a:srgbClr val="000000"/>
                              </a:solidFill>
                              <a:latin typeface="Cambria Math" panose="02040503050406030204" pitchFamily="18" charset="0"/>
                            </a:rPr>
                            <m:t>𝐻</m:t>
                          </m:r>
                          <m:r>
                            <a:rPr lang="en-IE" sz="2000" i="1">
                              <a:solidFill>
                                <a:srgbClr val="000000"/>
                              </a:solidFill>
                              <a:latin typeface="Cambria Math" panose="02040503050406030204" pitchFamily="18" charset="0"/>
                            </a:rPr>
                            <m:t>𝑦𝑝𝑜𝑡𝑒𝑛𝑢𝑠𝑒</m:t>
                          </m:r>
                        </m:den>
                      </m:f>
                    </m:oMath>
                  </m:oMathPara>
                </a14:m>
                <a:endParaRPr lang="en-IE" dirty="0"/>
              </a:p>
            </p:txBody>
          </p:sp>
        </mc:Choice>
        <mc:Fallback xmlns="">
          <p:sp>
            <p:nvSpPr>
              <p:cNvPr id="20" name="TextBox 19">
                <a:extLst>
                  <a:ext uri="{FF2B5EF4-FFF2-40B4-BE49-F238E27FC236}">
                    <a16:creationId xmlns:a16="http://schemas.microsoft.com/office/drawing/2014/main" id="{EEE4AD90-22B4-4BE7-BB08-821E0532C1F0}"/>
                  </a:ext>
                </a:extLst>
              </p:cNvPr>
              <p:cNvSpPr txBox="1">
                <a:spLocks noRot="1" noChangeAspect="1" noMove="1" noResize="1" noEditPoints="1" noAdjustHandles="1" noChangeArrowheads="1" noChangeShapeType="1" noTextEdit="1"/>
              </p:cNvSpPr>
              <p:nvPr/>
            </p:nvSpPr>
            <p:spPr>
              <a:xfrm>
                <a:off x="6900399" y="5822122"/>
                <a:ext cx="2402848" cy="723147"/>
              </a:xfrm>
              <a:prstGeom prst="rect">
                <a:avLst/>
              </a:prstGeom>
              <a:blipFill>
                <a:blip r:embed="rId9"/>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D2DD0A53-9DBC-4F2F-AE2D-590187CD61C3}"/>
                  </a:ext>
                </a:extLst>
              </p:cNvPr>
              <p:cNvSpPr txBox="1"/>
              <p:nvPr/>
            </p:nvSpPr>
            <p:spPr>
              <a:xfrm>
                <a:off x="6873428" y="6634574"/>
                <a:ext cx="2402848" cy="6768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IE" sz="2000" i="1" smtClean="0">
                              <a:solidFill>
                                <a:srgbClr val="000000"/>
                              </a:solidFill>
                              <a:latin typeface="Cambria Math" panose="02040503050406030204" pitchFamily="18" charset="0"/>
                            </a:rPr>
                          </m:ctrlPr>
                        </m:fPr>
                        <m:num>
                          <m:r>
                            <a:rPr lang="en-IE" sz="2000" b="0" i="1" smtClean="0">
                              <a:solidFill>
                                <a:srgbClr val="000000"/>
                              </a:solidFill>
                              <a:latin typeface="Cambria Math" panose="02040503050406030204" pitchFamily="18" charset="0"/>
                            </a:rPr>
                            <m:t>5.196</m:t>
                          </m:r>
                        </m:num>
                        <m:den>
                          <m:r>
                            <a:rPr lang="en-IE" sz="2000" b="0" i="1" smtClean="0">
                              <a:solidFill>
                                <a:srgbClr val="000000"/>
                              </a:solidFill>
                              <a:latin typeface="Cambria Math" panose="02040503050406030204" pitchFamily="18" charset="0"/>
                            </a:rPr>
                            <m:t>6</m:t>
                          </m:r>
                        </m:den>
                      </m:f>
                    </m:oMath>
                  </m:oMathPara>
                </a14:m>
                <a:endParaRPr lang="en-IE" dirty="0"/>
              </a:p>
            </p:txBody>
          </p:sp>
        </mc:Choice>
        <mc:Fallback xmlns="">
          <p:sp>
            <p:nvSpPr>
              <p:cNvPr id="21" name="TextBox 20">
                <a:extLst>
                  <a:ext uri="{FF2B5EF4-FFF2-40B4-BE49-F238E27FC236}">
                    <a16:creationId xmlns:a16="http://schemas.microsoft.com/office/drawing/2014/main" id="{D2DD0A53-9DBC-4F2F-AE2D-590187CD61C3}"/>
                  </a:ext>
                </a:extLst>
              </p:cNvPr>
              <p:cNvSpPr txBox="1">
                <a:spLocks noRot="1" noChangeAspect="1" noMove="1" noResize="1" noEditPoints="1" noAdjustHandles="1" noChangeArrowheads="1" noChangeShapeType="1" noTextEdit="1"/>
              </p:cNvSpPr>
              <p:nvPr/>
            </p:nvSpPr>
            <p:spPr>
              <a:xfrm>
                <a:off x="6873428" y="6634574"/>
                <a:ext cx="2402848" cy="676852"/>
              </a:xfrm>
              <a:prstGeom prst="rect">
                <a:avLst/>
              </a:prstGeom>
              <a:blipFill>
                <a:blip r:embed="rId10"/>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4E97248-F21E-4CE0-B0A0-E7E76117FB1F}"/>
                  </a:ext>
                </a:extLst>
              </p:cNvPr>
              <p:cNvSpPr txBox="1"/>
              <p:nvPr/>
            </p:nvSpPr>
            <p:spPr>
              <a:xfrm>
                <a:off x="6900399" y="7537450"/>
                <a:ext cx="240284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IE" sz="2400" i="1" smtClean="0">
                          <a:solidFill>
                            <a:srgbClr val="000000"/>
                          </a:solidFill>
                          <a:latin typeface="Cambria Math" panose="02040503050406030204" pitchFamily="18" charset="0"/>
                        </a:rPr>
                        <m:t>0</m:t>
                      </m:r>
                      <m:r>
                        <a:rPr lang="en-IE" sz="2400" b="0" i="1" smtClean="0">
                          <a:solidFill>
                            <a:srgbClr val="000000"/>
                          </a:solidFill>
                          <a:latin typeface="Cambria Math" panose="02040503050406030204" pitchFamily="18" charset="0"/>
                        </a:rPr>
                        <m:t>.866</m:t>
                      </m:r>
                    </m:oMath>
                  </m:oMathPara>
                </a14:m>
                <a:endParaRPr lang="en-IE" sz="2400" dirty="0"/>
              </a:p>
            </p:txBody>
          </p:sp>
        </mc:Choice>
        <mc:Fallback xmlns="">
          <p:sp>
            <p:nvSpPr>
              <p:cNvPr id="22" name="TextBox 21">
                <a:extLst>
                  <a:ext uri="{FF2B5EF4-FFF2-40B4-BE49-F238E27FC236}">
                    <a16:creationId xmlns:a16="http://schemas.microsoft.com/office/drawing/2014/main" id="{C4E97248-F21E-4CE0-B0A0-E7E76117FB1F}"/>
                  </a:ext>
                </a:extLst>
              </p:cNvPr>
              <p:cNvSpPr txBox="1">
                <a:spLocks noRot="1" noChangeAspect="1" noMove="1" noResize="1" noEditPoints="1" noAdjustHandles="1" noChangeArrowheads="1" noChangeShapeType="1" noTextEdit="1"/>
              </p:cNvSpPr>
              <p:nvPr/>
            </p:nvSpPr>
            <p:spPr>
              <a:xfrm>
                <a:off x="6900399" y="7537450"/>
                <a:ext cx="2402848" cy="461665"/>
              </a:xfrm>
              <a:prstGeom prst="rect">
                <a:avLst/>
              </a:prstGeom>
              <a:blipFill>
                <a:blip r:embed="rId11"/>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C866B220-DB49-473A-85C4-7B724D4CBA98}"/>
                  </a:ext>
                </a:extLst>
              </p:cNvPr>
              <p:cNvSpPr txBox="1"/>
              <p:nvPr/>
            </p:nvSpPr>
            <p:spPr>
              <a:xfrm>
                <a:off x="12255957" y="5797956"/>
                <a:ext cx="2402848" cy="7231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IE" sz="2000" i="1" smtClean="0">
                              <a:solidFill>
                                <a:srgbClr val="000000"/>
                              </a:solidFill>
                              <a:latin typeface="Cambria Math" panose="02040503050406030204" pitchFamily="18" charset="0"/>
                            </a:rPr>
                          </m:ctrlPr>
                        </m:fPr>
                        <m:num>
                          <m:r>
                            <a:rPr lang="en-IE" sz="2000" b="0" i="1" smtClean="0">
                              <a:solidFill>
                                <a:srgbClr val="000000"/>
                              </a:solidFill>
                              <a:latin typeface="Cambria Math" panose="02040503050406030204" pitchFamily="18" charset="0"/>
                            </a:rPr>
                            <m:t>𝑂</m:t>
                          </m:r>
                          <m:r>
                            <a:rPr lang="en-IE" sz="2000" i="1">
                              <a:solidFill>
                                <a:srgbClr val="000000"/>
                              </a:solidFill>
                              <a:latin typeface="Cambria Math" panose="02040503050406030204" pitchFamily="18" charset="0"/>
                            </a:rPr>
                            <m:t>𝑝𝑝𝑜𝑠𝑖𝑡𝑒</m:t>
                          </m:r>
                        </m:num>
                        <m:den>
                          <m:r>
                            <a:rPr lang="en-IE" sz="2000" b="0" i="1" smtClean="0">
                              <a:solidFill>
                                <a:srgbClr val="000000"/>
                              </a:solidFill>
                              <a:latin typeface="Cambria Math" panose="02040503050406030204" pitchFamily="18" charset="0"/>
                            </a:rPr>
                            <m:t>𝐻</m:t>
                          </m:r>
                          <m:r>
                            <a:rPr lang="en-IE" sz="2000" i="1">
                              <a:solidFill>
                                <a:srgbClr val="000000"/>
                              </a:solidFill>
                              <a:latin typeface="Cambria Math" panose="02040503050406030204" pitchFamily="18" charset="0"/>
                            </a:rPr>
                            <m:t>𝑦𝑝𝑜𝑡𝑒𝑛𝑢𝑠𝑒</m:t>
                          </m:r>
                        </m:den>
                      </m:f>
                    </m:oMath>
                  </m:oMathPara>
                </a14:m>
                <a:endParaRPr lang="en-IE" dirty="0"/>
              </a:p>
            </p:txBody>
          </p:sp>
        </mc:Choice>
        <mc:Fallback xmlns="">
          <p:sp>
            <p:nvSpPr>
              <p:cNvPr id="23" name="TextBox 22">
                <a:extLst>
                  <a:ext uri="{FF2B5EF4-FFF2-40B4-BE49-F238E27FC236}">
                    <a16:creationId xmlns:a16="http://schemas.microsoft.com/office/drawing/2014/main" id="{C866B220-DB49-473A-85C4-7B724D4CBA98}"/>
                  </a:ext>
                </a:extLst>
              </p:cNvPr>
              <p:cNvSpPr txBox="1">
                <a:spLocks noRot="1" noChangeAspect="1" noMove="1" noResize="1" noEditPoints="1" noAdjustHandles="1" noChangeArrowheads="1" noChangeShapeType="1" noTextEdit="1"/>
              </p:cNvSpPr>
              <p:nvPr/>
            </p:nvSpPr>
            <p:spPr>
              <a:xfrm>
                <a:off x="12255957" y="5797956"/>
                <a:ext cx="2402848" cy="723147"/>
              </a:xfrm>
              <a:prstGeom prst="rect">
                <a:avLst/>
              </a:prstGeom>
              <a:blipFill>
                <a:blip r:embed="rId12"/>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F41B427-D377-45B0-98D0-7A7675B14A65}"/>
                  </a:ext>
                </a:extLst>
              </p:cNvPr>
              <p:cNvSpPr txBox="1"/>
              <p:nvPr/>
            </p:nvSpPr>
            <p:spPr>
              <a:xfrm>
                <a:off x="12228986" y="6610408"/>
                <a:ext cx="2402848" cy="69506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IE" sz="2000" i="1" smtClean="0">
                              <a:solidFill>
                                <a:srgbClr val="000000"/>
                              </a:solidFill>
                              <a:latin typeface="Cambria Math" panose="02040503050406030204" pitchFamily="18" charset="0"/>
                            </a:rPr>
                          </m:ctrlPr>
                        </m:fPr>
                        <m:num>
                          <m:r>
                            <a:rPr lang="en-IE" sz="2000" b="0" i="1" smtClean="0">
                              <a:solidFill>
                                <a:srgbClr val="000000"/>
                              </a:solidFill>
                              <a:latin typeface="Cambria Math" panose="02040503050406030204" pitchFamily="18" charset="0"/>
                            </a:rPr>
                            <m:t>1.299</m:t>
                          </m:r>
                        </m:num>
                        <m:den>
                          <m:r>
                            <a:rPr lang="en-IE" sz="2000" b="0" i="1" smtClean="0">
                              <a:solidFill>
                                <a:srgbClr val="000000"/>
                              </a:solidFill>
                              <a:latin typeface="Cambria Math" panose="02040503050406030204" pitchFamily="18" charset="0"/>
                            </a:rPr>
                            <m:t>1.5</m:t>
                          </m:r>
                        </m:den>
                      </m:f>
                    </m:oMath>
                  </m:oMathPara>
                </a14:m>
                <a:endParaRPr lang="en-IE" dirty="0"/>
              </a:p>
            </p:txBody>
          </p:sp>
        </mc:Choice>
        <mc:Fallback xmlns="">
          <p:sp>
            <p:nvSpPr>
              <p:cNvPr id="24" name="TextBox 23">
                <a:extLst>
                  <a:ext uri="{FF2B5EF4-FFF2-40B4-BE49-F238E27FC236}">
                    <a16:creationId xmlns:a16="http://schemas.microsoft.com/office/drawing/2014/main" id="{0F41B427-D377-45B0-98D0-7A7675B14A65}"/>
                  </a:ext>
                </a:extLst>
              </p:cNvPr>
              <p:cNvSpPr txBox="1">
                <a:spLocks noRot="1" noChangeAspect="1" noMove="1" noResize="1" noEditPoints="1" noAdjustHandles="1" noChangeArrowheads="1" noChangeShapeType="1" noTextEdit="1"/>
              </p:cNvSpPr>
              <p:nvPr/>
            </p:nvSpPr>
            <p:spPr>
              <a:xfrm>
                <a:off x="12228986" y="6610408"/>
                <a:ext cx="2402848" cy="695062"/>
              </a:xfrm>
              <a:prstGeom prst="rect">
                <a:avLst/>
              </a:prstGeom>
              <a:blipFill>
                <a:blip r:embed="rId13"/>
                <a:stretch>
                  <a:fillRect/>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A5043FAC-3C04-4020-9AED-67FD4790DAAD}"/>
                  </a:ext>
                </a:extLst>
              </p:cNvPr>
              <p:cNvSpPr txBox="1"/>
              <p:nvPr/>
            </p:nvSpPr>
            <p:spPr>
              <a:xfrm>
                <a:off x="12255957" y="7513284"/>
                <a:ext cx="2402848" cy="46166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IE" sz="2400" i="1" smtClean="0">
                          <a:solidFill>
                            <a:srgbClr val="000000"/>
                          </a:solidFill>
                          <a:latin typeface="Cambria Math" panose="02040503050406030204" pitchFamily="18" charset="0"/>
                        </a:rPr>
                        <m:t>0</m:t>
                      </m:r>
                      <m:r>
                        <a:rPr lang="en-IE" sz="2400" b="0" i="1" smtClean="0">
                          <a:solidFill>
                            <a:srgbClr val="000000"/>
                          </a:solidFill>
                          <a:latin typeface="Cambria Math" panose="02040503050406030204" pitchFamily="18" charset="0"/>
                        </a:rPr>
                        <m:t>.866</m:t>
                      </m:r>
                    </m:oMath>
                  </m:oMathPara>
                </a14:m>
                <a:endParaRPr lang="en-IE" sz="2400" dirty="0"/>
              </a:p>
            </p:txBody>
          </p:sp>
        </mc:Choice>
        <mc:Fallback xmlns="">
          <p:sp>
            <p:nvSpPr>
              <p:cNvPr id="25" name="TextBox 24">
                <a:extLst>
                  <a:ext uri="{FF2B5EF4-FFF2-40B4-BE49-F238E27FC236}">
                    <a16:creationId xmlns:a16="http://schemas.microsoft.com/office/drawing/2014/main" id="{A5043FAC-3C04-4020-9AED-67FD4790DAAD}"/>
                  </a:ext>
                </a:extLst>
              </p:cNvPr>
              <p:cNvSpPr txBox="1">
                <a:spLocks noRot="1" noChangeAspect="1" noMove="1" noResize="1" noEditPoints="1" noAdjustHandles="1" noChangeArrowheads="1" noChangeShapeType="1" noTextEdit="1"/>
              </p:cNvSpPr>
              <p:nvPr/>
            </p:nvSpPr>
            <p:spPr>
              <a:xfrm>
                <a:off x="12255957" y="7513284"/>
                <a:ext cx="2402848" cy="461665"/>
              </a:xfrm>
              <a:prstGeom prst="rect">
                <a:avLst/>
              </a:prstGeom>
              <a:blipFill>
                <a:blip r:embed="rId14"/>
                <a:stretch>
                  <a:fillRect/>
                </a:stretch>
              </a:blipFill>
            </p:spPr>
            <p:txBody>
              <a:bodyPr/>
              <a:lstStyle/>
              <a:p>
                <a:r>
                  <a:rPr lang="en-IE">
                    <a:noFill/>
                  </a:rPr>
                  <a:t> </a:t>
                </a:r>
              </a:p>
            </p:txBody>
          </p:sp>
        </mc:Fallback>
      </mc:AlternateContent>
    </p:spTree>
    <p:extLst>
      <p:ext uri="{BB962C8B-B14F-4D97-AF65-F5344CB8AC3E}">
        <p14:creationId xmlns:p14="http://schemas.microsoft.com/office/powerpoint/2010/main" val="3715760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8630ADB-C05A-48C7-822B-969F506A5F7B}"/>
                  </a:ext>
                </a:extLst>
              </p:cNvPr>
              <p:cNvSpPr txBox="1"/>
              <p:nvPr/>
            </p:nvSpPr>
            <p:spPr>
              <a:xfrm>
                <a:off x="1147570" y="1925795"/>
                <a:ext cx="13908505" cy="5802871"/>
              </a:xfrm>
              <a:prstGeom prst="rect">
                <a:avLst/>
              </a:prstGeom>
              <a:noFill/>
            </p:spPr>
            <p:txBody>
              <a:bodyPr wrap="square" rtlCol="0">
                <a:spAutoFit/>
              </a:bodyPr>
              <a:lstStyle/>
              <a:p>
                <a:pPr marL="285750" indent="-285750">
                  <a:buFont typeface="Arial" panose="020B0604020202020204" pitchFamily="34" charset="0"/>
                  <a:buChar char="•"/>
                </a:pPr>
                <a:r>
                  <a:rPr lang="en-IE" sz="3600" dirty="0"/>
                  <a:t>Therefore, Sin of the angle is always equal to the ratio of the opposite and hypotenuse sides (</a:t>
                </a:r>
                <a14:m>
                  <m:oMath xmlns:m="http://schemas.openxmlformats.org/officeDocument/2006/math">
                    <m:r>
                      <a:rPr lang="en-IE" sz="3600" b="0" i="1" smtClean="0">
                        <a:latin typeface="Cambria Math" panose="02040503050406030204" pitchFamily="18" charset="0"/>
                      </a:rPr>
                      <m:t>𝑆𝑖𝑛</m:t>
                    </m:r>
                    <m:r>
                      <a:rPr lang="en-IE" sz="3600" b="0" i="1" smtClean="0">
                        <a:latin typeface="Cambria Math" panose="02040503050406030204" pitchFamily="18" charset="0"/>
                        <a:ea typeface="Cambria Math" panose="02040503050406030204" pitchFamily="18" charset="0"/>
                      </a:rPr>
                      <m:t>𝜃</m:t>
                    </m:r>
                    <m:r>
                      <a:rPr lang="en-IE" sz="3600" b="0" i="1" smtClean="0">
                        <a:latin typeface="Cambria Math" panose="02040503050406030204" pitchFamily="18" charset="0"/>
                        <a:ea typeface="Cambria Math" panose="02040503050406030204" pitchFamily="18" charset="0"/>
                      </a:rPr>
                      <m:t>=</m:t>
                    </m:r>
                    <m:f>
                      <m:fPr>
                        <m:ctrlPr>
                          <a:rPr lang="en-IE" sz="3600" b="0" i="1" smtClean="0">
                            <a:latin typeface="Cambria Math" panose="02040503050406030204" pitchFamily="18" charset="0"/>
                            <a:ea typeface="Cambria Math" panose="02040503050406030204" pitchFamily="18" charset="0"/>
                          </a:rPr>
                        </m:ctrlPr>
                      </m:fPr>
                      <m:num>
                        <m:r>
                          <a:rPr lang="en-IE" sz="3600" b="0" i="1" smtClean="0">
                            <a:latin typeface="Cambria Math" panose="02040503050406030204" pitchFamily="18" charset="0"/>
                            <a:ea typeface="Cambria Math" panose="02040503050406030204" pitchFamily="18" charset="0"/>
                          </a:rPr>
                          <m:t>𝑂</m:t>
                        </m:r>
                      </m:num>
                      <m:den>
                        <m:r>
                          <a:rPr lang="en-IE" sz="3600" b="0" i="1" smtClean="0">
                            <a:latin typeface="Cambria Math" panose="02040503050406030204" pitchFamily="18" charset="0"/>
                            <a:ea typeface="Cambria Math" panose="02040503050406030204" pitchFamily="18" charset="0"/>
                          </a:rPr>
                          <m:t>𝐻</m:t>
                        </m:r>
                      </m:den>
                    </m:f>
                    <m:r>
                      <a:rPr lang="en-IE" sz="3600" b="0" i="1" smtClean="0">
                        <a:latin typeface="Cambria Math" panose="02040503050406030204" pitchFamily="18" charset="0"/>
                        <a:ea typeface="Cambria Math" panose="02040503050406030204" pitchFamily="18" charset="0"/>
                      </a:rPr>
                      <m:t>)</m:t>
                    </m:r>
                  </m:oMath>
                </a14:m>
                <a:endParaRPr lang="en-IE" sz="3600" dirty="0"/>
              </a:p>
              <a:p>
                <a:pPr marL="285750" indent="-285750">
                  <a:buFont typeface="Arial" panose="020B0604020202020204" pitchFamily="34" charset="0"/>
                  <a:buChar char="•"/>
                </a:pPr>
                <a:r>
                  <a:rPr lang="en-IE" sz="3600" dirty="0"/>
                  <a:t>In a similar way, Cos of an angle is always equal to the ratio of the adjacent and hypotenuse sides (</a:t>
                </a:r>
                <a14:m>
                  <m:oMath xmlns:m="http://schemas.openxmlformats.org/officeDocument/2006/math">
                    <m:r>
                      <a:rPr lang="en-IE" sz="3600" b="0" i="1" smtClean="0">
                        <a:latin typeface="Cambria Math" panose="02040503050406030204" pitchFamily="18" charset="0"/>
                      </a:rPr>
                      <m:t>𝐶𝑜𝑠</m:t>
                    </m:r>
                    <m:r>
                      <a:rPr lang="en-IE" sz="3600" b="0" i="1" smtClean="0">
                        <a:latin typeface="Cambria Math" panose="02040503050406030204" pitchFamily="18" charset="0"/>
                        <a:ea typeface="Cambria Math" panose="02040503050406030204" pitchFamily="18" charset="0"/>
                      </a:rPr>
                      <m:t>𝜃</m:t>
                    </m:r>
                    <m:r>
                      <a:rPr lang="en-IE" sz="3600" b="0" i="1" smtClean="0">
                        <a:latin typeface="Cambria Math" panose="02040503050406030204" pitchFamily="18" charset="0"/>
                        <a:ea typeface="Cambria Math" panose="02040503050406030204" pitchFamily="18" charset="0"/>
                      </a:rPr>
                      <m:t>=</m:t>
                    </m:r>
                    <m:f>
                      <m:fPr>
                        <m:ctrlPr>
                          <a:rPr lang="en-IE" sz="3600" b="0" i="1" smtClean="0">
                            <a:latin typeface="Cambria Math" panose="02040503050406030204" pitchFamily="18" charset="0"/>
                            <a:ea typeface="Cambria Math" panose="02040503050406030204" pitchFamily="18" charset="0"/>
                          </a:rPr>
                        </m:ctrlPr>
                      </m:fPr>
                      <m:num>
                        <m:r>
                          <a:rPr lang="en-IE" sz="3600" b="0" i="1" smtClean="0">
                            <a:latin typeface="Cambria Math" panose="02040503050406030204" pitchFamily="18" charset="0"/>
                            <a:ea typeface="Cambria Math" panose="02040503050406030204" pitchFamily="18" charset="0"/>
                          </a:rPr>
                          <m:t>𝐴</m:t>
                        </m:r>
                      </m:num>
                      <m:den>
                        <m:r>
                          <a:rPr lang="en-IE" sz="3600" b="0" i="1" smtClean="0">
                            <a:latin typeface="Cambria Math" panose="02040503050406030204" pitchFamily="18" charset="0"/>
                            <a:ea typeface="Cambria Math" panose="02040503050406030204" pitchFamily="18" charset="0"/>
                          </a:rPr>
                          <m:t>𝐻</m:t>
                        </m:r>
                      </m:den>
                    </m:f>
                    <m:r>
                      <a:rPr lang="en-IE" sz="3600" b="0" i="1" smtClean="0">
                        <a:latin typeface="Cambria Math" panose="02040503050406030204" pitchFamily="18" charset="0"/>
                        <a:ea typeface="Cambria Math" panose="02040503050406030204" pitchFamily="18" charset="0"/>
                      </a:rPr>
                      <m:t>)</m:t>
                    </m:r>
                  </m:oMath>
                </a14:m>
                <a:r>
                  <a:rPr lang="en-IE" sz="3600" dirty="0"/>
                  <a:t> and Tan of an angle is equal to the ratio of Sin of the angle and Cos of the angle (</a:t>
                </a:r>
                <a14:m>
                  <m:oMath xmlns:m="http://schemas.openxmlformats.org/officeDocument/2006/math">
                    <m:r>
                      <a:rPr lang="en-IE" sz="3600" b="0" i="1" smtClean="0">
                        <a:latin typeface="Cambria Math" panose="02040503050406030204" pitchFamily="18" charset="0"/>
                      </a:rPr>
                      <m:t>𝑇𝑎𝑛</m:t>
                    </m:r>
                    <m:r>
                      <a:rPr lang="en-IE" sz="3600" b="0" i="1" smtClean="0">
                        <a:latin typeface="Cambria Math" panose="02040503050406030204" pitchFamily="18" charset="0"/>
                        <a:ea typeface="Cambria Math" panose="02040503050406030204" pitchFamily="18" charset="0"/>
                      </a:rPr>
                      <m:t>𝜃</m:t>
                    </m:r>
                    <m:r>
                      <a:rPr lang="en-IE" sz="3600" b="0" i="1" smtClean="0">
                        <a:latin typeface="Cambria Math" panose="02040503050406030204" pitchFamily="18" charset="0"/>
                        <a:ea typeface="Cambria Math" panose="02040503050406030204" pitchFamily="18" charset="0"/>
                      </a:rPr>
                      <m:t>=</m:t>
                    </m:r>
                    <m:f>
                      <m:fPr>
                        <m:ctrlPr>
                          <a:rPr lang="en-IE" sz="3600" b="0" i="1" smtClean="0">
                            <a:latin typeface="Cambria Math" panose="02040503050406030204" pitchFamily="18" charset="0"/>
                            <a:ea typeface="Cambria Math" panose="02040503050406030204" pitchFamily="18" charset="0"/>
                          </a:rPr>
                        </m:ctrlPr>
                      </m:fPr>
                      <m:num>
                        <m:r>
                          <a:rPr lang="en-IE" sz="3600" b="0" i="1" smtClean="0">
                            <a:latin typeface="Cambria Math" panose="02040503050406030204" pitchFamily="18" charset="0"/>
                            <a:ea typeface="Cambria Math" panose="02040503050406030204" pitchFamily="18" charset="0"/>
                          </a:rPr>
                          <m:t>𝑆𝑖𝑛</m:t>
                        </m:r>
                        <m:r>
                          <a:rPr lang="en-IE" sz="3600" b="0" i="1" smtClean="0">
                            <a:latin typeface="Cambria Math" panose="02040503050406030204" pitchFamily="18" charset="0"/>
                            <a:ea typeface="Cambria Math" panose="02040503050406030204" pitchFamily="18" charset="0"/>
                          </a:rPr>
                          <m:t>𝜃</m:t>
                        </m:r>
                      </m:num>
                      <m:den>
                        <m:r>
                          <a:rPr lang="en-IE" sz="3600" b="0" i="1" smtClean="0">
                            <a:latin typeface="Cambria Math" panose="02040503050406030204" pitchFamily="18" charset="0"/>
                            <a:ea typeface="Cambria Math" panose="02040503050406030204" pitchFamily="18" charset="0"/>
                          </a:rPr>
                          <m:t>𝐶𝑜𝑠</m:t>
                        </m:r>
                        <m:r>
                          <a:rPr lang="en-IE" sz="3600" b="0" i="1" smtClean="0">
                            <a:latin typeface="Cambria Math" panose="02040503050406030204" pitchFamily="18" charset="0"/>
                            <a:ea typeface="Cambria Math" panose="02040503050406030204" pitchFamily="18" charset="0"/>
                          </a:rPr>
                          <m:t>𝜃</m:t>
                        </m:r>
                      </m:den>
                    </m:f>
                    <m:r>
                      <a:rPr lang="en-IE" sz="3600" b="0" i="1" smtClean="0">
                        <a:latin typeface="Cambria Math" panose="02040503050406030204" pitchFamily="18" charset="0"/>
                        <a:ea typeface="Cambria Math" panose="02040503050406030204" pitchFamily="18" charset="0"/>
                      </a:rPr>
                      <m:t>=</m:t>
                    </m:r>
                    <m:f>
                      <m:fPr>
                        <m:ctrlPr>
                          <a:rPr lang="en-IE" sz="3600" b="0" i="1" smtClean="0">
                            <a:latin typeface="Cambria Math" panose="02040503050406030204" pitchFamily="18" charset="0"/>
                            <a:ea typeface="Cambria Math" panose="02040503050406030204" pitchFamily="18" charset="0"/>
                          </a:rPr>
                        </m:ctrlPr>
                      </m:fPr>
                      <m:num>
                        <m:r>
                          <a:rPr lang="en-IE" sz="3600" b="0" i="1" smtClean="0">
                            <a:latin typeface="Cambria Math" panose="02040503050406030204" pitchFamily="18" charset="0"/>
                            <a:ea typeface="Cambria Math" panose="02040503050406030204" pitchFamily="18" charset="0"/>
                          </a:rPr>
                          <m:t>𝑂</m:t>
                        </m:r>
                      </m:num>
                      <m:den>
                        <m:r>
                          <a:rPr lang="en-IE" sz="3600" b="0" i="1" smtClean="0">
                            <a:latin typeface="Cambria Math" panose="02040503050406030204" pitchFamily="18" charset="0"/>
                            <a:ea typeface="Cambria Math" panose="02040503050406030204" pitchFamily="18" charset="0"/>
                          </a:rPr>
                          <m:t>𝐴</m:t>
                        </m:r>
                      </m:den>
                    </m:f>
                    <m:r>
                      <a:rPr lang="en-IE" sz="3600" b="0" i="1" smtClean="0">
                        <a:latin typeface="Cambria Math" panose="02040503050406030204" pitchFamily="18" charset="0"/>
                        <a:ea typeface="Cambria Math" panose="02040503050406030204" pitchFamily="18" charset="0"/>
                      </a:rPr>
                      <m:t>)</m:t>
                    </m:r>
                  </m:oMath>
                </a14:m>
                <a:endParaRPr lang="en-IE" sz="3600" dirty="0"/>
              </a:p>
              <a:p>
                <a:pPr marL="285750" indent="-285750">
                  <a:buFont typeface="Arial" panose="020B0604020202020204" pitchFamily="34" charset="0"/>
                  <a:buChar char="•"/>
                </a:pPr>
                <a:r>
                  <a:rPr lang="en-IE" sz="3600" dirty="0"/>
                  <a:t>These functions and their ratios can be used to find missing angles and sides from various right angled triangles. </a:t>
                </a:r>
              </a:p>
              <a:p>
                <a:pPr marL="285750" indent="-285750">
                  <a:buFont typeface="Arial" panose="020B0604020202020204" pitchFamily="34" charset="0"/>
                  <a:buChar char="•"/>
                </a:pPr>
                <a:endParaRPr lang="en-IE" sz="3600" dirty="0"/>
              </a:p>
            </p:txBody>
          </p:sp>
        </mc:Choice>
        <mc:Fallback xmlns="">
          <p:sp>
            <p:nvSpPr>
              <p:cNvPr id="2" name="TextBox 1">
                <a:extLst>
                  <a:ext uri="{FF2B5EF4-FFF2-40B4-BE49-F238E27FC236}">
                    <a16:creationId xmlns:a16="http://schemas.microsoft.com/office/drawing/2014/main" id="{58630ADB-C05A-48C7-822B-969F506A5F7B}"/>
                  </a:ext>
                </a:extLst>
              </p:cNvPr>
              <p:cNvSpPr txBox="1">
                <a:spLocks noRot="1" noChangeAspect="1" noMove="1" noResize="1" noEditPoints="1" noAdjustHandles="1" noChangeArrowheads="1" noChangeShapeType="1" noTextEdit="1"/>
              </p:cNvSpPr>
              <p:nvPr/>
            </p:nvSpPr>
            <p:spPr>
              <a:xfrm>
                <a:off x="1147570" y="1925795"/>
                <a:ext cx="13908505" cy="5802871"/>
              </a:xfrm>
              <a:prstGeom prst="rect">
                <a:avLst/>
              </a:prstGeom>
              <a:blipFill>
                <a:blip r:embed="rId2"/>
                <a:stretch>
                  <a:fillRect l="-1183" t="-1681" r="-1621"/>
                </a:stretch>
              </a:blipFill>
            </p:spPr>
            <p:txBody>
              <a:bodyPr/>
              <a:lstStyle/>
              <a:p>
                <a:r>
                  <a:rPr lang="en-IE">
                    <a:noFill/>
                  </a:rPr>
                  <a:t> </a:t>
                </a:r>
              </a:p>
            </p:txBody>
          </p:sp>
        </mc:Fallback>
      </mc:AlternateContent>
    </p:spTree>
    <p:extLst>
      <p:ext uri="{BB962C8B-B14F-4D97-AF65-F5344CB8AC3E}">
        <p14:creationId xmlns:p14="http://schemas.microsoft.com/office/powerpoint/2010/main" val="24810155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19AB7A60-9EC0-4927-9483-D9F68B2E93C8}"/>
              </a:ext>
            </a:extLst>
          </p:cNvPr>
          <p:cNvSpPr>
            <a:spLocks noGrp="1"/>
          </p:cNvSpPr>
          <p:nvPr>
            <p:ph type="title"/>
          </p:nvPr>
        </p:nvSpPr>
        <p:spPr>
          <a:xfrm>
            <a:off x="948359" y="338614"/>
            <a:ext cx="10973872" cy="1173392"/>
          </a:xfrm>
        </p:spPr>
        <p:txBody>
          <a:bodyPr/>
          <a:lstStyle/>
          <a:p>
            <a:r>
              <a:rPr lang="en-US" dirty="0"/>
              <a:t>Sine Function</a:t>
            </a:r>
          </a:p>
        </p:txBody>
      </p:sp>
      <p:pic>
        <p:nvPicPr>
          <p:cNvPr id="1026" name="Picture 2">
            <a:extLst>
              <a:ext uri="{FF2B5EF4-FFF2-40B4-BE49-F238E27FC236}">
                <a16:creationId xmlns:a16="http://schemas.microsoft.com/office/drawing/2014/main" id="{D9D0C126-47B0-4075-8686-B64F287A56D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48359" y="2950234"/>
            <a:ext cx="13317302" cy="4319124"/>
          </a:xfrm>
          <a:prstGeom prst="rect">
            <a:avLst/>
          </a:prstGeom>
          <a:solidFill>
            <a:srgbClr val="FFFFFF"/>
          </a:solidFill>
        </p:spPr>
      </p:pic>
    </p:spTree>
    <p:extLst>
      <p:ext uri="{BB962C8B-B14F-4D97-AF65-F5344CB8AC3E}">
        <p14:creationId xmlns:p14="http://schemas.microsoft.com/office/powerpoint/2010/main" val="6966048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5A9A28E-A2BE-49C6-9F5C-2283732FA6E2}"/>
                  </a:ext>
                </a:extLst>
              </p:cNvPr>
              <p:cNvSpPr>
                <a:spLocks noGrp="1"/>
              </p:cNvSpPr>
              <p:nvPr>
                <p:ph type="title"/>
              </p:nvPr>
            </p:nvSpPr>
            <p:spPr>
              <a:xfrm>
                <a:off x="948359" y="338614"/>
                <a:ext cx="10973872" cy="1173392"/>
              </a:xfrm>
            </p:spPr>
            <p:txBody>
              <a:bodyPr wrap="square" anchor="t">
                <a:normAutofit/>
              </a:bodyPr>
              <a:lstStyle/>
              <a:p>
                <a:pPr/>
                <a14:m>
                  <m:oMathPara xmlns:m="http://schemas.openxmlformats.org/officeDocument/2006/math">
                    <m:oMathParaPr>
                      <m:jc m:val="centerGroup"/>
                    </m:oMathParaPr>
                    <m:oMath xmlns:m="http://schemas.openxmlformats.org/officeDocument/2006/math">
                      <m:r>
                        <a:rPr lang="en-IE" sz="4800" b="0" i="1" smtClean="0">
                          <a:latin typeface="Cambria Math" panose="02040503050406030204" pitchFamily="18" charset="0"/>
                        </a:rPr>
                        <m:t>𝑆𝑖𝑛</m:t>
                      </m:r>
                      <m:r>
                        <a:rPr lang="en-IE" sz="4800" b="0" i="1" smtClean="0">
                          <a:latin typeface="Cambria Math" panose="02040503050406030204" pitchFamily="18" charset="0"/>
                        </a:rPr>
                        <m:t> 60=0.866…</m:t>
                      </m:r>
                    </m:oMath>
                  </m:oMathPara>
                </a14:m>
                <a:endParaRPr lang="en-IE" sz="4800" dirty="0"/>
              </a:p>
            </p:txBody>
          </p:sp>
        </mc:Choice>
        <mc:Fallback xmlns="">
          <p:sp>
            <p:nvSpPr>
              <p:cNvPr id="2" name="Title 1">
                <a:extLst>
                  <a:ext uri="{FF2B5EF4-FFF2-40B4-BE49-F238E27FC236}">
                    <a16:creationId xmlns:a16="http://schemas.microsoft.com/office/drawing/2014/main" id="{45A9A28E-A2BE-49C6-9F5C-2283732FA6E2}"/>
                  </a:ext>
                </a:extLst>
              </p:cNvPr>
              <p:cNvSpPr>
                <a:spLocks noGrp="1" noRot="1" noChangeAspect="1" noMove="1" noResize="1" noEditPoints="1" noAdjustHandles="1" noChangeArrowheads="1" noChangeShapeType="1" noTextEdit="1"/>
              </p:cNvSpPr>
              <p:nvPr>
                <p:ph type="title"/>
              </p:nvPr>
            </p:nvSpPr>
            <p:spPr>
              <a:xfrm>
                <a:off x="948359" y="338614"/>
                <a:ext cx="10973872" cy="1173392"/>
              </a:xfrm>
              <a:blipFill>
                <a:blip r:embed="rId2"/>
                <a:stretch>
                  <a:fillRect/>
                </a:stretch>
              </a:blipFill>
            </p:spPr>
            <p:txBody>
              <a:bodyPr/>
              <a:lstStyle/>
              <a:p>
                <a:r>
                  <a:rPr lang="en-IE">
                    <a:noFill/>
                  </a:rPr>
                  <a:t> </a:t>
                </a:r>
              </a:p>
            </p:txBody>
          </p:sp>
        </mc:Fallback>
      </mc:AlternateContent>
      <p:pic>
        <p:nvPicPr>
          <p:cNvPr id="5" name="Picture 4">
            <a:extLst>
              <a:ext uri="{FF2B5EF4-FFF2-40B4-BE49-F238E27FC236}">
                <a16:creationId xmlns:a16="http://schemas.microsoft.com/office/drawing/2014/main" id="{A5201A3F-AF0C-4E5A-BC57-DE231EC0BD88}"/>
              </a:ext>
            </a:extLst>
          </p:cNvPr>
          <p:cNvPicPr>
            <a:picLocks noChangeAspect="1"/>
          </p:cNvPicPr>
          <p:nvPr/>
        </p:nvPicPr>
        <p:blipFill>
          <a:blip r:embed="rId3"/>
          <a:stretch>
            <a:fillRect/>
          </a:stretch>
        </p:blipFill>
        <p:spPr>
          <a:xfrm>
            <a:off x="2193583" y="2479400"/>
            <a:ext cx="11558524" cy="4941269"/>
          </a:xfrm>
          <a:prstGeom prst="rect">
            <a:avLst/>
          </a:prstGeom>
          <a:noFill/>
        </p:spPr>
      </p:pic>
      <p:sp>
        <p:nvSpPr>
          <p:cNvPr id="3" name="TextBox 2">
            <a:extLst>
              <a:ext uri="{FF2B5EF4-FFF2-40B4-BE49-F238E27FC236}">
                <a16:creationId xmlns:a16="http://schemas.microsoft.com/office/drawing/2014/main" id="{A9A8645A-0A35-4B4B-BAD6-309284748364}"/>
              </a:ext>
            </a:extLst>
          </p:cNvPr>
          <p:cNvSpPr txBox="1"/>
          <p:nvPr/>
        </p:nvSpPr>
        <p:spPr>
          <a:xfrm>
            <a:off x="657948" y="1976593"/>
            <a:ext cx="5143763" cy="400110"/>
          </a:xfrm>
          <a:prstGeom prst="rect">
            <a:avLst/>
          </a:prstGeom>
          <a:noFill/>
        </p:spPr>
        <p:txBody>
          <a:bodyPr wrap="square" rtlCol="0">
            <a:spAutoFit/>
          </a:bodyPr>
          <a:lstStyle/>
          <a:p>
            <a:r>
              <a:rPr lang="en-IE" sz="2000" b="1" dirty="0"/>
              <a:t>Ratio of Opposite to Hypotenuse (0 – 1)</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B847C02-4E8A-4DB8-AA38-875A114725D7}"/>
                  </a:ext>
                </a:extLst>
              </p:cNvPr>
              <p:cNvSpPr txBox="1"/>
              <p:nvPr/>
            </p:nvSpPr>
            <p:spPr>
              <a:xfrm>
                <a:off x="6684676" y="7805491"/>
                <a:ext cx="4288123" cy="400110"/>
              </a:xfrm>
              <a:prstGeom prst="rect">
                <a:avLst/>
              </a:prstGeom>
              <a:noFill/>
            </p:spPr>
            <p:txBody>
              <a:bodyPr wrap="square" rtlCol="0">
                <a:spAutoFit/>
              </a:bodyPr>
              <a:lstStyle/>
              <a:p>
                <a:r>
                  <a:rPr lang="en-IE" sz="2000" b="1" dirty="0"/>
                  <a:t>Angle, </a:t>
                </a:r>
                <a14:m>
                  <m:oMath xmlns:m="http://schemas.openxmlformats.org/officeDocument/2006/math">
                    <m:r>
                      <a:rPr lang="en-IE" sz="2000" b="1" i="1" smtClean="0">
                        <a:latin typeface="Cambria Math" panose="02040503050406030204" pitchFamily="18" charset="0"/>
                        <a:ea typeface="Cambria Math" panose="02040503050406030204" pitchFamily="18" charset="0"/>
                      </a:rPr>
                      <m:t>𝜽</m:t>
                    </m:r>
                  </m:oMath>
                </a14:m>
                <a:r>
                  <a:rPr lang="en-IE" sz="2000" b="1" dirty="0"/>
                  <a:t> in degrees  ( 0 – 90)</a:t>
                </a:r>
              </a:p>
            </p:txBody>
          </p:sp>
        </mc:Choice>
        <mc:Fallback xmlns="">
          <p:sp>
            <p:nvSpPr>
              <p:cNvPr id="12" name="TextBox 11">
                <a:extLst>
                  <a:ext uri="{FF2B5EF4-FFF2-40B4-BE49-F238E27FC236}">
                    <a16:creationId xmlns:a16="http://schemas.microsoft.com/office/drawing/2014/main" id="{8B847C02-4E8A-4DB8-AA38-875A114725D7}"/>
                  </a:ext>
                </a:extLst>
              </p:cNvPr>
              <p:cNvSpPr txBox="1">
                <a:spLocks noRot="1" noChangeAspect="1" noMove="1" noResize="1" noEditPoints="1" noAdjustHandles="1" noChangeArrowheads="1" noChangeShapeType="1" noTextEdit="1"/>
              </p:cNvSpPr>
              <p:nvPr/>
            </p:nvSpPr>
            <p:spPr>
              <a:xfrm>
                <a:off x="6684676" y="7805491"/>
                <a:ext cx="4288123" cy="400110"/>
              </a:xfrm>
              <a:prstGeom prst="rect">
                <a:avLst/>
              </a:prstGeom>
              <a:blipFill>
                <a:blip r:embed="rId4"/>
                <a:stretch>
                  <a:fillRect l="-1565" t="-6061" b="-27273"/>
                </a:stretch>
              </a:blipFill>
            </p:spPr>
            <p:txBody>
              <a:bodyPr/>
              <a:lstStyle/>
              <a:p>
                <a:r>
                  <a:rPr lang="en-IE">
                    <a:noFill/>
                  </a:rPr>
                  <a:t> </a:t>
                </a:r>
              </a:p>
            </p:txBody>
          </p:sp>
        </mc:Fallback>
      </mc:AlternateContent>
    </p:spTree>
    <p:extLst>
      <p:ext uri="{BB962C8B-B14F-4D97-AF65-F5344CB8AC3E}">
        <p14:creationId xmlns:p14="http://schemas.microsoft.com/office/powerpoint/2010/main" val="26076883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5A9A28E-A2BE-49C6-9F5C-2283732FA6E2}"/>
                  </a:ext>
                </a:extLst>
              </p:cNvPr>
              <p:cNvSpPr>
                <a:spLocks noGrp="1"/>
              </p:cNvSpPr>
              <p:nvPr>
                <p:ph type="title"/>
              </p:nvPr>
            </p:nvSpPr>
            <p:spPr>
              <a:xfrm>
                <a:off x="948359" y="338614"/>
                <a:ext cx="10973872" cy="1173392"/>
              </a:xfrm>
            </p:spPr>
            <p:txBody>
              <a:bodyPr wrap="square" anchor="t">
                <a:normAutofit/>
              </a:bodyPr>
              <a:lstStyle/>
              <a:p>
                <a:pPr/>
                <a14:m>
                  <m:oMathPara xmlns:m="http://schemas.openxmlformats.org/officeDocument/2006/math">
                    <m:oMathParaPr>
                      <m:jc m:val="centerGroup"/>
                    </m:oMathParaPr>
                    <m:oMath xmlns:m="http://schemas.openxmlformats.org/officeDocument/2006/math">
                      <m:r>
                        <a:rPr lang="en-IE" sz="4800" b="0" i="1" smtClean="0">
                          <a:latin typeface="Cambria Math" panose="02040503050406030204" pitchFamily="18" charset="0"/>
                        </a:rPr>
                        <m:t>𝑆𝑖𝑛</m:t>
                      </m:r>
                      <m:r>
                        <a:rPr lang="en-IE" sz="4800" b="0" i="1" smtClean="0">
                          <a:latin typeface="Cambria Math" panose="02040503050406030204" pitchFamily="18" charset="0"/>
                        </a:rPr>
                        <m:t> 60=0.866…</m:t>
                      </m:r>
                    </m:oMath>
                  </m:oMathPara>
                </a14:m>
                <a:endParaRPr lang="en-IE" sz="4800" dirty="0"/>
              </a:p>
            </p:txBody>
          </p:sp>
        </mc:Choice>
        <mc:Fallback xmlns="">
          <p:sp>
            <p:nvSpPr>
              <p:cNvPr id="2" name="Title 1">
                <a:extLst>
                  <a:ext uri="{FF2B5EF4-FFF2-40B4-BE49-F238E27FC236}">
                    <a16:creationId xmlns:a16="http://schemas.microsoft.com/office/drawing/2014/main" id="{45A9A28E-A2BE-49C6-9F5C-2283732FA6E2}"/>
                  </a:ext>
                </a:extLst>
              </p:cNvPr>
              <p:cNvSpPr>
                <a:spLocks noGrp="1" noRot="1" noChangeAspect="1" noMove="1" noResize="1" noEditPoints="1" noAdjustHandles="1" noChangeArrowheads="1" noChangeShapeType="1" noTextEdit="1"/>
              </p:cNvSpPr>
              <p:nvPr>
                <p:ph type="title"/>
              </p:nvPr>
            </p:nvSpPr>
            <p:spPr>
              <a:xfrm>
                <a:off x="948359" y="338614"/>
                <a:ext cx="10973872" cy="1173392"/>
              </a:xfrm>
              <a:blipFill>
                <a:blip r:embed="rId2"/>
                <a:stretch>
                  <a:fillRect/>
                </a:stretch>
              </a:blipFill>
            </p:spPr>
            <p:txBody>
              <a:bodyPr/>
              <a:lstStyle/>
              <a:p>
                <a:r>
                  <a:rPr lang="en-IE">
                    <a:noFill/>
                  </a:rPr>
                  <a:t> </a:t>
                </a:r>
              </a:p>
            </p:txBody>
          </p:sp>
        </mc:Fallback>
      </mc:AlternateContent>
      <p:pic>
        <p:nvPicPr>
          <p:cNvPr id="5" name="Picture 4">
            <a:extLst>
              <a:ext uri="{FF2B5EF4-FFF2-40B4-BE49-F238E27FC236}">
                <a16:creationId xmlns:a16="http://schemas.microsoft.com/office/drawing/2014/main" id="{A5201A3F-AF0C-4E5A-BC57-DE231EC0BD88}"/>
              </a:ext>
            </a:extLst>
          </p:cNvPr>
          <p:cNvPicPr>
            <a:picLocks noChangeAspect="1"/>
          </p:cNvPicPr>
          <p:nvPr/>
        </p:nvPicPr>
        <p:blipFill>
          <a:blip r:embed="rId3"/>
          <a:stretch>
            <a:fillRect/>
          </a:stretch>
        </p:blipFill>
        <p:spPr>
          <a:xfrm>
            <a:off x="2193583" y="2479400"/>
            <a:ext cx="11558524" cy="4941269"/>
          </a:xfrm>
          <a:prstGeom prst="rect">
            <a:avLst/>
          </a:prstGeom>
          <a:noFill/>
        </p:spPr>
      </p:pic>
      <p:sp>
        <p:nvSpPr>
          <p:cNvPr id="3" name="TextBox 2">
            <a:extLst>
              <a:ext uri="{FF2B5EF4-FFF2-40B4-BE49-F238E27FC236}">
                <a16:creationId xmlns:a16="http://schemas.microsoft.com/office/drawing/2014/main" id="{A9A8645A-0A35-4B4B-BAD6-309284748364}"/>
              </a:ext>
            </a:extLst>
          </p:cNvPr>
          <p:cNvSpPr txBox="1"/>
          <p:nvPr/>
        </p:nvSpPr>
        <p:spPr>
          <a:xfrm>
            <a:off x="657948" y="1976593"/>
            <a:ext cx="5143763" cy="400110"/>
          </a:xfrm>
          <a:prstGeom prst="rect">
            <a:avLst/>
          </a:prstGeom>
          <a:noFill/>
        </p:spPr>
        <p:txBody>
          <a:bodyPr wrap="square" rtlCol="0">
            <a:spAutoFit/>
          </a:bodyPr>
          <a:lstStyle/>
          <a:p>
            <a:r>
              <a:rPr lang="en-IE" sz="2000" b="1" dirty="0"/>
              <a:t>Ratio of Opposite to Hypotenuse (0 – 1)</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B847C02-4E8A-4DB8-AA38-875A114725D7}"/>
                  </a:ext>
                </a:extLst>
              </p:cNvPr>
              <p:cNvSpPr txBox="1"/>
              <p:nvPr/>
            </p:nvSpPr>
            <p:spPr>
              <a:xfrm>
                <a:off x="6684676" y="7826118"/>
                <a:ext cx="4288123" cy="400110"/>
              </a:xfrm>
              <a:prstGeom prst="rect">
                <a:avLst/>
              </a:prstGeom>
              <a:noFill/>
            </p:spPr>
            <p:txBody>
              <a:bodyPr wrap="square" rtlCol="0">
                <a:spAutoFit/>
              </a:bodyPr>
              <a:lstStyle/>
              <a:p>
                <a:r>
                  <a:rPr lang="en-IE" sz="2000" b="1" dirty="0"/>
                  <a:t>Angle, </a:t>
                </a:r>
                <a14:m>
                  <m:oMath xmlns:m="http://schemas.openxmlformats.org/officeDocument/2006/math">
                    <m:r>
                      <a:rPr lang="en-IE" sz="2000" b="1" i="1" smtClean="0">
                        <a:latin typeface="Cambria Math" panose="02040503050406030204" pitchFamily="18" charset="0"/>
                        <a:ea typeface="Cambria Math" panose="02040503050406030204" pitchFamily="18" charset="0"/>
                      </a:rPr>
                      <m:t>𝜽</m:t>
                    </m:r>
                  </m:oMath>
                </a14:m>
                <a:r>
                  <a:rPr lang="en-IE" sz="2000" b="1" dirty="0"/>
                  <a:t> in degrees  ( 0 – 90)</a:t>
                </a:r>
              </a:p>
            </p:txBody>
          </p:sp>
        </mc:Choice>
        <mc:Fallback xmlns="">
          <p:sp>
            <p:nvSpPr>
              <p:cNvPr id="12" name="TextBox 11">
                <a:extLst>
                  <a:ext uri="{FF2B5EF4-FFF2-40B4-BE49-F238E27FC236}">
                    <a16:creationId xmlns:a16="http://schemas.microsoft.com/office/drawing/2014/main" id="{8B847C02-4E8A-4DB8-AA38-875A114725D7}"/>
                  </a:ext>
                </a:extLst>
              </p:cNvPr>
              <p:cNvSpPr txBox="1">
                <a:spLocks noRot="1" noChangeAspect="1" noMove="1" noResize="1" noEditPoints="1" noAdjustHandles="1" noChangeArrowheads="1" noChangeShapeType="1" noTextEdit="1"/>
              </p:cNvSpPr>
              <p:nvPr/>
            </p:nvSpPr>
            <p:spPr>
              <a:xfrm>
                <a:off x="6684676" y="7826118"/>
                <a:ext cx="4288123" cy="400110"/>
              </a:xfrm>
              <a:prstGeom prst="rect">
                <a:avLst/>
              </a:prstGeom>
              <a:blipFill>
                <a:blip r:embed="rId4"/>
                <a:stretch>
                  <a:fillRect l="-1565" t="-7692" b="-29231"/>
                </a:stretch>
              </a:blipFill>
            </p:spPr>
            <p:txBody>
              <a:bodyPr/>
              <a:lstStyle/>
              <a:p>
                <a:r>
                  <a:rPr lang="en-IE">
                    <a:noFill/>
                  </a:rPr>
                  <a:t> </a:t>
                </a:r>
              </a:p>
            </p:txBody>
          </p:sp>
        </mc:Fallback>
      </mc:AlternateContent>
      <p:cxnSp>
        <p:nvCxnSpPr>
          <p:cNvPr id="6" name="Straight Arrow Connector 5">
            <a:extLst>
              <a:ext uri="{FF2B5EF4-FFF2-40B4-BE49-F238E27FC236}">
                <a16:creationId xmlns:a16="http://schemas.microsoft.com/office/drawing/2014/main" id="{AA5B8333-FFF1-4B4C-953C-E69A3CB386B0}"/>
              </a:ext>
            </a:extLst>
          </p:cNvPr>
          <p:cNvCxnSpPr/>
          <p:nvPr/>
        </p:nvCxnSpPr>
        <p:spPr>
          <a:xfrm flipV="1">
            <a:off x="9919855" y="3214255"/>
            <a:ext cx="0" cy="385156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6DBD0AD3-DACD-4A6A-A327-6612EEA2C394}"/>
              </a:ext>
            </a:extLst>
          </p:cNvPr>
          <p:cNvCxnSpPr>
            <a:cxnSpLocks/>
          </p:cNvCxnSpPr>
          <p:nvPr/>
        </p:nvCxnSpPr>
        <p:spPr>
          <a:xfrm flipH="1">
            <a:off x="2479964" y="3214255"/>
            <a:ext cx="7439891"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205116E2-F6D4-44AB-B574-06DF0A8C95B7}"/>
              </a:ext>
            </a:extLst>
          </p:cNvPr>
          <p:cNvSpPr txBox="1"/>
          <p:nvPr/>
        </p:nvSpPr>
        <p:spPr>
          <a:xfrm>
            <a:off x="762000" y="3112532"/>
            <a:ext cx="1219200" cy="461665"/>
          </a:xfrm>
          <a:prstGeom prst="rect">
            <a:avLst/>
          </a:prstGeom>
          <a:noFill/>
          <a:ln w="28575">
            <a:solidFill>
              <a:srgbClr val="FF0000"/>
            </a:solidFill>
          </a:ln>
        </p:spPr>
        <p:txBody>
          <a:bodyPr wrap="square" rtlCol="0">
            <a:spAutoFit/>
          </a:bodyPr>
          <a:lstStyle/>
          <a:p>
            <a:r>
              <a:rPr lang="en-IE" sz="2400" b="1" dirty="0"/>
              <a:t>0.866</a:t>
            </a:r>
            <a:r>
              <a:rPr lang="en-IE" dirty="0"/>
              <a:t>…</a:t>
            </a:r>
          </a:p>
        </p:txBody>
      </p:sp>
      <p:sp>
        <p:nvSpPr>
          <p:cNvPr id="11" name="TextBox 10">
            <a:extLst>
              <a:ext uri="{FF2B5EF4-FFF2-40B4-BE49-F238E27FC236}">
                <a16:creationId xmlns:a16="http://schemas.microsoft.com/office/drawing/2014/main" id="{2BE188BE-963B-41C7-814B-DC9EAF6BE2A4}"/>
              </a:ext>
            </a:extLst>
          </p:cNvPr>
          <p:cNvSpPr txBox="1"/>
          <p:nvPr/>
        </p:nvSpPr>
        <p:spPr>
          <a:xfrm>
            <a:off x="9615055" y="7420669"/>
            <a:ext cx="942110" cy="461665"/>
          </a:xfrm>
          <a:prstGeom prst="rect">
            <a:avLst/>
          </a:prstGeom>
          <a:noFill/>
          <a:ln w="28575">
            <a:solidFill>
              <a:srgbClr val="FF0000"/>
            </a:solidFill>
          </a:ln>
        </p:spPr>
        <p:txBody>
          <a:bodyPr wrap="square" rtlCol="0">
            <a:spAutoFit/>
          </a:bodyPr>
          <a:lstStyle/>
          <a:p>
            <a:pPr algn="ctr"/>
            <a:r>
              <a:rPr lang="en-IE" sz="2400" b="1" dirty="0"/>
              <a:t>60°</a:t>
            </a:r>
            <a:endParaRPr lang="en-IE" dirty="0"/>
          </a:p>
        </p:txBody>
      </p:sp>
    </p:spTree>
    <p:extLst>
      <p:ext uri="{BB962C8B-B14F-4D97-AF65-F5344CB8AC3E}">
        <p14:creationId xmlns:p14="http://schemas.microsoft.com/office/powerpoint/2010/main" val="27785219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1BDBC-2517-4CD6-84A8-1200230DE909}"/>
              </a:ext>
            </a:extLst>
          </p:cNvPr>
          <p:cNvSpPr>
            <a:spLocks noGrp="1"/>
          </p:cNvSpPr>
          <p:nvPr>
            <p:ph type="title"/>
          </p:nvPr>
        </p:nvSpPr>
        <p:spPr>
          <a:xfrm>
            <a:off x="948359" y="338614"/>
            <a:ext cx="10973872" cy="1173392"/>
          </a:xfrm>
        </p:spPr>
        <p:txBody>
          <a:bodyPr wrap="square" anchor="t">
            <a:normAutofit/>
          </a:bodyPr>
          <a:lstStyle/>
          <a:p>
            <a:r>
              <a:rPr lang="en-IE" dirty="0"/>
              <a:t>Sin/Cos/ Tan </a:t>
            </a:r>
          </a:p>
        </p:txBody>
      </p:sp>
      <p:sp>
        <p:nvSpPr>
          <p:cNvPr id="3" name="Content Placeholder 2">
            <a:extLst>
              <a:ext uri="{FF2B5EF4-FFF2-40B4-BE49-F238E27FC236}">
                <a16:creationId xmlns:a16="http://schemas.microsoft.com/office/drawing/2014/main" id="{33B34C2D-EC68-4360-9F9A-3159D089163E}"/>
              </a:ext>
            </a:extLst>
          </p:cNvPr>
          <p:cNvSpPr>
            <a:spLocks noGrp="1"/>
          </p:cNvSpPr>
          <p:nvPr>
            <p:ph sz="half" idx="1"/>
          </p:nvPr>
        </p:nvSpPr>
        <p:spPr>
          <a:xfrm>
            <a:off x="812879" y="2370297"/>
            <a:ext cx="7180435" cy="6704083"/>
          </a:xfrm>
        </p:spPr>
        <p:txBody>
          <a:bodyPr wrap="square" anchor="t">
            <a:normAutofit/>
          </a:bodyPr>
          <a:lstStyle/>
          <a:p>
            <a:r>
              <a:rPr lang="en-IE" dirty="0"/>
              <a:t>Questions surrounding Sin/Cos/ Tan has appeared on recent SEC Junior Cycle Sample Papers – underlining the importance of student understanding of this concept</a:t>
            </a:r>
          </a:p>
        </p:txBody>
      </p:sp>
      <p:pic>
        <p:nvPicPr>
          <p:cNvPr id="5" name="Picture 4">
            <a:extLst>
              <a:ext uri="{FF2B5EF4-FFF2-40B4-BE49-F238E27FC236}">
                <a16:creationId xmlns:a16="http://schemas.microsoft.com/office/drawing/2014/main" id="{5D25B788-DDAC-4DED-8C6E-0C5B9A8BACCC}"/>
              </a:ext>
            </a:extLst>
          </p:cNvPr>
          <p:cNvPicPr>
            <a:picLocks noChangeAspect="1"/>
          </p:cNvPicPr>
          <p:nvPr/>
        </p:nvPicPr>
        <p:blipFill>
          <a:blip r:embed="rId2"/>
          <a:stretch>
            <a:fillRect/>
          </a:stretch>
        </p:blipFill>
        <p:spPr>
          <a:xfrm>
            <a:off x="8829274" y="2370297"/>
            <a:ext cx="6050434" cy="6704083"/>
          </a:xfrm>
          <a:prstGeom prst="rect">
            <a:avLst/>
          </a:prstGeom>
          <a:noFill/>
        </p:spPr>
      </p:pic>
    </p:spTree>
    <p:extLst>
      <p:ext uri="{BB962C8B-B14F-4D97-AF65-F5344CB8AC3E}">
        <p14:creationId xmlns:p14="http://schemas.microsoft.com/office/powerpoint/2010/main" val="3537949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A51F-3C43-43A5-B0D9-C9EFB72108C5}"/>
              </a:ext>
            </a:extLst>
          </p:cNvPr>
          <p:cNvSpPr>
            <a:spLocks noGrp="1"/>
          </p:cNvSpPr>
          <p:nvPr>
            <p:ph type="title"/>
          </p:nvPr>
        </p:nvSpPr>
        <p:spPr>
          <a:xfrm>
            <a:off x="948359" y="338614"/>
            <a:ext cx="10973872" cy="1173392"/>
          </a:xfrm>
        </p:spPr>
        <p:txBody>
          <a:bodyPr wrap="square" anchor="t">
            <a:normAutofit/>
          </a:bodyPr>
          <a:lstStyle/>
          <a:p>
            <a:r>
              <a:rPr lang="en-IE" dirty="0"/>
              <a:t>Converse of the Pythagorean Theorem</a:t>
            </a:r>
          </a:p>
        </p:txBody>
      </p:sp>
      <p:sp>
        <p:nvSpPr>
          <p:cNvPr id="3" name="Content Placeholder 2">
            <a:extLst>
              <a:ext uri="{FF2B5EF4-FFF2-40B4-BE49-F238E27FC236}">
                <a16:creationId xmlns:a16="http://schemas.microsoft.com/office/drawing/2014/main" id="{D8117E2A-904A-4D5A-8E54-51451396785C}"/>
              </a:ext>
            </a:extLst>
          </p:cNvPr>
          <p:cNvSpPr>
            <a:spLocks noGrp="1"/>
          </p:cNvSpPr>
          <p:nvPr>
            <p:ph sz="half" idx="1"/>
          </p:nvPr>
        </p:nvSpPr>
        <p:spPr>
          <a:xfrm>
            <a:off x="812879" y="2370297"/>
            <a:ext cx="7180435" cy="6704083"/>
          </a:xfrm>
        </p:spPr>
        <p:txBody>
          <a:bodyPr wrap="square" anchor="t">
            <a:normAutofit/>
          </a:bodyPr>
          <a:lstStyle/>
          <a:p>
            <a:r>
              <a:rPr lang="en-IE" dirty="0"/>
              <a:t>If the sum of the squares of the lengths of two sides of a triangle is equal to the square of the length of the third side (the hypotenuse), then the triangle is right angled. </a:t>
            </a:r>
          </a:p>
        </p:txBody>
      </p:sp>
      <p:pic>
        <p:nvPicPr>
          <p:cNvPr id="5" name="Picture 4">
            <a:extLst>
              <a:ext uri="{FF2B5EF4-FFF2-40B4-BE49-F238E27FC236}">
                <a16:creationId xmlns:a16="http://schemas.microsoft.com/office/drawing/2014/main" id="{B315F976-4B44-4C84-B0E5-714AA5C6D225}"/>
              </a:ext>
            </a:extLst>
          </p:cNvPr>
          <p:cNvPicPr>
            <a:picLocks noChangeAspect="1"/>
          </p:cNvPicPr>
          <p:nvPr/>
        </p:nvPicPr>
        <p:blipFill>
          <a:blip r:embed="rId2"/>
          <a:stretch>
            <a:fillRect/>
          </a:stretch>
        </p:blipFill>
        <p:spPr>
          <a:xfrm>
            <a:off x="8264274" y="3616036"/>
            <a:ext cx="8001323" cy="3820630"/>
          </a:xfrm>
          <a:prstGeom prst="rect">
            <a:avLst/>
          </a:prstGeom>
          <a:noFill/>
        </p:spPr>
      </p:pic>
    </p:spTree>
    <p:extLst>
      <p:ext uri="{BB962C8B-B14F-4D97-AF65-F5344CB8AC3E}">
        <p14:creationId xmlns:p14="http://schemas.microsoft.com/office/powerpoint/2010/main" val="11871541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Reflection:</a:t>
            </a:r>
          </a:p>
        </p:txBody>
      </p:sp>
      <p:sp>
        <p:nvSpPr>
          <p:cNvPr id="3" name="Content Placeholder 2"/>
          <p:cNvSpPr>
            <a:spLocks noGrp="1"/>
          </p:cNvSpPr>
          <p:nvPr>
            <p:ph idx="1"/>
          </p:nvPr>
        </p:nvSpPr>
        <p:spPr/>
        <p:txBody>
          <a:bodyPr/>
          <a:lstStyle/>
          <a:p>
            <a:pPr>
              <a:lnSpc>
                <a:spcPct val="150000"/>
              </a:lnSpc>
            </a:pPr>
            <a:r>
              <a:rPr lang="en-IE" sz="4000" b="1" dirty="0"/>
              <a:t>How did you approach teaching Sin/Cos/Tan before?</a:t>
            </a:r>
          </a:p>
          <a:p>
            <a:pPr>
              <a:lnSpc>
                <a:spcPct val="150000"/>
              </a:lnSpc>
            </a:pPr>
            <a:r>
              <a:rPr lang="en-IE" sz="4000" b="1" dirty="0"/>
              <a:t>How might your practice change as a result of this video?</a:t>
            </a:r>
          </a:p>
          <a:p>
            <a:pPr>
              <a:lnSpc>
                <a:spcPct val="150000"/>
              </a:lnSpc>
            </a:pPr>
            <a:r>
              <a:rPr lang="en-IE" sz="4000" b="1" dirty="0"/>
              <a:t>Is there anything from this video that you would like to learn more about?</a:t>
            </a:r>
          </a:p>
          <a:p>
            <a:endParaRPr lang="en-IE" sz="32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2"/>
          <a:stretch>
            <a:fillRect/>
          </a:stretch>
        </p:blipFill>
        <p:spPr>
          <a:xfrm>
            <a:off x="261496" y="7782560"/>
            <a:ext cx="4330824" cy="2145715"/>
          </a:xfrm>
          <a:prstGeom prst="rect">
            <a:avLst/>
          </a:prstGeom>
        </p:spPr>
      </p:pic>
      <p:pic>
        <p:nvPicPr>
          <p:cNvPr id="1026" name="Picture 2" descr="Peer Feedback: Why I Think Reflection Is so Important | by Michelle Van |  Medium">
            <a:extLst>
              <a:ext uri="{FF2B5EF4-FFF2-40B4-BE49-F238E27FC236}">
                <a16:creationId xmlns:a16="http://schemas.microsoft.com/office/drawing/2014/main" id="{2A3FF1E7-94B0-41EE-8A80-B87B4B804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68492" y="6034144"/>
            <a:ext cx="3558995" cy="2544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7289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References:</a:t>
            </a:r>
          </a:p>
        </p:txBody>
      </p:sp>
      <p:sp>
        <p:nvSpPr>
          <p:cNvPr id="3" name="Content Placeholder 2"/>
          <p:cNvSpPr>
            <a:spLocks noGrp="1"/>
          </p:cNvSpPr>
          <p:nvPr>
            <p:ph idx="1"/>
          </p:nvPr>
        </p:nvSpPr>
        <p:spPr/>
        <p:txBody>
          <a:bodyPr/>
          <a:lstStyle/>
          <a:p>
            <a:r>
              <a:rPr lang="en-IE" sz="4000" b="1" dirty="0">
                <a:hlinkClick r:id="rId2"/>
              </a:rPr>
              <a:t>https://commons.wikimedia.org/wiki/File:Sine_curve_drawing_animation.gif</a:t>
            </a:r>
            <a:r>
              <a:rPr lang="en-IE" sz="4000" b="1" dirty="0"/>
              <a:t> </a:t>
            </a:r>
            <a:endParaRPr lang="en-IE" sz="32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3"/>
          <a:stretch>
            <a:fillRect/>
          </a:stretch>
        </p:blipFill>
        <p:spPr>
          <a:xfrm>
            <a:off x="261496" y="7782560"/>
            <a:ext cx="4330824" cy="2145715"/>
          </a:xfrm>
          <a:prstGeom prst="rect">
            <a:avLst/>
          </a:prstGeom>
        </p:spPr>
      </p:pic>
    </p:spTree>
    <p:extLst>
      <p:ext uri="{BB962C8B-B14F-4D97-AF65-F5344CB8AC3E}">
        <p14:creationId xmlns:p14="http://schemas.microsoft.com/office/powerpoint/2010/main" val="13705430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C1790-CE31-42DA-B08F-67F1EDFA629A}"/>
              </a:ext>
            </a:extLst>
          </p:cNvPr>
          <p:cNvSpPr>
            <a:spLocks noGrp="1"/>
          </p:cNvSpPr>
          <p:nvPr>
            <p:ph type="ctrTitle"/>
          </p:nvPr>
        </p:nvSpPr>
        <p:spPr/>
        <p:txBody>
          <a:bodyPr/>
          <a:lstStyle/>
          <a:p>
            <a:r>
              <a:rPr lang="en-GB" sz="8801" dirty="0"/>
              <a:t>Trigonometry</a:t>
            </a:r>
            <a:endParaRPr lang="en-IE" sz="8801" dirty="0"/>
          </a:p>
        </p:txBody>
      </p:sp>
      <p:sp>
        <p:nvSpPr>
          <p:cNvPr id="3" name="Subtitle 2">
            <a:extLst>
              <a:ext uri="{FF2B5EF4-FFF2-40B4-BE49-F238E27FC236}">
                <a16:creationId xmlns:a16="http://schemas.microsoft.com/office/drawing/2014/main" id="{3448F500-D082-4CAC-86E8-85E563DBD682}"/>
              </a:ext>
            </a:extLst>
          </p:cNvPr>
          <p:cNvSpPr>
            <a:spLocks noGrp="1"/>
          </p:cNvSpPr>
          <p:nvPr>
            <p:ph type="subTitle" idx="1"/>
          </p:nvPr>
        </p:nvSpPr>
        <p:spPr/>
        <p:txBody>
          <a:bodyPr>
            <a:normAutofit lnSpcReduction="10000"/>
          </a:bodyPr>
          <a:lstStyle/>
          <a:p>
            <a:r>
              <a:rPr lang="en-GB" sz="3200" dirty="0"/>
              <a:t>Teacher CPD #4: Trigonometric Functions</a:t>
            </a:r>
            <a:endParaRPr lang="en-IE" sz="3200" dirty="0"/>
          </a:p>
          <a:p>
            <a:r>
              <a:rPr lang="en-IE" sz="3200" dirty="0"/>
              <a:t>Relationship between Trigonometric Functions and the Inverse</a:t>
            </a:r>
            <a:endParaRPr lang="en-GB" sz="3200" dirty="0"/>
          </a:p>
        </p:txBody>
      </p:sp>
      <p:pic>
        <p:nvPicPr>
          <p:cNvPr id="4" name="Picture 2" descr="EPI-STEM co-hosts science education research conference | UL - University  of Limerick">
            <a:extLst>
              <a:ext uri="{FF2B5EF4-FFF2-40B4-BE49-F238E27FC236}">
                <a16:creationId xmlns:a16="http://schemas.microsoft.com/office/drawing/2014/main" id="{E01EBC66-1A2B-406C-A14F-B3D1C77C5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83" y="856046"/>
            <a:ext cx="3468285" cy="2189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5447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7A8E3-8E3B-4898-8805-825EFFA83943}"/>
              </a:ext>
            </a:extLst>
          </p:cNvPr>
          <p:cNvSpPr>
            <a:spLocks noGrp="1"/>
          </p:cNvSpPr>
          <p:nvPr>
            <p:ph type="title"/>
          </p:nvPr>
        </p:nvSpPr>
        <p:spPr/>
        <p:txBody>
          <a:bodyPr/>
          <a:lstStyle/>
          <a:p>
            <a:r>
              <a:rPr lang="en-IE" dirty="0"/>
              <a:t>Inverse Operations</a:t>
            </a:r>
          </a:p>
        </p:txBody>
      </p:sp>
      <mc:AlternateContent xmlns:mc="http://schemas.openxmlformats.org/markup-compatibility/2006" xmlns:a14="http://schemas.microsoft.com/office/drawing/2010/main">
        <mc:Choice Requires="a14">
          <p:graphicFrame>
            <p:nvGraphicFramePr>
              <p:cNvPr id="3" name="Table 3">
                <a:extLst>
                  <a:ext uri="{FF2B5EF4-FFF2-40B4-BE49-F238E27FC236}">
                    <a16:creationId xmlns:a16="http://schemas.microsoft.com/office/drawing/2014/main" id="{32115B29-A47B-4953-A971-9A02312A00FB}"/>
                  </a:ext>
                </a:extLst>
              </p:cNvPr>
              <p:cNvGraphicFramePr>
                <a:graphicFrameLocks noGrp="1"/>
              </p:cNvGraphicFramePr>
              <p:nvPr>
                <p:extLst>
                  <p:ext uri="{D42A27DB-BD31-4B8C-83A1-F6EECF244321}">
                    <p14:modId xmlns:p14="http://schemas.microsoft.com/office/powerpoint/2010/main" val="3723613740"/>
                  </p:ext>
                </p:extLst>
              </p:nvPr>
            </p:nvGraphicFramePr>
            <p:xfrm>
              <a:off x="2321670" y="2297682"/>
              <a:ext cx="10838392" cy="2250631"/>
            </p:xfrm>
            <a:graphic>
              <a:graphicData uri="http://schemas.openxmlformats.org/drawingml/2006/table">
                <a:tbl>
                  <a:tblPr firstRow="1" bandRow="1">
                    <a:tableStyleId>{5C22544A-7EE6-4342-B048-85BDC9FD1C3A}</a:tableStyleId>
                  </a:tblPr>
                  <a:tblGrid>
                    <a:gridCol w="5419196">
                      <a:extLst>
                        <a:ext uri="{9D8B030D-6E8A-4147-A177-3AD203B41FA5}">
                          <a16:colId xmlns:a16="http://schemas.microsoft.com/office/drawing/2014/main" val="3475239108"/>
                        </a:ext>
                      </a:extLst>
                    </a:gridCol>
                    <a:gridCol w="5419196">
                      <a:extLst>
                        <a:ext uri="{9D8B030D-6E8A-4147-A177-3AD203B41FA5}">
                          <a16:colId xmlns:a16="http://schemas.microsoft.com/office/drawing/2014/main" val="975024038"/>
                        </a:ext>
                      </a:extLst>
                    </a:gridCol>
                  </a:tblGrid>
                  <a:tr h="370840">
                    <a:tc gridSpan="2">
                      <a:txBody>
                        <a:bodyPr/>
                        <a:lstStyle/>
                        <a:p>
                          <a:pPr algn="ctr"/>
                          <a:r>
                            <a:rPr lang="en-IE" sz="4000" dirty="0"/>
                            <a:t>Inverse Operations</a:t>
                          </a:r>
                        </a:p>
                      </a:txBody>
                      <a:tcPr/>
                    </a:tc>
                    <a:tc hMerge="1">
                      <a:txBody>
                        <a:bodyPr/>
                        <a:lstStyle/>
                        <a:p>
                          <a:endParaRPr lang="en-IE" dirty="0"/>
                        </a:p>
                      </a:txBody>
                      <a:tcPr/>
                    </a:tc>
                    <a:extLst>
                      <a:ext uri="{0D108BD9-81ED-4DB2-BD59-A6C34878D82A}">
                        <a16:rowId xmlns:a16="http://schemas.microsoft.com/office/drawing/2014/main" val="401159266"/>
                      </a:ext>
                    </a:extLst>
                  </a:tr>
                  <a:tr h="370840">
                    <a:tc>
                      <a:txBody>
                        <a:bodyPr/>
                        <a:lstStyle/>
                        <a:p>
                          <a:pPr algn="ctr"/>
                          <a:r>
                            <a:rPr lang="en-IE" dirty="0"/>
                            <a:t>+</a:t>
                          </a:r>
                        </a:p>
                      </a:txBody>
                      <a:tcPr/>
                    </a:tc>
                    <a:tc>
                      <a:txBody>
                        <a:bodyPr/>
                        <a:lstStyle/>
                        <a:p>
                          <a:pPr algn="ctr"/>
                          <a:r>
                            <a:rPr lang="en-IE" dirty="0"/>
                            <a:t>– </a:t>
                          </a:r>
                        </a:p>
                      </a:txBody>
                      <a:tcPr/>
                    </a:tc>
                    <a:extLst>
                      <a:ext uri="{0D108BD9-81ED-4DB2-BD59-A6C34878D82A}">
                        <a16:rowId xmlns:a16="http://schemas.microsoft.com/office/drawing/2014/main" val="3936629582"/>
                      </a:ext>
                    </a:extLst>
                  </a:tr>
                  <a:tr h="370840">
                    <a:tc>
                      <a:txBody>
                        <a:bodyPr/>
                        <a:lstStyle/>
                        <a:p>
                          <a:pPr algn="ctr"/>
                          <a:r>
                            <a:rPr lang="en-IE" dirty="0"/>
                            <a:t>÷</a:t>
                          </a:r>
                        </a:p>
                      </a:txBody>
                      <a:tcPr/>
                    </a:tc>
                    <a:tc>
                      <a:txBody>
                        <a:bodyPr/>
                        <a:lstStyle/>
                        <a:p>
                          <a:pPr marL="0" marR="0" lvl="0" indent="0" algn="ctr" defTabSz="677250" rtl="0" eaLnBrk="1" fontAlgn="auto" latinLnBrk="0" hangingPunct="1">
                            <a:lnSpc>
                              <a:spcPct val="100000"/>
                            </a:lnSpc>
                            <a:spcBef>
                              <a:spcPts val="0"/>
                            </a:spcBef>
                            <a:spcAft>
                              <a:spcPts val="0"/>
                            </a:spcAft>
                            <a:buClrTx/>
                            <a:buSzTx/>
                            <a:buFontTx/>
                            <a:buNone/>
                            <a:tabLst/>
                            <a:defRPr/>
                          </a:pPr>
                          <a:r>
                            <a:rPr lang="en-IE" dirty="0"/>
                            <a:t>x</a:t>
                          </a:r>
                        </a:p>
                      </a:txBody>
                      <a:tcPr/>
                    </a:tc>
                    <a:extLst>
                      <a:ext uri="{0D108BD9-81ED-4DB2-BD59-A6C34878D82A}">
                        <a16:rowId xmlns:a16="http://schemas.microsoft.com/office/drawing/2014/main" val="2843206735"/>
                      </a:ext>
                    </a:extLst>
                  </a:tr>
                  <a:tr h="370840">
                    <a:tc>
                      <a:txBody>
                        <a:bodyPr/>
                        <a:lstStyle/>
                        <a:p>
                          <a:pPr algn="ctr"/>
                          <a14:m>
                            <m:oMathPara xmlns:m="http://schemas.openxmlformats.org/officeDocument/2006/math">
                              <m:oMathParaPr>
                                <m:jc m:val="centerGroup"/>
                              </m:oMathParaPr>
                              <m:oMath xmlns:m="http://schemas.openxmlformats.org/officeDocument/2006/math">
                                <m:sSup>
                                  <m:sSupPr>
                                    <m:ctrlPr>
                                      <a:rPr lang="en-IE" b="0" i="1" smtClean="0">
                                        <a:latin typeface="Cambria Math" panose="02040503050406030204" pitchFamily="18" charset="0"/>
                                      </a:rPr>
                                    </m:ctrlPr>
                                  </m:sSupPr>
                                  <m:e>
                                    <m:d>
                                      <m:dPr>
                                        <m:ctrlPr>
                                          <a:rPr lang="en-IE" b="0" i="1" smtClean="0">
                                            <a:latin typeface="Cambria Math" panose="02040503050406030204" pitchFamily="18" charset="0"/>
                                          </a:rPr>
                                        </m:ctrlPr>
                                      </m:dPr>
                                      <m:e>
                                        <m:r>
                                          <a:rPr lang="en-IE" b="0" i="1" smtClean="0">
                                            <a:latin typeface="Cambria Math" panose="02040503050406030204" pitchFamily="18" charset="0"/>
                                          </a:rPr>
                                          <m:t>    </m:t>
                                        </m:r>
                                      </m:e>
                                    </m:d>
                                  </m:e>
                                  <m:sup>
                                    <m:r>
                                      <a:rPr lang="en-IE" b="0" i="1" smtClean="0">
                                        <a:latin typeface="Cambria Math" panose="02040503050406030204" pitchFamily="18" charset="0"/>
                                      </a:rPr>
                                      <m:t>2</m:t>
                                    </m:r>
                                  </m:sup>
                                </m:sSup>
                              </m:oMath>
                            </m:oMathPara>
                          </a14:m>
                          <a:endParaRPr lang="en-IE" dirty="0"/>
                        </a:p>
                      </a:txBody>
                      <a:tcPr/>
                    </a:tc>
                    <a:tc>
                      <a:txBody>
                        <a:bodyPr/>
                        <a:lstStyle/>
                        <a:p>
                          <a:pPr algn="ctr"/>
                          <a14:m>
                            <m:oMathPara xmlns:m="http://schemas.openxmlformats.org/officeDocument/2006/math">
                              <m:oMathParaPr>
                                <m:jc m:val="centerGroup"/>
                              </m:oMathParaPr>
                              <m:oMath xmlns:m="http://schemas.openxmlformats.org/officeDocument/2006/math">
                                <m:rad>
                                  <m:radPr>
                                    <m:degHide m:val="on"/>
                                    <m:ctrlPr>
                                      <a:rPr lang="en-IE" i="1" smtClean="0">
                                        <a:latin typeface="Cambria Math" panose="02040503050406030204" pitchFamily="18" charset="0"/>
                                      </a:rPr>
                                    </m:ctrlPr>
                                  </m:radPr>
                                  <m:deg/>
                                  <m:e>
                                    <m:r>
                                      <a:rPr lang="en-IE" b="0" i="1" smtClean="0">
                                        <a:latin typeface="Cambria Math" panose="02040503050406030204" pitchFamily="18" charset="0"/>
                                      </a:rPr>
                                      <m:t>     </m:t>
                                    </m:r>
                                  </m:e>
                                </m:rad>
                              </m:oMath>
                            </m:oMathPara>
                          </a14:m>
                          <a:endParaRPr lang="en-IE" dirty="0"/>
                        </a:p>
                      </a:txBody>
                      <a:tcPr/>
                    </a:tc>
                    <a:extLst>
                      <a:ext uri="{0D108BD9-81ED-4DB2-BD59-A6C34878D82A}">
                        <a16:rowId xmlns:a16="http://schemas.microsoft.com/office/drawing/2014/main" val="2035293290"/>
                      </a:ext>
                    </a:extLst>
                  </a:tr>
                </a:tbl>
              </a:graphicData>
            </a:graphic>
          </p:graphicFrame>
        </mc:Choice>
        <mc:Fallback xmlns="">
          <p:graphicFrame>
            <p:nvGraphicFramePr>
              <p:cNvPr id="3" name="Table 3">
                <a:extLst>
                  <a:ext uri="{FF2B5EF4-FFF2-40B4-BE49-F238E27FC236}">
                    <a16:creationId xmlns:a16="http://schemas.microsoft.com/office/drawing/2014/main" id="{32115B29-A47B-4953-A971-9A02312A00FB}"/>
                  </a:ext>
                </a:extLst>
              </p:cNvPr>
              <p:cNvGraphicFramePr>
                <a:graphicFrameLocks noGrp="1"/>
              </p:cNvGraphicFramePr>
              <p:nvPr>
                <p:extLst>
                  <p:ext uri="{D42A27DB-BD31-4B8C-83A1-F6EECF244321}">
                    <p14:modId xmlns:p14="http://schemas.microsoft.com/office/powerpoint/2010/main" val="3723613740"/>
                  </p:ext>
                </p:extLst>
              </p:nvPr>
            </p:nvGraphicFramePr>
            <p:xfrm>
              <a:off x="2321670" y="2297682"/>
              <a:ext cx="10838392" cy="2250631"/>
            </p:xfrm>
            <a:graphic>
              <a:graphicData uri="http://schemas.openxmlformats.org/drawingml/2006/table">
                <a:tbl>
                  <a:tblPr firstRow="1" bandRow="1">
                    <a:tableStyleId>{5C22544A-7EE6-4342-B048-85BDC9FD1C3A}</a:tableStyleId>
                  </a:tblPr>
                  <a:tblGrid>
                    <a:gridCol w="5419196">
                      <a:extLst>
                        <a:ext uri="{9D8B030D-6E8A-4147-A177-3AD203B41FA5}">
                          <a16:colId xmlns:a16="http://schemas.microsoft.com/office/drawing/2014/main" val="3475239108"/>
                        </a:ext>
                      </a:extLst>
                    </a:gridCol>
                    <a:gridCol w="5419196">
                      <a:extLst>
                        <a:ext uri="{9D8B030D-6E8A-4147-A177-3AD203B41FA5}">
                          <a16:colId xmlns:a16="http://schemas.microsoft.com/office/drawing/2014/main" val="975024038"/>
                        </a:ext>
                      </a:extLst>
                    </a:gridCol>
                  </a:tblGrid>
                  <a:tr h="701040">
                    <a:tc gridSpan="2">
                      <a:txBody>
                        <a:bodyPr/>
                        <a:lstStyle/>
                        <a:p>
                          <a:pPr algn="ctr"/>
                          <a:r>
                            <a:rPr lang="en-IE" sz="4000" dirty="0"/>
                            <a:t>Inverse Operations</a:t>
                          </a:r>
                        </a:p>
                      </a:txBody>
                      <a:tcPr/>
                    </a:tc>
                    <a:tc hMerge="1">
                      <a:txBody>
                        <a:bodyPr/>
                        <a:lstStyle/>
                        <a:p>
                          <a:endParaRPr lang="en-IE" dirty="0"/>
                        </a:p>
                      </a:txBody>
                      <a:tcPr/>
                    </a:tc>
                    <a:extLst>
                      <a:ext uri="{0D108BD9-81ED-4DB2-BD59-A6C34878D82A}">
                        <a16:rowId xmlns:a16="http://schemas.microsoft.com/office/drawing/2014/main" val="401159266"/>
                      </a:ext>
                    </a:extLst>
                  </a:tr>
                  <a:tr h="497713">
                    <a:tc>
                      <a:txBody>
                        <a:bodyPr/>
                        <a:lstStyle/>
                        <a:p>
                          <a:pPr algn="ctr"/>
                          <a:r>
                            <a:rPr lang="en-IE" dirty="0"/>
                            <a:t>+</a:t>
                          </a:r>
                        </a:p>
                      </a:txBody>
                      <a:tcPr/>
                    </a:tc>
                    <a:tc>
                      <a:txBody>
                        <a:bodyPr/>
                        <a:lstStyle/>
                        <a:p>
                          <a:pPr algn="ctr"/>
                          <a:r>
                            <a:rPr lang="en-IE" dirty="0"/>
                            <a:t>– </a:t>
                          </a:r>
                        </a:p>
                      </a:txBody>
                      <a:tcPr/>
                    </a:tc>
                    <a:extLst>
                      <a:ext uri="{0D108BD9-81ED-4DB2-BD59-A6C34878D82A}">
                        <a16:rowId xmlns:a16="http://schemas.microsoft.com/office/drawing/2014/main" val="3936629582"/>
                      </a:ext>
                    </a:extLst>
                  </a:tr>
                  <a:tr h="497713">
                    <a:tc>
                      <a:txBody>
                        <a:bodyPr/>
                        <a:lstStyle/>
                        <a:p>
                          <a:pPr algn="ctr"/>
                          <a:r>
                            <a:rPr lang="en-IE" dirty="0"/>
                            <a:t>÷</a:t>
                          </a:r>
                        </a:p>
                      </a:txBody>
                      <a:tcPr/>
                    </a:tc>
                    <a:tc>
                      <a:txBody>
                        <a:bodyPr/>
                        <a:lstStyle/>
                        <a:p>
                          <a:pPr marL="0" marR="0" lvl="0" indent="0" algn="ctr" defTabSz="677250" rtl="0" eaLnBrk="1" fontAlgn="auto" latinLnBrk="0" hangingPunct="1">
                            <a:lnSpc>
                              <a:spcPct val="100000"/>
                            </a:lnSpc>
                            <a:spcBef>
                              <a:spcPts val="0"/>
                            </a:spcBef>
                            <a:spcAft>
                              <a:spcPts val="0"/>
                            </a:spcAft>
                            <a:buClrTx/>
                            <a:buSzTx/>
                            <a:buFontTx/>
                            <a:buNone/>
                            <a:tabLst/>
                            <a:defRPr/>
                          </a:pPr>
                          <a:r>
                            <a:rPr lang="en-IE" dirty="0"/>
                            <a:t>x</a:t>
                          </a:r>
                        </a:p>
                      </a:txBody>
                      <a:tcPr/>
                    </a:tc>
                    <a:extLst>
                      <a:ext uri="{0D108BD9-81ED-4DB2-BD59-A6C34878D82A}">
                        <a16:rowId xmlns:a16="http://schemas.microsoft.com/office/drawing/2014/main" val="2843206735"/>
                      </a:ext>
                    </a:extLst>
                  </a:tr>
                  <a:tr h="554165">
                    <a:tc>
                      <a:txBody>
                        <a:bodyPr/>
                        <a:lstStyle/>
                        <a:p>
                          <a:endParaRPr lang="en-US"/>
                        </a:p>
                      </a:txBody>
                      <a:tcPr>
                        <a:blipFill>
                          <a:blip r:embed="rId2"/>
                          <a:stretch>
                            <a:fillRect l="-112" t="-326374" r="-100337" b="-2198"/>
                          </a:stretch>
                        </a:blipFill>
                      </a:tcPr>
                    </a:tc>
                    <a:tc>
                      <a:txBody>
                        <a:bodyPr/>
                        <a:lstStyle/>
                        <a:p>
                          <a:endParaRPr lang="en-US"/>
                        </a:p>
                      </a:txBody>
                      <a:tcPr>
                        <a:blipFill>
                          <a:blip r:embed="rId2"/>
                          <a:stretch>
                            <a:fillRect l="-100225" t="-326374" r="-450" b="-2198"/>
                          </a:stretch>
                        </a:blipFill>
                      </a:tcPr>
                    </a:tc>
                    <a:extLst>
                      <a:ext uri="{0D108BD9-81ED-4DB2-BD59-A6C34878D82A}">
                        <a16:rowId xmlns:a16="http://schemas.microsoft.com/office/drawing/2014/main" val="2035293290"/>
                      </a:ext>
                    </a:extLst>
                  </a:tr>
                </a:tbl>
              </a:graphicData>
            </a:graphic>
          </p:graphicFrame>
        </mc:Fallback>
      </mc:AlternateContent>
      <p:sp>
        <p:nvSpPr>
          <p:cNvPr id="4" name="TextBox 3">
            <a:extLst>
              <a:ext uri="{FF2B5EF4-FFF2-40B4-BE49-F238E27FC236}">
                <a16:creationId xmlns:a16="http://schemas.microsoft.com/office/drawing/2014/main" id="{865A4C36-36B8-4B9A-836B-2A54AE632376}"/>
              </a:ext>
            </a:extLst>
          </p:cNvPr>
          <p:cNvSpPr txBox="1"/>
          <p:nvPr/>
        </p:nvSpPr>
        <p:spPr>
          <a:xfrm>
            <a:off x="948359" y="5569527"/>
            <a:ext cx="13972986" cy="1446550"/>
          </a:xfrm>
          <a:prstGeom prst="rect">
            <a:avLst/>
          </a:prstGeom>
          <a:noFill/>
        </p:spPr>
        <p:txBody>
          <a:bodyPr wrap="square" rtlCol="0">
            <a:spAutoFit/>
          </a:bodyPr>
          <a:lstStyle/>
          <a:p>
            <a:pPr algn="ctr"/>
            <a:r>
              <a:rPr lang="en-IE" sz="4400" dirty="0">
                <a:latin typeface="+mn-lt"/>
              </a:rPr>
              <a:t>Inverse Operations are </a:t>
            </a:r>
            <a:r>
              <a:rPr lang="en-GB" sz="4400" i="0" dirty="0">
                <a:solidFill>
                  <a:srgbClr val="202124"/>
                </a:solidFill>
                <a:effectLst/>
                <a:latin typeface="+mn-lt"/>
              </a:rPr>
              <a:t>pairs of mathematical manipulations in which one operation undoes the action of the other.</a:t>
            </a:r>
            <a:endParaRPr lang="en-IE" sz="4400" dirty="0">
              <a:latin typeface="+mn-lt"/>
            </a:endParaRPr>
          </a:p>
        </p:txBody>
      </p:sp>
    </p:spTree>
    <p:extLst>
      <p:ext uri="{BB962C8B-B14F-4D97-AF65-F5344CB8AC3E}">
        <p14:creationId xmlns:p14="http://schemas.microsoft.com/office/powerpoint/2010/main" val="4155238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F35F487-6917-4200-A977-05CFE55230CF}"/>
                  </a:ext>
                </a:extLst>
              </p:cNvPr>
              <p:cNvSpPr>
                <a:spLocks noGrp="1"/>
              </p:cNvSpPr>
              <p:nvPr>
                <p:ph type="title"/>
              </p:nvPr>
            </p:nvSpPr>
            <p:spPr/>
            <p:txBody>
              <a:bodyPr/>
              <a:lstStyle/>
              <a:p>
                <a:r>
                  <a:rPr lang="en-IE" dirty="0"/>
                  <a:t>What is </a:t>
                </a:r>
                <a14:m>
                  <m:oMath xmlns:m="http://schemas.openxmlformats.org/officeDocument/2006/math">
                    <m:sSup>
                      <m:sSupPr>
                        <m:ctrlPr>
                          <a:rPr lang="en-IE" b="1" i="1" smtClean="0">
                            <a:latin typeface="Cambria Math" panose="02040503050406030204" pitchFamily="18" charset="0"/>
                          </a:rPr>
                        </m:ctrlPr>
                      </m:sSupPr>
                      <m:e>
                        <m:r>
                          <a:rPr lang="en-IE" b="1" i="1" smtClean="0">
                            <a:latin typeface="Cambria Math" panose="02040503050406030204" pitchFamily="18" charset="0"/>
                          </a:rPr>
                          <m:t>𝒔𝒊𝒏</m:t>
                        </m:r>
                      </m:e>
                      <m:sup>
                        <m:r>
                          <a:rPr lang="en-IE" b="1" i="1" smtClean="0">
                            <a:latin typeface="Cambria Math" panose="02040503050406030204" pitchFamily="18" charset="0"/>
                          </a:rPr>
                          <m:t>−</m:t>
                        </m:r>
                        <m:r>
                          <a:rPr lang="en-IE" b="1" i="1" smtClean="0">
                            <a:latin typeface="Cambria Math" panose="02040503050406030204" pitchFamily="18" charset="0"/>
                          </a:rPr>
                          <m:t>𝟏</m:t>
                        </m:r>
                      </m:sup>
                    </m:sSup>
                    <m:r>
                      <a:rPr lang="en-IE" b="1" i="1" smtClean="0">
                        <a:latin typeface="Cambria Math" panose="02040503050406030204" pitchFamily="18" charset="0"/>
                      </a:rPr>
                      <m:t>𝒙</m:t>
                    </m:r>
                    <m:r>
                      <a:rPr lang="en-IE" b="1" i="1" smtClean="0">
                        <a:latin typeface="Cambria Math" panose="02040503050406030204" pitchFamily="18" charset="0"/>
                      </a:rPr>
                      <m:t>?</m:t>
                    </m:r>
                  </m:oMath>
                </a14:m>
                <a:endParaRPr lang="en-IE" dirty="0"/>
              </a:p>
            </p:txBody>
          </p:sp>
        </mc:Choice>
        <mc:Fallback xmlns="">
          <p:sp>
            <p:nvSpPr>
              <p:cNvPr id="2" name="Title 1">
                <a:extLst>
                  <a:ext uri="{FF2B5EF4-FFF2-40B4-BE49-F238E27FC236}">
                    <a16:creationId xmlns:a16="http://schemas.microsoft.com/office/drawing/2014/main" id="{AF35F487-6917-4200-A977-05CFE55230CF}"/>
                  </a:ext>
                </a:extLst>
              </p:cNvPr>
              <p:cNvSpPr>
                <a:spLocks noGrp="1" noRot="1" noChangeAspect="1" noMove="1" noResize="1" noEditPoints="1" noAdjustHandles="1" noChangeArrowheads="1" noChangeShapeType="1" noTextEdit="1"/>
              </p:cNvSpPr>
              <p:nvPr>
                <p:ph type="title"/>
              </p:nvPr>
            </p:nvSpPr>
            <p:spPr>
              <a:blipFill>
                <a:blip r:embed="rId2"/>
                <a:stretch>
                  <a:fillRect l="-2333" t="-9375"/>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8525B1-1118-474B-B0A0-54E5B5CE06B1}"/>
                  </a:ext>
                </a:extLst>
              </p:cNvPr>
              <p:cNvSpPr>
                <a:spLocks noGrp="1"/>
              </p:cNvSpPr>
              <p:nvPr>
                <p:ph idx="1"/>
              </p:nvPr>
            </p:nvSpPr>
            <p:spPr/>
            <p:txBody>
              <a:bodyPr/>
              <a:lstStyle/>
              <a:p>
                <a:r>
                  <a:rPr lang="en-IE" dirty="0"/>
                  <a:t>We know that Sin/Cos/Tan of an angle correspond to a ratio of the sides of the triangle.</a:t>
                </a:r>
              </a:p>
              <a:p>
                <a:pPr marL="0" indent="0">
                  <a:buNone/>
                </a:pPr>
                <a14:m>
                  <m:oMathPara xmlns:m="http://schemas.openxmlformats.org/officeDocument/2006/math">
                    <m:oMathParaPr>
                      <m:jc m:val="centerGroup"/>
                    </m:oMathParaPr>
                    <m:oMath xmlns:m="http://schemas.openxmlformats.org/officeDocument/2006/math">
                      <m:r>
                        <a:rPr lang="en-IE" b="0" i="1" smtClean="0">
                          <a:latin typeface="Cambria Math" panose="02040503050406030204" pitchFamily="18" charset="0"/>
                        </a:rPr>
                        <m:t>𝑆𝑖𝑛</m:t>
                      </m:r>
                      <m:d>
                        <m:dPr>
                          <m:ctrlPr>
                            <a:rPr lang="en-IE" b="0" i="1" smtClean="0">
                              <a:latin typeface="Cambria Math" panose="02040503050406030204" pitchFamily="18" charset="0"/>
                            </a:rPr>
                          </m:ctrlPr>
                        </m:dPr>
                        <m:e>
                          <m:r>
                            <a:rPr lang="en-IE" b="0" i="1" smtClean="0">
                              <a:latin typeface="Cambria Math" panose="02040503050406030204" pitchFamily="18" charset="0"/>
                            </a:rPr>
                            <m:t>𝐴𝑛𝑔𝑙𝑒</m:t>
                          </m:r>
                        </m:e>
                      </m:d>
                      <m:r>
                        <a:rPr lang="en-IE" b="0" i="1" smtClean="0">
                          <a:latin typeface="Cambria Math" panose="02040503050406030204" pitchFamily="18" charset="0"/>
                        </a:rPr>
                        <m:t>=</m:t>
                      </m:r>
                      <m:f>
                        <m:fPr>
                          <m:ctrlPr>
                            <a:rPr lang="en-IE" b="0" i="1" smtClean="0">
                              <a:latin typeface="Cambria Math" panose="02040503050406030204" pitchFamily="18" charset="0"/>
                            </a:rPr>
                          </m:ctrlPr>
                        </m:fPr>
                        <m:num>
                          <m:r>
                            <a:rPr lang="en-IE" b="0" i="1" smtClean="0">
                              <a:latin typeface="Cambria Math" panose="02040503050406030204" pitchFamily="18" charset="0"/>
                            </a:rPr>
                            <m:t>𝑂𝑝𝑝𝑜𝑠𝑖𝑡𝑒</m:t>
                          </m:r>
                        </m:num>
                        <m:den>
                          <m:r>
                            <a:rPr lang="en-IE" b="0" i="1" smtClean="0">
                              <a:latin typeface="Cambria Math" panose="02040503050406030204" pitchFamily="18" charset="0"/>
                            </a:rPr>
                            <m:t>𝐻𝑦𝑝𝑜𝑡𝑒𝑛𝑢𝑠𝑒</m:t>
                          </m:r>
                        </m:den>
                      </m:f>
                    </m:oMath>
                  </m:oMathPara>
                </a14:m>
                <a:endParaRPr lang="en-IE" dirty="0"/>
              </a:p>
              <a:p>
                <a:pPr marL="0" indent="0">
                  <a:buNone/>
                </a:pPr>
                <a:endParaRPr lang="en-IE" sz="2400" dirty="0"/>
              </a:p>
              <a:p>
                <a:pPr marL="0" indent="0">
                  <a:buNone/>
                </a:pPr>
                <a14:m>
                  <m:oMathPara xmlns:m="http://schemas.openxmlformats.org/officeDocument/2006/math">
                    <m:oMathParaPr>
                      <m:jc m:val="centerGroup"/>
                    </m:oMathParaPr>
                    <m:oMath xmlns:m="http://schemas.openxmlformats.org/officeDocument/2006/math">
                      <m:d>
                        <m:dPr>
                          <m:ctrlPr>
                            <a:rPr lang="en-IE" b="0" i="1" smtClean="0">
                              <a:latin typeface="Cambria Math" panose="02040503050406030204" pitchFamily="18" charset="0"/>
                            </a:rPr>
                          </m:ctrlPr>
                        </m:dPr>
                        <m:e>
                          <m:r>
                            <a:rPr lang="en-IE" b="0" i="1" smtClean="0">
                              <a:latin typeface="Cambria Math" panose="02040503050406030204" pitchFamily="18" charset="0"/>
                            </a:rPr>
                            <m:t>𝐴𝑛𝑔𝑙𝑒</m:t>
                          </m:r>
                        </m:e>
                      </m:d>
                      <m:r>
                        <a:rPr lang="en-IE" b="0" i="1" smtClean="0">
                          <a:latin typeface="Cambria Math" panose="02040503050406030204" pitchFamily="18" charset="0"/>
                        </a:rPr>
                        <m:t>=</m:t>
                      </m:r>
                      <m:r>
                        <a:rPr lang="en-IE" b="0" i="1" smtClean="0">
                          <a:latin typeface="Cambria Math" panose="02040503050406030204" pitchFamily="18" charset="0"/>
                        </a:rPr>
                        <m:t>𝑆𝑖</m:t>
                      </m:r>
                      <m:sSup>
                        <m:sSupPr>
                          <m:ctrlPr>
                            <a:rPr lang="en-IE" b="0" i="1" smtClean="0">
                              <a:latin typeface="Cambria Math" panose="02040503050406030204" pitchFamily="18" charset="0"/>
                            </a:rPr>
                          </m:ctrlPr>
                        </m:sSupPr>
                        <m:e>
                          <m:r>
                            <a:rPr lang="en-IE" b="0" i="1" smtClean="0">
                              <a:latin typeface="Cambria Math" panose="02040503050406030204" pitchFamily="18" charset="0"/>
                            </a:rPr>
                            <m:t>𝑛</m:t>
                          </m:r>
                        </m:e>
                        <m:sup>
                          <m:r>
                            <a:rPr lang="en-IE" b="0" i="1" smtClean="0">
                              <a:latin typeface="Cambria Math" panose="02040503050406030204" pitchFamily="18" charset="0"/>
                            </a:rPr>
                            <m:t>−1</m:t>
                          </m:r>
                        </m:sup>
                      </m:sSup>
                      <m:r>
                        <a:rPr lang="en-IE" b="0" i="1" smtClean="0">
                          <a:latin typeface="Cambria Math" panose="02040503050406030204" pitchFamily="18" charset="0"/>
                        </a:rPr>
                        <m:t> (</m:t>
                      </m:r>
                      <m:f>
                        <m:fPr>
                          <m:ctrlPr>
                            <a:rPr lang="en-IE" b="0" i="1" smtClean="0">
                              <a:latin typeface="Cambria Math" panose="02040503050406030204" pitchFamily="18" charset="0"/>
                            </a:rPr>
                          </m:ctrlPr>
                        </m:fPr>
                        <m:num>
                          <m:r>
                            <a:rPr lang="en-IE" b="0" i="1" smtClean="0">
                              <a:latin typeface="Cambria Math" panose="02040503050406030204" pitchFamily="18" charset="0"/>
                            </a:rPr>
                            <m:t>𝑂𝑝𝑝𝑜𝑠𝑖𝑡𝑒</m:t>
                          </m:r>
                        </m:num>
                        <m:den>
                          <m:r>
                            <a:rPr lang="en-IE" b="0" i="1" smtClean="0">
                              <a:latin typeface="Cambria Math" panose="02040503050406030204" pitchFamily="18" charset="0"/>
                            </a:rPr>
                            <m:t>𝐻𝑦𝑝𝑜𝑡𝑒𝑛𝑢𝑠𝑒</m:t>
                          </m:r>
                        </m:den>
                      </m:f>
                      <m:r>
                        <a:rPr lang="en-IE" b="0" i="1" smtClean="0">
                          <a:latin typeface="Cambria Math" panose="02040503050406030204" pitchFamily="18" charset="0"/>
                        </a:rPr>
                        <m:t>)</m:t>
                      </m:r>
                    </m:oMath>
                  </m:oMathPara>
                </a14:m>
                <a:endParaRPr lang="en-IE" dirty="0"/>
              </a:p>
              <a:p>
                <a:pPr marL="0" indent="0">
                  <a:buNone/>
                </a:pPr>
                <a:endParaRPr lang="en-IE" dirty="0"/>
              </a:p>
              <a:p>
                <a:endParaRPr lang="en-IE" dirty="0"/>
              </a:p>
              <a:p>
                <a:endParaRPr lang="en-IE" dirty="0"/>
              </a:p>
            </p:txBody>
          </p:sp>
        </mc:Choice>
        <mc:Fallback xmlns="">
          <p:sp>
            <p:nvSpPr>
              <p:cNvPr id="3" name="Content Placeholder 2">
                <a:extLst>
                  <a:ext uri="{FF2B5EF4-FFF2-40B4-BE49-F238E27FC236}">
                    <a16:creationId xmlns:a16="http://schemas.microsoft.com/office/drawing/2014/main" id="{4E8525B1-1118-474B-B0A0-54E5B5CE06B1}"/>
                  </a:ext>
                </a:extLst>
              </p:cNvPr>
              <p:cNvSpPr>
                <a:spLocks noGrp="1" noRot="1" noChangeAspect="1" noMove="1" noResize="1" noEditPoints="1" noAdjustHandles="1" noChangeArrowheads="1" noChangeShapeType="1" noTextEdit="1"/>
              </p:cNvSpPr>
              <p:nvPr>
                <p:ph idx="1"/>
              </p:nvPr>
            </p:nvSpPr>
            <p:spPr>
              <a:blipFill>
                <a:blip r:embed="rId3"/>
                <a:stretch>
                  <a:fillRect l="-2711" t="-2000" r="-968"/>
                </a:stretch>
              </a:blipFill>
            </p:spPr>
            <p:txBody>
              <a:bodyPr/>
              <a:lstStyle/>
              <a:p>
                <a:r>
                  <a:rPr lang="en-IE">
                    <a:noFill/>
                  </a:rPr>
                  <a:t> </a:t>
                </a:r>
              </a:p>
            </p:txBody>
          </p:sp>
        </mc:Fallback>
      </mc:AlternateContent>
    </p:spTree>
    <p:extLst>
      <p:ext uri="{BB962C8B-B14F-4D97-AF65-F5344CB8AC3E}">
        <p14:creationId xmlns:p14="http://schemas.microsoft.com/office/powerpoint/2010/main" val="30965229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F35F487-6917-4200-A977-05CFE55230CF}"/>
                  </a:ext>
                </a:extLst>
              </p:cNvPr>
              <p:cNvSpPr>
                <a:spLocks noGrp="1"/>
              </p:cNvSpPr>
              <p:nvPr>
                <p:ph type="title"/>
              </p:nvPr>
            </p:nvSpPr>
            <p:spPr/>
            <p:txBody>
              <a:bodyPr/>
              <a:lstStyle/>
              <a:p>
                <a:r>
                  <a:rPr lang="en-IE" dirty="0"/>
                  <a:t>What is </a:t>
                </a:r>
                <a14:m>
                  <m:oMath xmlns:m="http://schemas.openxmlformats.org/officeDocument/2006/math">
                    <m:sSup>
                      <m:sSupPr>
                        <m:ctrlPr>
                          <a:rPr lang="en-IE" b="1" i="1" smtClean="0">
                            <a:latin typeface="Cambria Math" panose="02040503050406030204" pitchFamily="18" charset="0"/>
                          </a:rPr>
                        </m:ctrlPr>
                      </m:sSupPr>
                      <m:e>
                        <m:r>
                          <a:rPr lang="en-IE" b="1" i="1" smtClean="0">
                            <a:latin typeface="Cambria Math" panose="02040503050406030204" pitchFamily="18" charset="0"/>
                          </a:rPr>
                          <m:t>𝒔𝒊𝒏</m:t>
                        </m:r>
                      </m:e>
                      <m:sup>
                        <m:r>
                          <a:rPr lang="en-IE" b="1" i="1" smtClean="0">
                            <a:latin typeface="Cambria Math" panose="02040503050406030204" pitchFamily="18" charset="0"/>
                          </a:rPr>
                          <m:t>−</m:t>
                        </m:r>
                        <m:r>
                          <a:rPr lang="en-IE" b="1" i="1" smtClean="0">
                            <a:latin typeface="Cambria Math" panose="02040503050406030204" pitchFamily="18" charset="0"/>
                          </a:rPr>
                          <m:t>𝟏</m:t>
                        </m:r>
                      </m:sup>
                    </m:sSup>
                    <m:r>
                      <a:rPr lang="en-IE" b="1" i="1" smtClean="0">
                        <a:latin typeface="Cambria Math" panose="02040503050406030204" pitchFamily="18" charset="0"/>
                      </a:rPr>
                      <m:t>𝒙</m:t>
                    </m:r>
                    <m:r>
                      <a:rPr lang="en-IE" b="1" i="1" smtClean="0">
                        <a:latin typeface="Cambria Math" panose="02040503050406030204" pitchFamily="18" charset="0"/>
                      </a:rPr>
                      <m:t>?</m:t>
                    </m:r>
                  </m:oMath>
                </a14:m>
                <a:endParaRPr lang="en-IE" dirty="0"/>
              </a:p>
            </p:txBody>
          </p:sp>
        </mc:Choice>
        <mc:Fallback xmlns="">
          <p:sp>
            <p:nvSpPr>
              <p:cNvPr id="2" name="Title 1">
                <a:extLst>
                  <a:ext uri="{FF2B5EF4-FFF2-40B4-BE49-F238E27FC236}">
                    <a16:creationId xmlns:a16="http://schemas.microsoft.com/office/drawing/2014/main" id="{AF35F487-6917-4200-A977-05CFE55230CF}"/>
                  </a:ext>
                </a:extLst>
              </p:cNvPr>
              <p:cNvSpPr>
                <a:spLocks noGrp="1" noRot="1" noChangeAspect="1" noMove="1" noResize="1" noEditPoints="1" noAdjustHandles="1" noChangeArrowheads="1" noChangeShapeType="1" noTextEdit="1"/>
              </p:cNvSpPr>
              <p:nvPr>
                <p:ph type="title"/>
              </p:nvPr>
            </p:nvSpPr>
            <p:spPr>
              <a:blipFill>
                <a:blip r:embed="rId2"/>
                <a:stretch>
                  <a:fillRect l="-2333" t="-9375"/>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8525B1-1118-474B-B0A0-54E5B5CE06B1}"/>
                  </a:ext>
                </a:extLst>
              </p:cNvPr>
              <p:cNvSpPr>
                <a:spLocks noGrp="1"/>
              </p:cNvSpPr>
              <p:nvPr>
                <p:ph idx="1"/>
              </p:nvPr>
            </p:nvSpPr>
            <p:spPr/>
            <p:txBody>
              <a:bodyPr/>
              <a:lstStyle/>
              <a:p>
                <a:r>
                  <a:rPr lang="en-IE" dirty="0"/>
                  <a:t>We know that Sin/Cos/Tan of an angle correspond to a ratio of the sides of the triangle.</a:t>
                </a:r>
              </a:p>
              <a:p>
                <a:pPr marL="0" indent="0">
                  <a:buNone/>
                </a:pPr>
                <a14:m>
                  <m:oMathPara xmlns:m="http://schemas.openxmlformats.org/officeDocument/2006/math">
                    <m:oMathParaPr>
                      <m:jc m:val="centerGroup"/>
                    </m:oMathParaPr>
                    <m:oMath xmlns:m="http://schemas.openxmlformats.org/officeDocument/2006/math">
                      <m:r>
                        <a:rPr lang="en-IE" b="0" i="1" smtClean="0">
                          <a:latin typeface="Cambria Math" panose="02040503050406030204" pitchFamily="18" charset="0"/>
                        </a:rPr>
                        <m:t>𝑆𝑖𝑛</m:t>
                      </m:r>
                      <m:d>
                        <m:dPr>
                          <m:ctrlPr>
                            <a:rPr lang="en-IE" b="0" i="1" smtClean="0">
                              <a:latin typeface="Cambria Math" panose="02040503050406030204" pitchFamily="18" charset="0"/>
                            </a:rPr>
                          </m:ctrlPr>
                        </m:dPr>
                        <m:e>
                          <m:r>
                            <a:rPr lang="en-IE" b="0" i="1" smtClean="0">
                              <a:latin typeface="Cambria Math" panose="02040503050406030204" pitchFamily="18" charset="0"/>
                            </a:rPr>
                            <m:t>𝐴𝑛𝑔𝑙𝑒</m:t>
                          </m:r>
                        </m:e>
                      </m:d>
                      <m:r>
                        <a:rPr lang="en-IE" b="0" i="1" smtClean="0">
                          <a:latin typeface="Cambria Math" panose="02040503050406030204" pitchFamily="18" charset="0"/>
                        </a:rPr>
                        <m:t>=</m:t>
                      </m:r>
                      <m:f>
                        <m:fPr>
                          <m:ctrlPr>
                            <a:rPr lang="en-IE" b="0" i="1" smtClean="0">
                              <a:latin typeface="Cambria Math" panose="02040503050406030204" pitchFamily="18" charset="0"/>
                            </a:rPr>
                          </m:ctrlPr>
                        </m:fPr>
                        <m:num>
                          <m:r>
                            <a:rPr lang="en-IE" sz="4800" i="1">
                              <a:latin typeface="Cambria Math" panose="02040503050406030204" pitchFamily="18" charset="0"/>
                            </a:rPr>
                            <m:t>𝑂𝑝𝑝𝑜𝑠𝑖𝑡𝑒</m:t>
                          </m:r>
                        </m:num>
                        <m:den>
                          <m:r>
                            <a:rPr lang="en-IE" b="0" i="1" smtClean="0">
                              <a:latin typeface="Cambria Math" panose="02040503050406030204" pitchFamily="18" charset="0"/>
                            </a:rPr>
                            <m:t>𝐻𝑦𝑝𝑜𝑡𝑒𝑛𝑢𝑠𝑒</m:t>
                          </m:r>
                        </m:den>
                      </m:f>
                    </m:oMath>
                  </m:oMathPara>
                </a14:m>
                <a:endParaRPr lang="en-IE" dirty="0"/>
              </a:p>
              <a:p>
                <a:pPr marL="0" indent="0">
                  <a:buNone/>
                </a:pPr>
                <a:endParaRPr lang="en-IE" sz="2400" dirty="0"/>
              </a:p>
              <a:p>
                <a:pPr marL="0" indent="0">
                  <a:buNone/>
                </a:pPr>
                <a14:m>
                  <m:oMathPara xmlns:m="http://schemas.openxmlformats.org/officeDocument/2006/math">
                    <m:oMathParaPr>
                      <m:jc m:val="centerGroup"/>
                    </m:oMathParaPr>
                    <m:oMath xmlns:m="http://schemas.openxmlformats.org/officeDocument/2006/math">
                      <m:d>
                        <m:dPr>
                          <m:ctrlPr>
                            <a:rPr lang="en-IE" b="0" i="1" smtClean="0">
                              <a:latin typeface="Cambria Math" panose="02040503050406030204" pitchFamily="18" charset="0"/>
                            </a:rPr>
                          </m:ctrlPr>
                        </m:dPr>
                        <m:e>
                          <m:r>
                            <a:rPr lang="en-IE" b="0" i="1" smtClean="0">
                              <a:latin typeface="Cambria Math" panose="02040503050406030204" pitchFamily="18" charset="0"/>
                            </a:rPr>
                            <m:t>𝐴𝑛𝑔𝑙𝑒</m:t>
                          </m:r>
                        </m:e>
                      </m:d>
                      <m:r>
                        <a:rPr lang="en-IE" b="0" i="1" smtClean="0">
                          <a:latin typeface="Cambria Math" panose="02040503050406030204" pitchFamily="18" charset="0"/>
                        </a:rPr>
                        <m:t>=</m:t>
                      </m:r>
                      <m:r>
                        <a:rPr lang="en-IE" b="0" i="1" smtClean="0">
                          <a:latin typeface="Cambria Math" panose="02040503050406030204" pitchFamily="18" charset="0"/>
                        </a:rPr>
                        <m:t>𝑆𝑖</m:t>
                      </m:r>
                      <m:sSup>
                        <m:sSupPr>
                          <m:ctrlPr>
                            <a:rPr lang="en-IE" b="0" i="1" smtClean="0">
                              <a:latin typeface="Cambria Math" panose="02040503050406030204" pitchFamily="18" charset="0"/>
                            </a:rPr>
                          </m:ctrlPr>
                        </m:sSupPr>
                        <m:e>
                          <m:r>
                            <a:rPr lang="en-IE" b="0" i="1" smtClean="0">
                              <a:latin typeface="Cambria Math" panose="02040503050406030204" pitchFamily="18" charset="0"/>
                            </a:rPr>
                            <m:t>𝑛</m:t>
                          </m:r>
                        </m:e>
                        <m:sup>
                          <m:r>
                            <a:rPr lang="en-IE" b="0" i="1" smtClean="0">
                              <a:latin typeface="Cambria Math" panose="02040503050406030204" pitchFamily="18" charset="0"/>
                            </a:rPr>
                            <m:t>−1</m:t>
                          </m:r>
                        </m:sup>
                      </m:sSup>
                      <m:r>
                        <a:rPr lang="en-IE" b="0" i="1" smtClean="0">
                          <a:latin typeface="Cambria Math" panose="02040503050406030204" pitchFamily="18" charset="0"/>
                        </a:rPr>
                        <m:t> (</m:t>
                      </m:r>
                      <m:f>
                        <m:fPr>
                          <m:ctrlPr>
                            <a:rPr lang="en-IE" b="0" i="1" smtClean="0">
                              <a:latin typeface="Cambria Math" panose="02040503050406030204" pitchFamily="18" charset="0"/>
                            </a:rPr>
                          </m:ctrlPr>
                        </m:fPr>
                        <m:num>
                          <m:r>
                            <a:rPr lang="en-IE" sz="4800" i="1">
                              <a:latin typeface="Cambria Math" panose="02040503050406030204" pitchFamily="18" charset="0"/>
                            </a:rPr>
                            <m:t>𝑂𝑝𝑝𝑜𝑠𝑖𝑡𝑒</m:t>
                          </m:r>
                        </m:num>
                        <m:den>
                          <m:r>
                            <a:rPr lang="en-IE" b="0" i="1" smtClean="0">
                              <a:latin typeface="Cambria Math" panose="02040503050406030204" pitchFamily="18" charset="0"/>
                            </a:rPr>
                            <m:t>𝐻𝑦𝑝𝑜𝑡𝑒𝑛𝑢𝑠𝑒</m:t>
                          </m:r>
                        </m:den>
                      </m:f>
                      <m:r>
                        <a:rPr lang="en-IE" b="0" i="1" smtClean="0">
                          <a:latin typeface="Cambria Math" panose="02040503050406030204" pitchFamily="18" charset="0"/>
                        </a:rPr>
                        <m:t>)</m:t>
                      </m:r>
                    </m:oMath>
                  </m:oMathPara>
                </a14:m>
                <a:endParaRPr lang="en-IE" dirty="0"/>
              </a:p>
              <a:p>
                <a:pPr marL="0" indent="0">
                  <a:buNone/>
                </a:pPr>
                <a:endParaRPr lang="en-IE" dirty="0"/>
              </a:p>
              <a:p>
                <a:endParaRPr lang="en-IE" dirty="0"/>
              </a:p>
              <a:p>
                <a:endParaRPr lang="en-IE" dirty="0"/>
              </a:p>
            </p:txBody>
          </p:sp>
        </mc:Choice>
        <mc:Fallback xmlns="">
          <p:sp>
            <p:nvSpPr>
              <p:cNvPr id="3" name="Content Placeholder 2">
                <a:extLst>
                  <a:ext uri="{FF2B5EF4-FFF2-40B4-BE49-F238E27FC236}">
                    <a16:creationId xmlns:a16="http://schemas.microsoft.com/office/drawing/2014/main" id="{4E8525B1-1118-474B-B0A0-54E5B5CE06B1}"/>
                  </a:ext>
                </a:extLst>
              </p:cNvPr>
              <p:cNvSpPr>
                <a:spLocks noGrp="1" noRot="1" noChangeAspect="1" noMove="1" noResize="1" noEditPoints="1" noAdjustHandles="1" noChangeArrowheads="1" noChangeShapeType="1" noTextEdit="1"/>
              </p:cNvSpPr>
              <p:nvPr>
                <p:ph idx="1"/>
              </p:nvPr>
            </p:nvSpPr>
            <p:spPr>
              <a:blipFill>
                <a:blip r:embed="rId3"/>
                <a:stretch>
                  <a:fillRect l="-2711" t="-2000" r="-968"/>
                </a:stretch>
              </a:blipFill>
            </p:spPr>
            <p:txBody>
              <a:bodyPr/>
              <a:lstStyle/>
              <a:p>
                <a:r>
                  <a:rPr lang="en-IE">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A863E50-D180-4AA2-85C1-544FC5399EFB}"/>
                  </a:ext>
                </a:extLst>
              </p:cNvPr>
              <p:cNvSpPr txBox="1"/>
              <p:nvPr/>
            </p:nvSpPr>
            <p:spPr>
              <a:xfrm>
                <a:off x="2479964" y="7306800"/>
                <a:ext cx="10626436" cy="767198"/>
              </a:xfrm>
              <a:prstGeom prst="rect">
                <a:avLst/>
              </a:prstGeom>
              <a:solidFill>
                <a:schemeClr val="accent6">
                  <a:lumMod val="40000"/>
                  <a:lumOff val="60000"/>
                </a:schemeClr>
              </a:solidFill>
              <a:ln>
                <a:solidFill>
                  <a:schemeClr val="tx2"/>
                </a:solidFill>
              </a:ln>
            </p:spPr>
            <p:txBody>
              <a:bodyPr wrap="square" rtlCol="0">
                <a:spAutoFit/>
              </a:bodyPr>
              <a:lstStyle/>
              <a:p>
                <a:pPr algn="ctr"/>
                <a:r>
                  <a:rPr lang="en-IE" sz="2800" dirty="0"/>
                  <a:t>It answers the question… What angle has a </a:t>
                </a:r>
                <a14:m>
                  <m:oMath xmlns:m="http://schemas.openxmlformats.org/officeDocument/2006/math">
                    <m:r>
                      <a:rPr lang="en-IE" sz="2800" b="0" i="1" smtClean="0">
                        <a:latin typeface="Cambria Math" panose="02040503050406030204" pitchFamily="18" charset="0"/>
                      </a:rPr>
                      <m:t>𝑆𝑖𝑛</m:t>
                    </m:r>
                  </m:oMath>
                </a14:m>
                <a:r>
                  <a:rPr lang="en-IE" sz="2800" dirty="0"/>
                  <a:t> of </a:t>
                </a:r>
                <a14:m>
                  <m:oMath xmlns:m="http://schemas.openxmlformats.org/officeDocument/2006/math">
                    <m:f>
                      <m:fPr>
                        <m:ctrlPr>
                          <a:rPr lang="en-IE" sz="2800" b="0" i="1" smtClean="0">
                            <a:latin typeface="Cambria Math" panose="02040503050406030204" pitchFamily="18" charset="0"/>
                          </a:rPr>
                        </m:ctrlPr>
                      </m:fPr>
                      <m:num>
                        <m:r>
                          <a:rPr lang="en-IE" sz="2800" b="0" i="1" smtClean="0">
                            <a:latin typeface="Cambria Math" panose="02040503050406030204" pitchFamily="18" charset="0"/>
                          </a:rPr>
                          <m:t>𝑂𝑝𝑝𝑜𝑠𝑖𝑡𝑒</m:t>
                        </m:r>
                      </m:num>
                      <m:den>
                        <m:r>
                          <a:rPr lang="en-IE" sz="2800" b="0" i="1" smtClean="0">
                            <a:latin typeface="Cambria Math" panose="02040503050406030204" pitchFamily="18" charset="0"/>
                          </a:rPr>
                          <m:t>𝐻𝑦𝑝𝑜𝑡𝑒𝑛𝑢𝑠𝑒</m:t>
                        </m:r>
                      </m:den>
                    </m:f>
                  </m:oMath>
                </a14:m>
                <a:endParaRPr lang="en-IE" sz="2800" dirty="0"/>
              </a:p>
            </p:txBody>
          </p:sp>
        </mc:Choice>
        <mc:Fallback xmlns="">
          <p:sp>
            <p:nvSpPr>
              <p:cNvPr id="4" name="TextBox 3">
                <a:extLst>
                  <a:ext uri="{FF2B5EF4-FFF2-40B4-BE49-F238E27FC236}">
                    <a16:creationId xmlns:a16="http://schemas.microsoft.com/office/drawing/2014/main" id="{4A863E50-D180-4AA2-85C1-544FC5399EFB}"/>
                  </a:ext>
                </a:extLst>
              </p:cNvPr>
              <p:cNvSpPr txBox="1">
                <a:spLocks noRot="1" noChangeAspect="1" noMove="1" noResize="1" noEditPoints="1" noAdjustHandles="1" noChangeArrowheads="1" noChangeShapeType="1" noTextEdit="1"/>
              </p:cNvSpPr>
              <p:nvPr/>
            </p:nvSpPr>
            <p:spPr>
              <a:xfrm>
                <a:off x="2479964" y="7306800"/>
                <a:ext cx="10626436" cy="767198"/>
              </a:xfrm>
              <a:prstGeom prst="rect">
                <a:avLst/>
              </a:prstGeom>
              <a:blipFill>
                <a:blip r:embed="rId4"/>
                <a:stretch>
                  <a:fillRect b="-1575"/>
                </a:stretch>
              </a:blipFill>
              <a:ln>
                <a:solidFill>
                  <a:schemeClr val="tx2"/>
                </a:solidFill>
              </a:ln>
            </p:spPr>
            <p:txBody>
              <a:bodyPr/>
              <a:lstStyle/>
              <a:p>
                <a:r>
                  <a:rPr lang="en-IE">
                    <a:noFill/>
                  </a:rPr>
                  <a:t> </a:t>
                </a:r>
              </a:p>
            </p:txBody>
          </p:sp>
        </mc:Fallback>
      </mc:AlternateContent>
    </p:spTree>
    <p:extLst>
      <p:ext uri="{BB962C8B-B14F-4D97-AF65-F5344CB8AC3E}">
        <p14:creationId xmlns:p14="http://schemas.microsoft.com/office/powerpoint/2010/main" val="1618253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82A90-C877-430F-B807-0C436C90A2A7}"/>
              </a:ext>
            </a:extLst>
          </p:cNvPr>
          <p:cNvSpPr>
            <a:spLocks noGrp="1"/>
          </p:cNvSpPr>
          <p:nvPr>
            <p:ph type="title"/>
          </p:nvPr>
        </p:nvSpPr>
        <p:spPr/>
        <p:txBody>
          <a:bodyPr/>
          <a:lstStyle/>
          <a:p>
            <a:r>
              <a:rPr lang="en-IE" dirty="0"/>
              <a:t>Inverse Sine Function</a:t>
            </a:r>
          </a:p>
        </p:txBody>
      </p:sp>
      <p:sp>
        <p:nvSpPr>
          <p:cNvPr id="4" name="Right Triangle 3">
            <a:extLst>
              <a:ext uri="{FF2B5EF4-FFF2-40B4-BE49-F238E27FC236}">
                <a16:creationId xmlns:a16="http://schemas.microsoft.com/office/drawing/2014/main" id="{346E4CD1-4B4E-4F16-BA05-E9117E169052}"/>
              </a:ext>
            </a:extLst>
          </p:cNvPr>
          <p:cNvSpPr/>
          <p:nvPr/>
        </p:nvSpPr>
        <p:spPr>
          <a:xfrm>
            <a:off x="2189747" y="2706650"/>
            <a:ext cx="3336758" cy="2646947"/>
          </a:xfrm>
          <a:prstGeom prst="rtTriangle">
            <a:avLst/>
          </a:prstGeom>
          <a:solidFill>
            <a:schemeClr val="bg1"/>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ED08BA48-9212-4895-B09C-56D455377051}"/>
              </a:ext>
            </a:extLst>
          </p:cNvPr>
          <p:cNvSpPr/>
          <p:nvPr/>
        </p:nvSpPr>
        <p:spPr>
          <a:xfrm>
            <a:off x="2189747" y="5080881"/>
            <a:ext cx="256674" cy="2727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6" name="TextBox 5">
            <a:extLst>
              <a:ext uri="{FF2B5EF4-FFF2-40B4-BE49-F238E27FC236}">
                <a16:creationId xmlns:a16="http://schemas.microsoft.com/office/drawing/2014/main" id="{B50BC3E3-532C-4B2D-A63A-3F995ECDEC2B}"/>
              </a:ext>
            </a:extLst>
          </p:cNvPr>
          <p:cNvSpPr txBox="1"/>
          <p:nvPr/>
        </p:nvSpPr>
        <p:spPr>
          <a:xfrm>
            <a:off x="4227095" y="4755574"/>
            <a:ext cx="593558" cy="461665"/>
          </a:xfrm>
          <a:prstGeom prst="rect">
            <a:avLst/>
          </a:prstGeom>
          <a:noFill/>
        </p:spPr>
        <p:txBody>
          <a:bodyPr wrap="square" rtlCol="0">
            <a:spAutoFit/>
          </a:bodyPr>
          <a:lstStyle/>
          <a:p>
            <a:r>
              <a:rPr lang="en-IE" sz="2400" b="1" dirty="0"/>
              <a:t>A</a:t>
            </a:r>
          </a:p>
        </p:txBody>
      </p:sp>
      <p:sp>
        <p:nvSpPr>
          <p:cNvPr id="7" name="TextBox 6">
            <a:extLst>
              <a:ext uri="{FF2B5EF4-FFF2-40B4-BE49-F238E27FC236}">
                <a16:creationId xmlns:a16="http://schemas.microsoft.com/office/drawing/2014/main" id="{8A588C58-C3F5-4495-83D6-928FF9DDDA3A}"/>
              </a:ext>
            </a:extLst>
          </p:cNvPr>
          <p:cNvSpPr txBox="1"/>
          <p:nvPr/>
        </p:nvSpPr>
        <p:spPr>
          <a:xfrm>
            <a:off x="1524000" y="3799290"/>
            <a:ext cx="593558" cy="461665"/>
          </a:xfrm>
          <a:prstGeom prst="rect">
            <a:avLst/>
          </a:prstGeom>
          <a:noFill/>
        </p:spPr>
        <p:txBody>
          <a:bodyPr wrap="square" rtlCol="0">
            <a:spAutoFit/>
          </a:bodyPr>
          <a:lstStyle/>
          <a:p>
            <a:r>
              <a:rPr lang="en-IE" sz="2400" b="1" dirty="0"/>
              <a:t>6</a:t>
            </a:r>
          </a:p>
        </p:txBody>
      </p:sp>
      <p:sp>
        <p:nvSpPr>
          <p:cNvPr id="8" name="TextBox 7">
            <a:extLst>
              <a:ext uri="{FF2B5EF4-FFF2-40B4-BE49-F238E27FC236}">
                <a16:creationId xmlns:a16="http://schemas.microsoft.com/office/drawing/2014/main" id="{FCEB9E7F-67B6-43D9-9DA8-87F0C941C422}"/>
              </a:ext>
            </a:extLst>
          </p:cNvPr>
          <p:cNvSpPr txBox="1"/>
          <p:nvPr/>
        </p:nvSpPr>
        <p:spPr>
          <a:xfrm>
            <a:off x="4227095" y="3568457"/>
            <a:ext cx="593558" cy="461665"/>
          </a:xfrm>
          <a:prstGeom prst="rect">
            <a:avLst/>
          </a:prstGeom>
          <a:noFill/>
        </p:spPr>
        <p:txBody>
          <a:bodyPr wrap="square" rtlCol="0">
            <a:spAutoFit/>
          </a:bodyPr>
          <a:lstStyle/>
          <a:p>
            <a:r>
              <a:rPr lang="en-IE" sz="2400" b="1" dirty="0"/>
              <a:t>10</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4AB9603-3463-4C24-9C3A-0AC0536F6BD0}"/>
                  </a:ext>
                </a:extLst>
              </p:cNvPr>
              <p:cNvSpPr txBox="1"/>
              <p:nvPr/>
            </p:nvSpPr>
            <p:spPr>
              <a:xfrm>
                <a:off x="7282030" y="2873103"/>
                <a:ext cx="6785811" cy="37649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IE" sz="3600" b="0" i="1" smtClean="0">
                          <a:latin typeface="Cambria Math" panose="02040503050406030204" pitchFamily="18" charset="0"/>
                        </a:rPr>
                        <m:t>𝑆𝑖𝑛𝐴</m:t>
                      </m:r>
                      <m:r>
                        <a:rPr lang="en-IE" sz="3600" b="0" i="1" smtClean="0">
                          <a:latin typeface="Cambria Math" panose="02040503050406030204" pitchFamily="18" charset="0"/>
                        </a:rPr>
                        <m:t>=</m:t>
                      </m:r>
                      <m:f>
                        <m:fPr>
                          <m:ctrlPr>
                            <a:rPr lang="en-IE" sz="3600" b="0" i="1" smtClean="0">
                              <a:latin typeface="Cambria Math" panose="02040503050406030204" pitchFamily="18" charset="0"/>
                            </a:rPr>
                          </m:ctrlPr>
                        </m:fPr>
                        <m:num>
                          <m:r>
                            <a:rPr lang="en-IE" sz="3600" b="0" i="1" smtClean="0">
                              <a:latin typeface="Cambria Math" panose="02040503050406030204" pitchFamily="18" charset="0"/>
                            </a:rPr>
                            <m:t>𝑂</m:t>
                          </m:r>
                        </m:num>
                        <m:den>
                          <m:r>
                            <a:rPr lang="en-IE" sz="3600" b="0" i="1" smtClean="0">
                              <a:latin typeface="Cambria Math" panose="02040503050406030204" pitchFamily="18" charset="0"/>
                            </a:rPr>
                            <m:t>𝐻</m:t>
                          </m:r>
                        </m:den>
                      </m:f>
                    </m:oMath>
                  </m:oMathPara>
                </a14:m>
                <a:endParaRPr lang="en-IE" sz="3600" b="0" dirty="0"/>
              </a:p>
              <a:p>
                <a:pPr/>
                <a14:m>
                  <m:oMathPara xmlns:m="http://schemas.openxmlformats.org/officeDocument/2006/math">
                    <m:oMathParaPr>
                      <m:jc m:val="centerGroup"/>
                    </m:oMathParaPr>
                    <m:oMath xmlns:m="http://schemas.openxmlformats.org/officeDocument/2006/math">
                      <m:r>
                        <a:rPr lang="en-IE" sz="3600" b="0" i="1" smtClean="0">
                          <a:latin typeface="Cambria Math" panose="02040503050406030204" pitchFamily="18" charset="0"/>
                        </a:rPr>
                        <m:t>𝑆𝑖𝑛</m:t>
                      </m:r>
                      <m:r>
                        <a:rPr lang="en-IE" sz="3600" b="0" i="1" smtClean="0">
                          <a:latin typeface="Cambria Math" panose="02040503050406030204" pitchFamily="18" charset="0"/>
                        </a:rPr>
                        <m:t> </m:t>
                      </m:r>
                      <m:r>
                        <a:rPr lang="en-IE" sz="3600" b="0" i="1" smtClean="0">
                          <a:latin typeface="Cambria Math" panose="02040503050406030204" pitchFamily="18" charset="0"/>
                        </a:rPr>
                        <m:t>𝐴</m:t>
                      </m:r>
                      <m:r>
                        <a:rPr lang="en-IE" sz="3600" b="0" i="1" smtClean="0">
                          <a:latin typeface="Cambria Math" panose="02040503050406030204" pitchFamily="18" charset="0"/>
                        </a:rPr>
                        <m:t>=</m:t>
                      </m:r>
                      <m:f>
                        <m:fPr>
                          <m:ctrlPr>
                            <a:rPr lang="en-IE" sz="3600" b="0" i="1" smtClean="0">
                              <a:latin typeface="Cambria Math" panose="02040503050406030204" pitchFamily="18" charset="0"/>
                            </a:rPr>
                          </m:ctrlPr>
                        </m:fPr>
                        <m:num>
                          <m:r>
                            <a:rPr lang="en-IE" sz="3600" b="0" i="1" smtClean="0">
                              <a:latin typeface="Cambria Math" panose="02040503050406030204" pitchFamily="18" charset="0"/>
                            </a:rPr>
                            <m:t>6</m:t>
                          </m:r>
                        </m:num>
                        <m:den>
                          <m:r>
                            <a:rPr lang="en-IE" sz="3600" b="0" i="1" smtClean="0">
                              <a:latin typeface="Cambria Math" panose="02040503050406030204" pitchFamily="18" charset="0"/>
                            </a:rPr>
                            <m:t>10</m:t>
                          </m:r>
                        </m:den>
                      </m:f>
                    </m:oMath>
                  </m:oMathPara>
                </a14:m>
                <a:endParaRPr lang="en-IE" sz="3600" dirty="0"/>
              </a:p>
              <a:p>
                <a:pPr/>
                <a14:m>
                  <m:oMathPara xmlns:m="http://schemas.openxmlformats.org/officeDocument/2006/math">
                    <m:oMathParaPr>
                      <m:jc m:val="centerGroup"/>
                    </m:oMathParaPr>
                    <m:oMath xmlns:m="http://schemas.openxmlformats.org/officeDocument/2006/math">
                      <m:r>
                        <a:rPr lang="en-IE" sz="3600" b="0" i="1" smtClean="0">
                          <a:latin typeface="Cambria Math" panose="02040503050406030204" pitchFamily="18" charset="0"/>
                        </a:rPr>
                        <m:t>𝐴</m:t>
                      </m:r>
                      <m:r>
                        <a:rPr lang="en-IE" sz="3600" b="0" i="1" smtClean="0">
                          <a:latin typeface="Cambria Math" panose="02040503050406030204" pitchFamily="18" charset="0"/>
                        </a:rPr>
                        <m:t>=</m:t>
                      </m:r>
                      <m:r>
                        <a:rPr lang="en-IE" sz="3600" b="0" i="1" smtClean="0">
                          <a:latin typeface="Cambria Math" panose="02040503050406030204" pitchFamily="18" charset="0"/>
                        </a:rPr>
                        <m:t>𝑆𝑖</m:t>
                      </m:r>
                      <m:sSup>
                        <m:sSupPr>
                          <m:ctrlPr>
                            <a:rPr lang="en-IE" sz="3600" b="0" i="1" smtClean="0">
                              <a:latin typeface="Cambria Math" panose="02040503050406030204" pitchFamily="18" charset="0"/>
                            </a:rPr>
                          </m:ctrlPr>
                        </m:sSupPr>
                        <m:e>
                          <m:r>
                            <a:rPr lang="en-IE" sz="3600" b="0" i="1" smtClean="0">
                              <a:latin typeface="Cambria Math" panose="02040503050406030204" pitchFamily="18" charset="0"/>
                            </a:rPr>
                            <m:t>𝑛</m:t>
                          </m:r>
                        </m:e>
                        <m:sup>
                          <m:r>
                            <a:rPr lang="en-IE" sz="3600" b="0" i="1" smtClean="0">
                              <a:latin typeface="Cambria Math" panose="02040503050406030204" pitchFamily="18" charset="0"/>
                            </a:rPr>
                            <m:t>−1</m:t>
                          </m:r>
                        </m:sup>
                      </m:sSup>
                      <m:r>
                        <a:rPr lang="en-IE" sz="3600" b="0" i="1" smtClean="0">
                          <a:latin typeface="Cambria Math" panose="02040503050406030204" pitchFamily="18" charset="0"/>
                        </a:rPr>
                        <m:t>(</m:t>
                      </m:r>
                      <m:f>
                        <m:fPr>
                          <m:ctrlPr>
                            <a:rPr lang="en-IE" sz="3600" b="0" i="1" smtClean="0">
                              <a:latin typeface="Cambria Math" panose="02040503050406030204" pitchFamily="18" charset="0"/>
                            </a:rPr>
                          </m:ctrlPr>
                        </m:fPr>
                        <m:num>
                          <m:r>
                            <a:rPr lang="en-IE" sz="3600" b="0" i="1" smtClean="0">
                              <a:latin typeface="Cambria Math" panose="02040503050406030204" pitchFamily="18" charset="0"/>
                            </a:rPr>
                            <m:t>6</m:t>
                          </m:r>
                        </m:num>
                        <m:den>
                          <m:r>
                            <a:rPr lang="en-IE" sz="3600" b="0" i="1" smtClean="0">
                              <a:latin typeface="Cambria Math" panose="02040503050406030204" pitchFamily="18" charset="0"/>
                            </a:rPr>
                            <m:t>10</m:t>
                          </m:r>
                        </m:den>
                      </m:f>
                      <m:r>
                        <a:rPr lang="en-IE" sz="3600" b="0" i="1" smtClean="0">
                          <a:latin typeface="Cambria Math" panose="02040503050406030204" pitchFamily="18" charset="0"/>
                        </a:rPr>
                        <m:t>)</m:t>
                      </m:r>
                    </m:oMath>
                  </m:oMathPara>
                </a14:m>
                <a:endParaRPr lang="en-IE" sz="3600" b="0" dirty="0"/>
              </a:p>
              <a:p>
                <a:pPr/>
                <a14:m>
                  <m:oMathPara xmlns:m="http://schemas.openxmlformats.org/officeDocument/2006/math">
                    <m:oMathParaPr>
                      <m:jc m:val="centerGroup"/>
                    </m:oMathParaPr>
                    <m:oMath xmlns:m="http://schemas.openxmlformats.org/officeDocument/2006/math">
                      <m:r>
                        <a:rPr lang="en-IE" sz="3600" b="0" i="1" smtClean="0">
                          <a:latin typeface="Cambria Math" panose="02040503050406030204" pitchFamily="18" charset="0"/>
                        </a:rPr>
                        <m:t>𝐴</m:t>
                      </m:r>
                      <m:r>
                        <a:rPr lang="en-IE" sz="3600" b="0" i="1" smtClean="0">
                          <a:latin typeface="Cambria Math" panose="02040503050406030204" pitchFamily="18" charset="0"/>
                        </a:rPr>
                        <m:t>=36.87°</m:t>
                      </m:r>
                    </m:oMath>
                  </m:oMathPara>
                </a14:m>
                <a:endParaRPr lang="en-IE" b="0" dirty="0"/>
              </a:p>
            </p:txBody>
          </p:sp>
        </mc:Choice>
        <mc:Fallback xmlns="">
          <p:sp>
            <p:nvSpPr>
              <p:cNvPr id="9" name="TextBox 8">
                <a:extLst>
                  <a:ext uri="{FF2B5EF4-FFF2-40B4-BE49-F238E27FC236}">
                    <a16:creationId xmlns:a16="http://schemas.microsoft.com/office/drawing/2014/main" id="{44AB9603-3463-4C24-9C3A-0AC0536F6BD0}"/>
                  </a:ext>
                </a:extLst>
              </p:cNvPr>
              <p:cNvSpPr txBox="1">
                <a:spLocks noRot="1" noChangeAspect="1" noMove="1" noResize="1" noEditPoints="1" noAdjustHandles="1" noChangeArrowheads="1" noChangeShapeType="1" noTextEdit="1"/>
              </p:cNvSpPr>
              <p:nvPr/>
            </p:nvSpPr>
            <p:spPr>
              <a:xfrm>
                <a:off x="7282030" y="2873103"/>
                <a:ext cx="6785811" cy="3764941"/>
              </a:xfrm>
              <a:prstGeom prst="rect">
                <a:avLst/>
              </a:prstGeom>
              <a:blipFill>
                <a:blip r:embed="rId2"/>
                <a:stretch>
                  <a:fillRect/>
                </a:stretch>
              </a:blipFill>
            </p:spPr>
            <p:txBody>
              <a:bodyPr/>
              <a:lstStyle/>
              <a:p>
                <a:r>
                  <a:rPr lang="en-IE">
                    <a:noFill/>
                  </a:rPr>
                  <a:t> </a:t>
                </a:r>
              </a:p>
            </p:txBody>
          </p:sp>
        </mc:Fallback>
      </mc:AlternateContent>
    </p:spTree>
    <p:extLst>
      <p:ext uri="{BB962C8B-B14F-4D97-AF65-F5344CB8AC3E}">
        <p14:creationId xmlns:p14="http://schemas.microsoft.com/office/powerpoint/2010/main" val="23282387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9A28E-A2BE-49C6-9F5C-2283732FA6E2}"/>
              </a:ext>
            </a:extLst>
          </p:cNvPr>
          <p:cNvSpPr>
            <a:spLocks noGrp="1"/>
          </p:cNvSpPr>
          <p:nvPr>
            <p:ph type="title"/>
          </p:nvPr>
        </p:nvSpPr>
        <p:spPr>
          <a:xfrm>
            <a:off x="948359" y="338614"/>
            <a:ext cx="10973872" cy="1173392"/>
          </a:xfrm>
        </p:spPr>
        <p:txBody>
          <a:bodyPr wrap="square" anchor="t">
            <a:normAutofit/>
          </a:bodyPr>
          <a:lstStyle/>
          <a:p>
            <a:r>
              <a:rPr lang="en-IE" dirty="0"/>
              <a:t>Sine Function</a:t>
            </a:r>
          </a:p>
        </p:txBody>
      </p:sp>
      <p:pic>
        <p:nvPicPr>
          <p:cNvPr id="5" name="Picture 4">
            <a:extLst>
              <a:ext uri="{FF2B5EF4-FFF2-40B4-BE49-F238E27FC236}">
                <a16:creationId xmlns:a16="http://schemas.microsoft.com/office/drawing/2014/main" id="{A5201A3F-AF0C-4E5A-BC57-DE231EC0BD88}"/>
              </a:ext>
            </a:extLst>
          </p:cNvPr>
          <p:cNvPicPr>
            <a:picLocks noChangeAspect="1"/>
          </p:cNvPicPr>
          <p:nvPr/>
        </p:nvPicPr>
        <p:blipFill>
          <a:blip r:embed="rId2"/>
          <a:stretch>
            <a:fillRect/>
          </a:stretch>
        </p:blipFill>
        <p:spPr>
          <a:xfrm>
            <a:off x="6605389" y="2895038"/>
            <a:ext cx="9031991" cy="3861176"/>
          </a:xfrm>
          <a:prstGeom prst="rect">
            <a:avLst/>
          </a:prstGeom>
          <a:noFill/>
        </p:spPr>
      </p:pic>
      <p:pic>
        <p:nvPicPr>
          <p:cNvPr id="4" name="Picture 3">
            <a:extLst>
              <a:ext uri="{FF2B5EF4-FFF2-40B4-BE49-F238E27FC236}">
                <a16:creationId xmlns:a16="http://schemas.microsoft.com/office/drawing/2014/main" id="{2A1A4822-CC10-413F-AED8-9F6F4FB1FC53}"/>
              </a:ext>
            </a:extLst>
          </p:cNvPr>
          <p:cNvPicPr>
            <a:picLocks noChangeAspect="1"/>
          </p:cNvPicPr>
          <p:nvPr/>
        </p:nvPicPr>
        <p:blipFill>
          <a:blip r:embed="rId3"/>
          <a:stretch>
            <a:fillRect/>
          </a:stretch>
        </p:blipFill>
        <p:spPr>
          <a:xfrm>
            <a:off x="620208" y="2317768"/>
            <a:ext cx="5143764" cy="2114659"/>
          </a:xfrm>
          <a:prstGeom prst="rect">
            <a:avLst/>
          </a:prstGeom>
        </p:spPr>
      </p:pic>
      <p:sp>
        <p:nvSpPr>
          <p:cNvPr id="6" name="Oval 5">
            <a:extLst>
              <a:ext uri="{FF2B5EF4-FFF2-40B4-BE49-F238E27FC236}">
                <a16:creationId xmlns:a16="http://schemas.microsoft.com/office/drawing/2014/main" id="{CCA503CE-F48E-4B18-BC6A-32DA1BF6FB3F}"/>
              </a:ext>
            </a:extLst>
          </p:cNvPr>
          <p:cNvSpPr/>
          <p:nvPr/>
        </p:nvSpPr>
        <p:spPr>
          <a:xfrm>
            <a:off x="4180843" y="2993343"/>
            <a:ext cx="1984430" cy="71967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cxnSp>
        <p:nvCxnSpPr>
          <p:cNvPr id="7" name="Straight Arrow Connector 6">
            <a:extLst>
              <a:ext uri="{FF2B5EF4-FFF2-40B4-BE49-F238E27FC236}">
                <a16:creationId xmlns:a16="http://schemas.microsoft.com/office/drawing/2014/main" id="{1BF5D4D3-DAEA-4DA1-B3DE-4A572696C8BB}"/>
              </a:ext>
            </a:extLst>
          </p:cNvPr>
          <p:cNvCxnSpPr>
            <a:cxnSpLocks/>
          </p:cNvCxnSpPr>
          <p:nvPr/>
        </p:nvCxnSpPr>
        <p:spPr>
          <a:xfrm flipH="1">
            <a:off x="2382982" y="3783462"/>
            <a:ext cx="2541985" cy="1619286"/>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EC99EF68-7C99-43A1-8E0B-96F78380CF5B}"/>
              </a:ext>
            </a:extLst>
          </p:cNvPr>
          <p:cNvPicPr>
            <a:picLocks noChangeAspect="1"/>
          </p:cNvPicPr>
          <p:nvPr/>
        </p:nvPicPr>
        <p:blipFill>
          <a:blip r:embed="rId4"/>
          <a:stretch>
            <a:fillRect/>
          </a:stretch>
        </p:blipFill>
        <p:spPr>
          <a:xfrm>
            <a:off x="655144" y="5572759"/>
            <a:ext cx="3110062" cy="987107"/>
          </a:xfrm>
          <a:prstGeom prst="rect">
            <a:avLst/>
          </a:prstGeom>
        </p:spPr>
      </p:pic>
    </p:spTree>
    <p:extLst>
      <p:ext uri="{BB962C8B-B14F-4D97-AF65-F5344CB8AC3E}">
        <p14:creationId xmlns:p14="http://schemas.microsoft.com/office/powerpoint/2010/main" val="35610033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9A28E-A2BE-49C6-9F5C-2283732FA6E2}"/>
              </a:ext>
            </a:extLst>
          </p:cNvPr>
          <p:cNvSpPr>
            <a:spLocks noGrp="1"/>
          </p:cNvSpPr>
          <p:nvPr>
            <p:ph type="title"/>
          </p:nvPr>
        </p:nvSpPr>
        <p:spPr>
          <a:xfrm>
            <a:off x="948359" y="338614"/>
            <a:ext cx="10973872" cy="1173392"/>
          </a:xfrm>
        </p:spPr>
        <p:txBody>
          <a:bodyPr wrap="square" anchor="t">
            <a:normAutofit/>
          </a:bodyPr>
          <a:lstStyle/>
          <a:p>
            <a:r>
              <a:rPr lang="en-IE" dirty="0"/>
              <a:t>Sine Function</a:t>
            </a:r>
          </a:p>
        </p:txBody>
      </p:sp>
      <p:pic>
        <p:nvPicPr>
          <p:cNvPr id="5" name="Picture 4">
            <a:extLst>
              <a:ext uri="{FF2B5EF4-FFF2-40B4-BE49-F238E27FC236}">
                <a16:creationId xmlns:a16="http://schemas.microsoft.com/office/drawing/2014/main" id="{A5201A3F-AF0C-4E5A-BC57-DE231EC0BD88}"/>
              </a:ext>
            </a:extLst>
          </p:cNvPr>
          <p:cNvPicPr>
            <a:picLocks noChangeAspect="1"/>
          </p:cNvPicPr>
          <p:nvPr/>
        </p:nvPicPr>
        <p:blipFill>
          <a:blip r:embed="rId2"/>
          <a:stretch>
            <a:fillRect/>
          </a:stretch>
        </p:blipFill>
        <p:spPr>
          <a:xfrm>
            <a:off x="6605389" y="2895038"/>
            <a:ext cx="9031991" cy="3861176"/>
          </a:xfrm>
          <a:prstGeom prst="rect">
            <a:avLst/>
          </a:prstGeom>
          <a:noFill/>
        </p:spPr>
      </p:pic>
      <p:pic>
        <p:nvPicPr>
          <p:cNvPr id="4" name="Picture 3">
            <a:extLst>
              <a:ext uri="{FF2B5EF4-FFF2-40B4-BE49-F238E27FC236}">
                <a16:creationId xmlns:a16="http://schemas.microsoft.com/office/drawing/2014/main" id="{2A1A4822-CC10-413F-AED8-9F6F4FB1FC53}"/>
              </a:ext>
            </a:extLst>
          </p:cNvPr>
          <p:cNvPicPr>
            <a:picLocks noChangeAspect="1"/>
          </p:cNvPicPr>
          <p:nvPr/>
        </p:nvPicPr>
        <p:blipFill>
          <a:blip r:embed="rId3"/>
          <a:stretch>
            <a:fillRect/>
          </a:stretch>
        </p:blipFill>
        <p:spPr>
          <a:xfrm>
            <a:off x="620208" y="2317768"/>
            <a:ext cx="5143764" cy="2114659"/>
          </a:xfrm>
          <a:prstGeom prst="rect">
            <a:avLst/>
          </a:prstGeom>
        </p:spPr>
      </p:pic>
      <p:sp>
        <p:nvSpPr>
          <p:cNvPr id="6" name="Oval 5">
            <a:extLst>
              <a:ext uri="{FF2B5EF4-FFF2-40B4-BE49-F238E27FC236}">
                <a16:creationId xmlns:a16="http://schemas.microsoft.com/office/drawing/2014/main" id="{CCA503CE-F48E-4B18-BC6A-32DA1BF6FB3F}"/>
              </a:ext>
            </a:extLst>
          </p:cNvPr>
          <p:cNvSpPr/>
          <p:nvPr/>
        </p:nvSpPr>
        <p:spPr>
          <a:xfrm>
            <a:off x="4180843" y="2993343"/>
            <a:ext cx="1984430" cy="71967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cxnSp>
        <p:nvCxnSpPr>
          <p:cNvPr id="7" name="Straight Arrow Connector 6">
            <a:extLst>
              <a:ext uri="{FF2B5EF4-FFF2-40B4-BE49-F238E27FC236}">
                <a16:creationId xmlns:a16="http://schemas.microsoft.com/office/drawing/2014/main" id="{1BF5D4D3-DAEA-4DA1-B3DE-4A572696C8BB}"/>
              </a:ext>
            </a:extLst>
          </p:cNvPr>
          <p:cNvCxnSpPr>
            <a:cxnSpLocks/>
          </p:cNvCxnSpPr>
          <p:nvPr/>
        </p:nvCxnSpPr>
        <p:spPr>
          <a:xfrm flipH="1">
            <a:off x="2382982" y="3783462"/>
            <a:ext cx="2541985" cy="1619286"/>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EC99EF68-7C99-43A1-8E0B-96F78380CF5B}"/>
              </a:ext>
            </a:extLst>
          </p:cNvPr>
          <p:cNvPicPr>
            <a:picLocks noChangeAspect="1"/>
          </p:cNvPicPr>
          <p:nvPr/>
        </p:nvPicPr>
        <p:blipFill>
          <a:blip r:embed="rId4"/>
          <a:stretch>
            <a:fillRect/>
          </a:stretch>
        </p:blipFill>
        <p:spPr>
          <a:xfrm>
            <a:off x="655144" y="5572759"/>
            <a:ext cx="3110062" cy="987107"/>
          </a:xfrm>
          <a:prstGeom prst="rect">
            <a:avLst/>
          </a:prstGeom>
        </p:spPr>
      </p:pic>
      <p:sp>
        <p:nvSpPr>
          <p:cNvPr id="10" name="TextBox 9">
            <a:extLst>
              <a:ext uri="{FF2B5EF4-FFF2-40B4-BE49-F238E27FC236}">
                <a16:creationId xmlns:a16="http://schemas.microsoft.com/office/drawing/2014/main" id="{E9B42A12-5256-436B-964D-7915FEC92DF4}"/>
              </a:ext>
            </a:extLst>
          </p:cNvPr>
          <p:cNvSpPr txBox="1"/>
          <p:nvPr/>
        </p:nvSpPr>
        <p:spPr>
          <a:xfrm>
            <a:off x="1674391" y="6868442"/>
            <a:ext cx="983673" cy="400110"/>
          </a:xfrm>
          <a:prstGeom prst="rect">
            <a:avLst/>
          </a:prstGeom>
          <a:noFill/>
          <a:ln w="38100">
            <a:solidFill>
              <a:srgbClr val="FF0000"/>
            </a:solidFill>
          </a:ln>
        </p:spPr>
        <p:txBody>
          <a:bodyPr wrap="square" rtlCol="0">
            <a:spAutoFit/>
          </a:bodyPr>
          <a:lstStyle/>
          <a:p>
            <a:r>
              <a:rPr lang="en-IE" sz="2000" b="1" u="sng" dirty="0"/>
              <a:t>Input</a:t>
            </a:r>
          </a:p>
        </p:txBody>
      </p:sp>
      <p:sp>
        <p:nvSpPr>
          <p:cNvPr id="11" name="TextBox 10">
            <a:extLst>
              <a:ext uri="{FF2B5EF4-FFF2-40B4-BE49-F238E27FC236}">
                <a16:creationId xmlns:a16="http://schemas.microsoft.com/office/drawing/2014/main" id="{07242FD4-6629-416C-9C8A-A153F76F328E}"/>
              </a:ext>
            </a:extLst>
          </p:cNvPr>
          <p:cNvSpPr txBox="1"/>
          <p:nvPr/>
        </p:nvSpPr>
        <p:spPr>
          <a:xfrm>
            <a:off x="3209606" y="5172649"/>
            <a:ext cx="1189482" cy="400110"/>
          </a:xfrm>
          <a:prstGeom prst="rect">
            <a:avLst/>
          </a:prstGeom>
          <a:noFill/>
          <a:ln w="38100">
            <a:solidFill>
              <a:srgbClr val="FF0000"/>
            </a:solidFill>
          </a:ln>
        </p:spPr>
        <p:txBody>
          <a:bodyPr wrap="square" rtlCol="0">
            <a:spAutoFit/>
          </a:bodyPr>
          <a:lstStyle/>
          <a:p>
            <a:r>
              <a:rPr lang="en-IE" sz="2000" b="1" u="sng" dirty="0"/>
              <a:t>Output</a:t>
            </a:r>
          </a:p>
        </p:txBody>
      </p:sp>
    </p:spTree>
    <p:extLst>
      <p:ext uri="{BB962C8B-B14F-4D97-AF65-F5344CB8AC3E}">
        <p14:creationId xmlns:p14="http://schemas.microsoft.com/office/powerpoint/2010/main" val="351091806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9A28E-A2BE-49C6-9F5C-2283732FA6E2}"/>
              </a:ext>
            </a:extLst>
          </p:cNvPr>
          <p:cNvSpPr>
            <a:spLocks noGrp="1"/>
          </p:cNvSpPr>
          <p:nvPr>
            <p:ph type="title"/>
          </p:nvPr>
        </p:nvSpPr>
        <p:spPr>
          <a:xfrm>
            <a:off x="948359" y="338614"/>
            <a:ext cx="10973872" cy="1173392"/>
          </a:xfrm>
        </p:spPr>
        <p:txBody>
          <a:bodyPr wrap="square" anchor="t">
            <a:normAutofit/>
          </a:bodyPr>
          <a:lstStyle/>
          <a:p>
            <a:r>
              <a:rPr lang="en-IE" dirty="0"/>
              <a:t>Sine Function</a:t>
            </a:r>
          </a:p>
        </p:txBody>
      </p:sp>
      <p:pic>
        <p:nvPicPr>
          <p:cNvPr id="5" name="Picture 4">
            <a:extLst>
              <a:ext uri="{FF2B5EF4-FFF2-40B4-BE49-F238E27FC236}">
                <a16:creationId xmlns:a16="http://schemas.microsoft.com/office/drawing/2014/main" id="{A5201A3F-AF0C-4E5A-BC57-DE231EC0BD88}"/>
              </a:ext>
            </a:extLst>
          </p:cNvPr>
          <p:cNvPicPr>
            <a:picLocks noChangeAspect="1"/>
          </p:cNvPicPr>
          <p:nvPr/>
        </p:nvPicPr>
        <p:blipFill>
          <a:blip r:embed="rId2"/>
          <a:stretch>
            <a:fillRect/>
          </a:stretch>
        </p:blipFill>
        <p:spPr>
          <a:xfrm>
            <a:off x="6605389" y="2895038"/>
            <a:ext cx="9031991" cy="3861176"/>
          </a:xfrm>
          <a:prstGeom prst="rect">
            <a:avLst/>
          </a:prstGeom>
          <a:noFill/>
        </p:spPr>
      </p:pic>
      <p:pic>
        <p:nvPicPr>
          <p:cNvPr id="4" name="Picture 3">
            <a:extLst>
              <a:ext uri="{FF2B5EF4-FFF2-40B4-BE49-F238E27FC236}">
                <a16:creationId xmlns:a16="http://schemas.microsoft.com/office/drawing/2014/main" id="{2A1A4822-CC10-413F-AED8-9F6F4FB1FC53}"/>
              </a:ext>
            </a:extLst>
          </p:cNvPr>
          <p:cNvPicPr>
            <a:picLocks noChangeAspect="1"/>
          </p:cNvPicPr>
          <p:nvPr/>
        </p:nvPicPr>
        <p:blipFill>
          <a:blip r:embed="rId3"/>
          <a:stretch>
            <a:fillRect/>
          </a:stretch>
        </p:blipFill>
        <p:spPr>
          <a:xfrm>
            <a:off x="620208" y="2317768"/>
            <a:ext cx="5143764" cy="2114659"/>
          </a:xfrm>
          <a:prstGeom prst="rect">
            <a:avLst/>
          </a:prstGeom>
        </p:spPr>
      </p:pic>
      <p:sp>
        <p:nvSpPr>
          <p:cNvPr id="6" name="Oval 5">
            <a:extLst>
              <a:ext uri="{FF2B5EF4-FFF2-40B4-BE49-F238E27FC236}">
                <a16:creationId xmlns:a16="http://schemas.microsoft.com/office/drawing/2014/main" id="{CCA503CE-F48E-4B18-BC6A-32DA1BF6FB3F}"/>
              </a:ext>
            </a:extLst>
          </p:cNvPr>
          <p:cNvSpPr/>
          <p:nvPr/>
        </p:nvSpPr>
        <p:spPr>
          <a:xfrm>
            <a:off x="4180843" y="2993343"/>
            <a:ext cx="1984430" cy="719675"/>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cxnSp>
        <p:nvCxnSpPr>
          <p:cNvPr id="7" name="Straight Arrow Connector 6">
            <a:extLst>
              <a:ext uri="{FF2B5EF4-FFF2-40B4-BE49-F238E27FC236}">
                <a16:creationId xmlns:a16="http://schemas.microsoft.com/office/drawing/2014/main" id="{1BF5D4D3-DAEA-4DA1-B3DE-4A572696C8BB}"/>
              </a:ext>
            </a:extLst>
          </p:cNvPr>
          <p:cNvCxnSpPr>
            <a:cxnSpLocks/>
          </p:cNvCxnSpPr>
          <p:nvPr/>
        </p:nvCxnSpPr>
        <p:spPr>
          <a:xfrm flipH="1">
            <a:off x="2382982" y="3783462"/>
            <a:ext cx="2541985" cy="1619286"/>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EC99EF68-7C99-43A1-8E0B-96F78380CF5B}"/>
              </a:ext>
            </a:extLst>
          </p:cNvPr>
          <p:cNvPicPr>
            <a:picLocks noChangeAspect="1"/>
          </p:cNvPicPr>
          <p:nvPr/>
        </p:nvPicPr>
        <p:blipFill>
          <a:blip r:embed="rId4"/>
          <a:stretch>
            <a:fillRect/>
          </a:stretch>
        </p:blipFill>
        <p:spPr>
          <a:xfrm>
            <a:off x="655144" y="5572759"/>
            <a:ext cx="3110062" cy="987107"/>
          </a:xfrm>
          <a:prstGeom prst="rect">
            <a:avLst/>
          </a:prstGeom>
        </p:spPr>
      </p:pic>
      <p:sp>
        <p:nvSpPr>
          <p:cNvPr id="10" name="TextBox 9">
            <a:extLst>
              <a:ext uri="{FF2B5EF4-FFF2-40B4-BE49-F238E27FC236}">
                <a16:creationId xmlns:a16="http://schemas.microsoft.com/office/drawing/2014/main" id="{E9B42A12-5256-436B-964D-7915FEC92DF4}"/>
              </a:ext>
            </a:extLst>
          </p:cNvPr>
          <p:cNvSpPr txBox="1"/>
          <p:nvPr/>
        </p:nvSpPr>
        <p:spPr>
          <a:xfrm>
            <a:off x="1674391" y="6868442"/>
            <a:ext cx="983673" cy="400110"/>
          </a:xfrm>
          <a:prstGeom prst="rect">
            <a:avLst/>
          </a:prstGeom>
          <a:noFill/>
          <a:ln w="38100">
            <a:solidFill>
              <a:srgbClr val="FF0000"/>
            </a:solidFill>
          </a:ln>
        </p:spPr>
        <p:txBody>
          <a:bodyPr wrap="square" rtlCol="0">
            <a:spAutoFit/>
          </a:bodyPr>
          <a:lstStyle/>
          <a:p>
            <a:r>
              <a:rPr lang="en-IE" sz="2000" b="1" u="sng" dirty="0"/>
              <a:t>Input</a:t>
            </a:r>
          </a:p>
        </p:txBody>
      </p:sp>
      <p:sp>
        <p:nvSpPr>
          <p:cNvPr id="11" name="TextBox 10">
            <a:extLst>
              <a:ext uri="{FF2B5EF4-FFF2-40B4-BE49-F238E27FC236}">
                <a16:creationId xmlns:a16="http://schemas.microsoft.com/office/drawing/2014/main" id="{07242FD4-6629-416C-9C8A-A153F76F328E}"/>
              </a:ext>
            </a:extLst>
          </p:cNvPr>
          <p:cNvSpPr txBox="1"/>
          <p:nvPr/>
        </p:nvSpPr>
        <p:spPr>
          <a:xfrm>
            <a:off x="3209606" y="5172649"/>
            <a:ext cx="1189482" cy="400110"/>
          </a:xfrm>
          <a:prstGeom prst="rect">
            <a:avLst/>
          </a:prstGeom>
          <a:noFill/>
          <a:ln w="38100">
            <a:solidFill>
              <a:srgbClr val="FF0000"/>
            </a:solidFill>
          </a:ln>
        </p:spPr>
        <p:txBody>
          <a:bodyPr wrap="square" rtlCol="0">
            <a:spAutoFit/>
          </a:bodyPr>
          <a:lstStyle/>
          <a:p>
            <a:r>
              <a:rPr lang="en-IE" sz="2000" b="1" u="sng" dirty="0"/>
              <a:t>Output</a:t>
            </a:r>
          </a:p>
        </p:txBody>
      </p:sp>
      <p:sp>
        <p:nvSpPr>
          <p:cNvPr id="3" name="TextBox 2">
            <a:extLst>
              <a:ext uri="{FF2B5EF4-FFF2-40B4-BE49-F238E27FC236}">
                <a16:creationId xmlns:a16="http://schemas.microsoft.com/office/drawing/2014/main" id="{A9A8645A-0A35-4B4B-BAD6-309284748364}"/>
              </a:ext>
            </a:extLst>
          </p:cNvPr>
          <p:cNvSpPr txBox="1"/>
          <p:nvPr/>
        </p:nvSpPr>
        <p:spPr>
          <a:xfrm>
            <a:off x="6435294" y="2317768"/>
            <a:ext cx="5143763" cy="400110"/>
          </a:xfrm>
          <a:prstGeom prst="rect">
            <a:avLst/>
          </a:prstGeom>
          <a:noFill/>
        </p:spPr>
        <p:txBody>
          <a:bodyPr wrap="square" rtlCol="0">
            <a:spAutoFit/>
          </a:bodyPr>
          <a:lstStyle/>
          <a:p>
            <a:r>
              <a:rPr lang="en-IE" sz="2000" b="1" dirty="0"/>
              <a:t>Ratio of Opposite to Hypotenuse (0 – 1)</a:t>
            </a:r>
          </a:p>
        </p:txBody>
      </p:sp>
      <p:sp>
        <p:nvSpPr>
          <p:cNvPr id="12" name="TextBox 11">
            <a:extLst>
              <a:ext uri="{FF2B5EF4-FFF2-40B4-BE49-F238E27FC236}">
                <a16:creationId xmlns:a16="http://schemas.microsoft.com/office/drawing/2014/main" id="{8B847C02-4E8A-4DB8-AA38-875A114725D7}"/>
              </a:ext>
            </a:extLst>
          </p:cNvPr>
          <p:cNvSpPr txBox="1"/>
          <p:nvPr/>
        </p:nvSpPr>
        <p:spPr>
          <a:xfrm>
            <a:off x="8804422" y="6949616"/>
            <a:ext cx="2320778" cy="400110"/>
          </a:xfrm>
          <a:prstGeom prst="rect">
            <a:avLst/>
          </a:prstGeom>
          <a:noFill/>
        </p:spPr>
        <p:txBody>
          <a:bodyPr wrap="square" rtlCol="0">
            <a:spAutoFit/>
          </a:bodyPr>
          <a:lstStyle/>
          <a:p>
            <a:r>
              <a:rPr lang="en-IE" sz="2000" b="1" dirty="0"/>
              <a:t>Angle ( 0 – 90)</a:t>
            </a:r>
          </a:p>
        </p:txBody>
      </p:sp>
      <p:cxnSp>
        <p:nvCxnSpPr>
          <p:cNvPr id="13" name="Straight Arrow Connector 12">
            <a:extLst>
              <a:ext uri="{FF2B5EF4-FFF2-40B4-BE49-F238E27FC236}">
                <a16:creationId xmlns:a16="http://schemas.microsoft.com/office/drawing/2014/main" id="{6A5A8781-AC69-4877-AB8C-67F3B93E10F8}"/>
              </a:ext>
            </a:extLst>
          </p:cNvPr>
          <p:cNvCxnSpPr/>
          <p:nvPr/>
        </p:nvCxnSpPr>
        <p:spPr>
          <a:xfrm flipV="1">
            <a:off x="4516582" y="2895038"/>
            <a:ext cx="4142509" cy="21841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5A2CE55-2376-46E5-95EC-2554D36CEC25}"/>
              </a:ext>
            </a:extLst>
          </p:cNvPr>
          <p:cNvCxnSpPr>
            <a:cxnSpLocks/>
          </p:cNvCxnSpPr>
          <p:nvPr/>
        </p:nvCxnSpPr>
        <p:spPr>
          <a:xfrm>
            <a:off x="2916058" y="7178551"/>
            <a:ext cx="547979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6120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BA4E8C-CCCC-4615-BBA9-20F116AE001B}"/>
              </a:ext>
            </a:extLst>
          </p:cNvPr>
          <p:cNvSpPr>
            <a:spLocks noGrp="1"/>
          </p:cNvSpPr>
          <p:nvPr>
            <p:ph type="title"/>
          </p:nvPr>
        </p:nvSpPr>
        <p:spPr>
          <a:xfrm>
            <a:off x="948359" y="338614"/>
            <a:ext cx="10973872" cy="1173392"/>
          </a:xfrm>
        </p:spPr>
        <p:txBody>
          <a:bodyPr/>
          <a:lstStyle/>
          <a:p>
            <a:r>
              <a:rPr lang="en-US" dirty="0"/>
              <a:t>Link to Learning Outcomes</a:t>
            </a:r>
          </a:p>
        </p:txBody>
      </p:sp>
      <p:pic>
        <p:nvPicPr>
          <p:cNvPr id="3" name="Picture 2">
            <a:extLst>
              <a:ext uri="{FF2B5EF4-FFF2-40B4-BE49-F238E27FC236}">
                <a16:creationId xmlns:a16="http://schemas.microsoft.com/office/drawing/2014/main" id="{76FA1559-1F00-465E-A94B-127550437189}"/>
              </a:ext>
            </a:extLst>
          </p:cNvPr>
          <p:cNvPicPr>
            <a:picLocks noChangeAspect="1"/>
          </p:cNvPicPr>
          <p:nvPr/>
        </p:nvPicPr>
        <p:blipFill>
          <a:blip r:embed="rId2"/>
          <a:stretch>
            <a:fillRect/>
          </a:stretch>
        </p:blipFill>
        <p:spPr>
          <a:xfrm>
            <a:off x="1534956" y="2583189"/>
            <a:ext cx="12599631" cy="4630363"/>
          </a:xfrm>
          <a:prstGeom prst="rect">
            <a:avLst/>
          </a:prstGeom>
          <a:noFill/>
        </p:spPr>
      </p:pic>
    </p:spTree>
    <p:extLst>
      <p:ext uri="{BB962C8B-B14F-4D97-AF65-F5344CB8AC3E}">
        <p14:creationId xmlns:p14="http://schemas.microsoft.com/office/powerpoint/2010/main" val="40657606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F8ECC-CC36-4181-963F-0950B2FA9B73}"/>
              </a:ext>
            </a:extLst>
          </p:cNvPr>
          <p:cNvSpPr>
            <a:spLocks noGrp="1"/>
          </p:cNvSpPr>
          <p:nvPr>
            <p:ph type="title"/>
          </p:nvPr>
        </p:nvSpPr>
        <p:spPr/>
        <p:txBody>
          <a:bodyPr/>
          <a:lstStyle/>
          <a:p>
            <a:r>
              <a:rPr lang="en-IE" dirty="0"/>
              <a:t>Inverse Trigonometric Functions</a:t>
            </a:r>
          </a:p>
        </p:txBody>
      </p:sp>
      <p:pic>
        <p:nvPicPr>
          <p:cNvPr id="4" name="Picture 2" descr="Principal values of inverse trigonometric functions - Mathematics Stack  Exchange">
            <a:extLst>
              <a:ext uri="{FF2B5EF4-FFF2-40B4-BE49-F238E27FC236}">
                <a16:creationId xmlns:a16="http://schemas.microsoft.com/office/drawing/2014/main" id="{9FB48763-DC78-438E-B7CF-D8C0A7ACF5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466" y="2186916"/>
            <a:ext cx="14085675" cy="4153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6157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EFAE54D-6032-4D5F-BB29-752C27BD3833}"/>
              </a:ext>
            </a:extLst>
          </p:cNvPr>
          <p:cNvSpPr>
            <a:spLocks noGrp="1" noChangeArrowheads="1"/>
          </p:cNvSpPr>
          <p:nvPr>
            <p:ph type="title"/>
          </p:nvPr>
        </p:nvSpPr>
        <p:spPr/>
        <p:txBody>
          <a:bodyPr/>
          <a:lstStyle/>
          <a:p>
            <a:pPr eaLnBrk="1" hangingPunct="1"/>
            <a:r>
              <a:rPr lang="en-US" altLang="en-US"/>
              <a:t>Inverse Sine Function</a:t>
            </a:r>
          </a:p>
        </p:txBody>
      </p:sp>
      <p:sp>
        <p:nvSpPr>
          <p:cNvPr id="5123" name="Rectangle 3">
            <a:extLst>
              <a:ext uri="{FF2B5EF4-FFF2-40B4-BE49-F238E27FC236}">
                <a16:creationId xmlns:a16="http://schemas.microsoft.com/office/drawing/2014/main" id="{16A95A2E-9D12-42F6-B48E-889568627D63}"/>
              </a:ext>
            </a:extLst>
          </p:cNvPr>
          <p:cNvSpPr>
            <a:spLocks noGrp="1" noChangeArrowheads="1"/>
          </p:cNvSpPr>
          <p:nvPr>
            <p:ph type="body" idx="1"/>
          </p:nvPr>
        </p:nvSpPr>
        <p:spPr>
          <a:xfrm>
            <a:off x="705853" y="2031683"/>
            <a:ext cx="13517989" cy="7785766"/>
          </a:xfrm>
          <a:noFill/>
        </p:spPr>
        <p:txBody>
          <a:bodyPr/>
          <a:lstStyle/>
          <a:p>
            <a:pPr>
              <a:tabLst>
                <a:tab pos="677250" algn="l"/>
                <a:tab pos="2031751" algn="l"/>
                <a:tab pos="2292775" algn="l"/>
              </a:tabLst>
            </a:pPr>
            <a:r>
              <a:rPr lang="en-US" altLang="en-US" dirty="0">
                <a:solidFill>
                  <a:schemeClr val="tx1"/>
                </a:solidFill>
              </a:rPr>
              <a:t>For a function to have an inverse function, it must be one-to-one (bijective)—that is, it must pass the Horizontal Line Test exactly once. </a:t>
            </a:r>
          </a:p>
          <a:p>
            <a:pPr>
              <a:tabLst>
                <a:tab pos="677250" algn="l"/>
                <a:tab pos="2031751" algn="l"/>
                <a:tab pos="2292775" algn="l"/>
              </a:tabLst>
            </a:pPr>
            <a:endParaRPr lang="en-US" altLang="en-US" sz="1778" dirty="0"/>
          </a:p>
          <a:p>
            <a:pPr>
              <a:tabLst>
                <a:tab pos="677250" algn="l"/>
                <a:tab pos="2031751" algn="l"/>
                <a:tab pos="2292775" algn="l"/>
              </a:tabLst>
            </a:pPr>
            <a:r>
              <a:rPr lang="en-US" altLang="en-US" i="1" dirty="0"/>
              <a:t>y</a:t>
            </a:r>
            <a:r>
              <a:rPr lang="en-US" altLang="en-US" dirty="0"/>
              <a:t> = sin </a:t>
            </a:r>
            <a:r>
              <a:rPr lang="en-US" altLang="en-US" i="1" dirty="0"/>
              <a:t>x</a:t>
            </a:r>
            <a:r>
              <a:rPr lang="en-US" altLang="en-US" dirty="0"/>
              <a:t> does not pass the test because different values of </a:t>
            </a:r>
            <a:r>
              <a:rPr lang="en-US" altLang="en-US" i="1" dirty="0"/>
              <a:t>x</a:t>
            </a:r>
            <a:r>
              <a:rPr lang="en-US" altLang="en-US" dirty="0"/>
              <a:t> have the same </a:t>
            </a:r>
            <a:r>
              <a:rPr lang="en-US" altLang="en-US" i="1" dirty="0"/>
              <a:t>y</a:t>
            </a:r>
            <a:r>
              <a:rPr lang="en-US" altLang="en-US" dirty="0"/>
              <a:t>-value.</a:t>
            </a:r>
          </a:p>
        </p:txBody>
      </p:sp>
      <p:sp>
        <p:nvSpPr>
          <p:cNvPr id="5125" name="Text Box 6">
            <a:extLst>
              <a:ext uri="{FF2B5EF4-FFF2-40B4-BE49-F238E27FC236}">
                <a16:creationId xmlns:a16="http://schemas.microsoft.com/office/drawing/2014/main" id="{25F887C6-4D4C-4DB5-BB73-49599D98DFCA}"/>
              </a:ext>
            </a:extLst>
          </p:cNvPr>
          <p:cNvSpPr txBox="1">
            <a:spLocks noChangeArrowheads="1"/>
          </p:cNvSpPr>
          <p:nvPr/>
        </p:nvSpPr>
        <p:spPr bwMode="auto">
          <a:xfrm>
            <a:off x="7350453" y="9412992"/>
            <a:ext cx="1805940" cy="36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aseline="-25000">
                <a:solidFill>
                  <a:schemeClr val="tx1"/>
                </a:solidFill>
                <a:latin typeface="Arial" panose="020B0604020202020204" pitchFamily="34" charset="0"/>
              </a:defRPr>
            </a:lvl1pPr>
            <a:lvl2pPr marL="742950" indent="-285750" eaLnBrk="0" hangingPunct="0">
              <a:defRPr baseline="-25000">
                <a:solidFill>
                  <a:schemeClr val="tx1"/>
                </a:solidFill>
                <a:latin typeface="Arial" panose="020B0604020202020204" pitchFamily="34" charset="0"/>
              </a:defRPr>
            </a:lvl2pPr>
            <a:lvl3pPr marL="1143000" indent="-228600" eaLnBrk="0" hangingPunct="0">
              <a:defRPr baseline="-25000">
                <a:solidFill>
                  <a:schemeClr val="tx1"/>
                </a:solidFill>
                <a:latin typeface="Arial" panose="020B0604020202020204" pitchFamily="34" charset="0"/>
              </a:defRPr>
            </a:lvl3pPr>
            <a:lvl4pPr marL="1600200" indent="-228600" eaLnBrk="0" hangingPunct="0">
              <a:defRPr baseline="-25000">
                <a:solidFill>
                  <a:schemeClr val="tx1"/>
                </a:solidFill>
                <a:latin typeface="Arial" panose="020B0604020202020204" pitchFamily="34" charset="0"/>
              </a:defRPr>
            </a:lvl4pPr>
            <a:lvl5pPr marL="2057400" indent="-228600" eaLnBrk="0" hangingPunct="0">
              <a:defRPr baseline="-25000">
                <a:solidFill>
                  <a:schemeClr val="tx1"/>
                </a:solidFill>
                <a:latin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defRPr>
            </a:lvl9pPr>
          </a:lstStyle>
          <a:p>
            <a:pPr algn="ctr" eaLnBrk="1" hangingPunct="1"/>
            <a:r>
              <a:rPr lang="en-US" altLang="en-US" sz="1778" b="1" baseline="0"/>
              <a:t>Figure 4.67</a:t>
            </a:r>
          </a:p>
        </p:txBody>
      </p:sp>
      <p:pic>
        <p:nvPicPr>
          <p:cNvPr id="6" name="Picture 5">
            <a:extLst>
              <a:ext uri="{FF2B5EF4-FFF2-40B4-BE49-F238E27FC236}">
                <a16:creationId xmlns:a16="http://schemas.microsoft.com/office/drawing/2014/main" id="{173F098D-086A-49A3-B171-2A9867BA36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327"/>
          <a:stretch/>
        </p:blipFill>
        <p:spPr bwMode="auto">
          <a:xfrm>
            <a:off x="9729460" y="5924566"/>
            <a:ext cx="5822275" cy="210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E259A8B0-F2D2-4402-A4C2-126F99BFB4F3}"/>
              </a:ext>
            </a:extLst>
          </p:cNvPr>
          <p:cNvSpPr>
            <a:spLocks noGrp="1" noChangeArrowheads="1"/>
          </p:cNvSpPr>
          <p:nvPr>
            <p:ph type="title"/>
          </p:nvPr>
        </p:nvSpPr>
        <p:spPr/>
        <p:txBody>
          <a:bodyPr/>
          <a:lstStyle/>
          <a:p>
            <a:pPr eaLnBrk="1" hangingPunct="1"/>
            <a:r>
              <a:rPr lang="en-US" altLang="en-US" dirty="0"/>
              <a:t>Inverse Sine Function</a:t>
            </a:r>
          </a:p>
        </p:txBody>
      </p:sp>
      <mc:AlternateContent xmlns:mc="http://schemas.openxmlformats.org/markup-compatibility/2006" xmlns:a14="http://schemas.microsoft.com/office/drawing/2010/main">
        <mc:Choice Requires="a14">
          <p:sp>
            <p:nvSpPr>
              <p:cNvPr id="6147" name="Rectangle 3">
                <a:extLst>
                  <a:ext uri="{FF2B5EF4-FFF2-40B4-BE49-F238E27FC236}">
                    <a16:creationId xmlns:a16="http://schemas.microsoft.com/office/drawing/2014/main" id="{85C94DA4-A465-4397-B9E7-7421B0BE43BA}"/>
                  </a:ext>
                </a:extLst>
              </p:cNvPr>
              <p:cNvSpPr>
                <a:spLocks noGrp="1" noChangeArrowheads="1"/>
              </p:cNvSpPr>
              <p:nvPr>
                <p:ph type="body" idx="1"/>
              </p:nvPr>
            </p:nvSpPr>
            <p:spPr>
              <a:noFill/>
            </p:spPr>
            <p:txBody>
              <a:bodyPr/>
              <a:lstStyle/>
              <a:p>
                <a:pPr>
                  <a:tabLst>
                    <a:tab pos="2031751" algn="l"/>
                    <a:tab pos="2292775" algn="l"/>
                  </a:tabLst>
                </a:pPr>
                <a:r>
                  <a:rPr lang="en-US" altLang="en-US" dirty="0">
                    <a:solidFill>
                      <a:schemeClr val="tx1"/>
                    </a:solidFill>
                  </a:rPr>
                  <a:t>However, when you restrict the domain to the interval – </a:t>
                </a:r>
                <a14:m>
                  <m:oMath xmlns:m="http://schemas.openxmlformats.org/officeDocument/2006/math">
                    <m:f>
                      <m:fPr>
                        <m:ctrlPr>
                          <a:rPr lang="en-IE" altLang="en-US" b="0" i="1" smtClean="0">
                            <a:solidFill>
                              <a:schemeClr val="tx1"/>
                            </a:solidFill>
                            <a:latin typeface="Cambria Math" panose="02040503050406030204" pitchFamily="18" charset="0"/>
                            <a:ea typeface="Cambria Math" panose="02040503050406030204" pitchFamily="18" charset="0"/>
                          </a:rPr>
                        </m:ctrlPr>
                      </m:fPr>
                      <m:num>
                        <m:r>
                          <a:rPr lang="en-US" altLang="en-US" i="1" smtClean="0">
                            <a:solidFill>
                              <a:schemeClr val="tx1"/>
                            </a:solidFill>
                            <a:latin typeface="Cambria Math" panose="02040503050406030204" pitchFamily="18" charset="0"/>
                            <a:ea typeface="Cambria Math" panose="02040503050406030204" pitchFamily="18" charset="0"/>
                          </a:rPr>
                          <m:t>𝜋</m:t>
                        </m:r>
                      </m:num>
                      <m:den>
                        <m:r>
                          <a:rPr lang="en-IE" altLang="en-US" b="0" i="1" smtClean="0">
                            <a:solidFill>
                              <a:schemeClr val="tx1"/>
                            </a:solidFill>
                            <a:latin typeface="Cambria Math" panose="02040503050406030204" pitchFamily="18" charset="0"/>
                            <a:ea typeface="Cambria Math" panose="02040503050406030204" pitchFamily="18" charset="0"/>
                          </a:rPr>
                          <m:t>2</m:t>
                        </m:r>
                      </m:den>
                    </m:f>
                  </m:oMath>
                </a14:m>
                <a:r>
                  <a:rPr lang="en-US" altLang="en-US" b="1" dirty="0">
                    <a:solidFill>
                      <a:schemeClr val="tx1"/>
                    </a:solidFill>
                    <a:sym typeface="Symbol" panose="05050102010706020507" pitchFamily="18" charset="2"/>
                  </a:rPr>
                  <a:t></a:t>
                </a:r>
                <a:r>
                  <a:rPr lang="en-US" altLang="en-US" dirty="0">
                    <a:solidFill>
                      <a:schemeClr val="tx1"/>
                    </a:solidFill>
                  </a:rPr>
                  <a:t> </a:t>
                </a:r>
                <a:r>
                  <a:rPr lang="en-US" altLang="en-US" i="1" dirty="0">
                    <a:solidFill>
                      <a:schemeClr val="tx1"/>
                    </a:solidFill>
                  </a:rPr>
                  <a:t>x</a:t>
                </a:r>
                <a:r>
                  <a:rPr lang="en-US" altLang="en-US" dirty="0">
                    <a:solidFill>
                      <a:schemeClr val="tx1"/>
                    </a:solidFill>
                  </a:rPr>
                  <a:t> </a:t>
                </a:r>
                <a:r>
                  <a:rPr lang="en-US" altLang="en-US" b="1" dirty="0">
                    <a:solidFill>
                      <a:schemeClr val="tx1"/>
                    </a:solidFill>
                    <a:sym typeface="Symbol" panose="05050102010706020507" pitchFamily="18" charset="2"/>
                  </a:rPr>
                  <a:t> </a:t>
                </a:r>
                <a14:m>
                  <m:oMath xmlns:m="http://schemas.openxmlformats.org/officeDocument/2006/math">
                    <m:f>
                      <m:fPr>
                        <m:ctrlPr>
                          <a:rPr lang="en-IE" altLang="en-US" i="1">
                            <a:solidFill>
                              <a:schemeClr val="tx1"/>
                            </a:solidFill>
                            <a:latin typeface="Cambria Math" panose="02040503050406030204" pitchFamily="18" charset="0"/>
                            <a:ea typeface="Cambria Math" panose="02040503050406030204" pitchFamily="18" charset="0"/>
                          </a:rPr>
                        </m:ctrlPr>
                      </m:fPr>
                      <m:num>
                        <m:r>
                          <a:rPr lang="en-US" altLang="en-US" i="1">
                            <a:solidFill>
                              <a:schemeClr val="tx1"/>
                            </a:solidFill>
                            <a:latin typeface="Cambria Math" panose="02040503050406030204" pitchFamily="18" charset="0"/>
                            <a:ea typeface="Cambria Math" panose="02040503050406030204" pitchFamily="18" charset="0"/>
                          </a:rPr>
                          <m:t>𝜋</m:t>
                        </m:r>
                      </m:num>
                      <m:den>
                        <m:r>
                          <a:rPr lang="en-IE" altLang="en-US" i="1">
                            <a:solidFill>
                              <a:schemeClr val="tx1"/>
                            </a:solidFill>
                            <a:latin typeface="Cambria Math" panose="02040503050406030204" pitchFamily="18" charset="0"/>
                            <a:ea typeface="Cambria Math" panose="02040503050406030204" pitchFamily="18" charset="0"/>
                          </a:rPr>
                          <m:t>2</m:t>
                        </m:r>
                      </m:den>
                    </m:f>
                  </m:oMath>
                </a14:m>
                <a:r>
                  <a:rPr lang="en-US" altLang="en-US" dirty="0">
                    <a:solidFill>
                      <a:schemeClr val="tx1"/>
                    </a:solidFill>
                  </a:rPr>
                  <a:t>, the function does have an inverse (passes the horizontal line test). </a:t>
                </a:r>
              </a:p>
              <a:p>
                <a:pPr marL="0" indent="0">
                  <a:buNone/>
                  <a:tabLst>
                    <a:tab pos="2031751" algn="l"/>
                    <a:tab pos="2292775" algn="l"/>
                  </a:tabLst>
                </a:pPr>
                <a:endParaRPr lang="en-US" altLang="en-US" dirty="0">
                  <a:solidFill>
                    <a:schemeClr val="tx1"/>
                  </a:solidFill>
                </a:endParaRPr>
              </a:p>
            </p:txBody>
          </p:sp>
        </mc:Choice>
        <mc:Fallback xmlns="">
          <p:sp>
            <p:nvSpPr>
              <p:cNvPr id="6147" name="Rectangle 3">
                <a:extLst>
                  <a:ext uri="{FF2B5EF4-FFF2-40B4-BE49-F238E27FC236}">
                    <a16:creationId xmlns:a16="http://schemas.microsoft.com/office/drawing/2014/main" id="{85C94DA4-A465-4397-B9E7-7421B0BE43BA}"/>
                  </a:ext>
                </a:extLst>
              </p:cNvPr>
              <p:cNvSpPr>
                <a:spLocks noGrp="1" noRot="1" noChangeAspect="1" noMove="1" noResize="1" noEditPoints="1" noAdjustHandles="1" noChangeArrowheads="1" noChangeShapeType="1" noTextEdit="1"/>
              </p:cNvSpPr>
              <p:nvPr>
                <p:ph type="body" idx="1"/>
              </p:nvPr>
            </p:nvSpPr>
            <p:spPr>
              <a:blipFill>
                <a:blip r:embed="rId2"/>
                <a:stretch>
                  <a:fillRect l="-2711" t="-2000"/>
                </a:stretch>
              </a:blipFill>
            </p:spPr>
            <p:txBody>
              <a:bodyPr/>
              <a:lstStyle/>
              <a:p>
                <a:r>
                  <a:rPr lang="en-IE">
                    <a:noFill/>
                  </a:rPr>
                  <a:t> </a:t>
                </a:r>
              </a:p>
            </p:txBody>
          </p:sp>
        </mc:Fallback>
      </mc:AlternateContent>
      <p:pic>
        <p:nvPicPr>
          <p:cNvPr id="4" name="Picture 5">
            <a:extLst>
              <a:ext uri="{FF2B5EF4-FFF2-40B4-BE49-F238E27FC236}">
                <a16:creationId xmlns:a16="http://schemas.microsoft.com/office/drawing/2014/main" id="{C4718D8A-1F42-4DE9-9BB1-4C6BE6C404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2519" y="4693563"/>
            <a:ext cx="5822275" cy="359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DCD3510-2D2B-4D62-8EC9-62880D1B09A7}"/>
              </a:ext>
            </a:extLst>
          </p:cNvPr>
          <p:cNvSpPr>
            <a:spLocks noGrp="1" noChangeArrowheads="1"/>
          </p:cNvSpPr>
          <p:nvPr>
            <p:ph type="title"/>
          </p:nvPr>
        </p:nvSpPr>
        <p:spPr/>
        <p:txBody>
          <a:bodyPr/>
          <a:lstStyle/>
          <a:p>
            <a:pPr eaLnBrk="1" hangingPunct="1"/>
            <a:r>
              <a:rPr lang="en-US" altLang="en-US"/>
              <a:t>Inverse Sine Function</a:t>
            </a:r>
          </a:p>
        </p:txBody>
      </p:sp>
      <mc:AlternateContent xmlns:mc="http://schemas.openxmlformats.org/markup-compatibility/2006" xmlns:a14="http://schemas.microsoft.com/office/drawing/2010/main">
        <mc:Choice Requires="a14">
          <p:sp>
            <p:nvSpPr>
              <p:cNvPr id="7171" name="Rectangle 3">
                <a:extLst>
                  <a:ext uri="{FF2B5EF4-FFF2-40B4-BE49-F238E27FC236}">
                    <a16:creationId xmlns:a16="http://schemas.microsoft.com/office/drawing/2014/main" id="{4FD7A362-1AF7-4A72-910A-8DC2BF162FEF}"/>
                  </a:ext>
                </a:extLst>
              </p:cNvPr>
              <p:cNvSpPr>
                <a:spLocks noGrp="1" noChangeArrowheads="1"/>
              </p:cNvSpPr>
              <p:nvPr>
                <p:ph type="body" idx="1"/>
              </p:nvPr>
            </p:nvSpPr>
            <p:spPr>
              <a:noFill/>
            </p:spPr>
            <p:txBody>
              <a:bodyPr/>
              <a:lstStyle/>
              <a:p>
                <a:pPr>
                  <a:tabLst>
                    <a:tab pos="602000" algn="l"/>
                    <a:tab pos="2031751" algn="l"/>
                    <a:tab pos="2292775" algn="l"/>
                  </a:tabLst>
                </a:pPr>
                <a:r>
                  <a:rPr lang="en-US" altLang="en-US" dirty="0"/>
                  <a:t>So, on the restricted domain </a:t>
                </a:r>
                <a:r>
                  <a:rPr lang="en-US" altLang="en-US" dirty="0">
                    <a:solidFill>
                      <a:schemeClr val="tx1"/>
                    </a:solidFill>
                  </a:rPr>
                  <a:t>– </a:t>
                </a:r>
                <a14:m>
                  <m:oMath xmlns:m="http://schemas.openxmlformats.org/officeDocument/2006/math">
                    <m:f>
                      <m:fPr>
                        <m:ctrlPr>
                          <a:rPr lang="en-IE" altLang="en-US" b="0" i="1" smtClean="0">
                            <a:solidFill>
                              <a:schemeClr val="tx1"/>
                            </a:solidFill>
                            <a:latin typeface="Cambria Math" panose="02040503050406030204" pitchFamily="18" charset="0"/>
                            <a:ea typeface="Cambria Math" panose="02040503050406030204" pitchFamily="18" charset="0"/>
                          </a:rPr>
                        </m:ctrlPr>
                      </m:fPr>
                      <m:num>
                        <m:r>
                          <a:rPr lang="en-US" altLang="en-US" i="1" smtClean="0">
                            <a:solidFill>
                              <a:schemeClr val="tx1"/>
                            </a:solidFill>
                            <a:latin typeface="Cambria Math" panose="02040503050406030204" pitchFamily="18" charset="0"/>
                            <a:ea typeface="Cambria Math" panose="02040503050406030204" pitchFamily="18" charset="0"/>
                          </a:rPr>
                          <m:t>𝜋</m:t>
                        </m:r>
                      </m:num>
                      <m:den>
                        <m:r>
                          <a:rPr lang="en-IE" altLang="en-US" b="0" i="1" smtClean="0">
                            <a:solidFill>
                              <a:schemeClr val="tx1"/>
                            </a:solidFill>
                            <a:latin typeface="Cambria Math" panose="02040503050406030204" pitchFamily="18" charset="0"/>
                            <a:ea typeface="Cambria Math" panose="02040503050406030204" pitchFamily="18" charset="0"/>
                          </a:rPr>
                          <m:t>2</m:t>
                        </m:r>
                      </m:den>
                    </m:f>
                  </m:oMath>
                </a14:m>
                <a:r>
                  <a:rPr lang="en-US" altLang="en-US" b="1" dirty="0">
                    <a:solidFill>
                      <a:schemeClr val="tx1"/>
                    </a:solidFill>
                    <a:sym typeface="Symbol" panose="05050102010706020507" pitchFamily="18" charset="2"/>
                  </a:rPr>
                  <a:t></a:t>
                </a:r>
                <a:r>
                  <a:rPr lang="en-US" altLang="en-US" dirty="0">
                    <a:solidFill>
                      <a:schemeClr val="tx1"/>
                    </a:solidFill>
                  </a:rPr>
                  <a:t> </a:t>
                </a:r>
                <a:r>
                  <a:rPr lang="en-US" altLang="en-US" i="1" dirty="0">
                    <a:solidFill>
                      <a:schemeClr val="tx1"/>
                    </a:solidFill>
                  </a:rPr>
                  <a:t>x</a:t>
                </a:r>
                <a:r>
                  <a:rPr lang="en-US" altLang="en-US" dirty="0">
                    <a:solidFill>
                      <a:schemeClr val="tx1"/>
                    </a:solidFill>
                  </a:rPr>
                  <a:t> </a:t>
                </a:r>
                <a:r>
                  <a:rPr lang="en-US" altLang="en-US" b="1" dirty="0">
                    <a:solidFill>
                      <a:schemeClr val="tx1"/>
                    </a:solidFill>
                    <a:sym typeface="Symbol" panose="05050102010706020507" pitchFamily="18" charset="2"/>
                  </a:rPr>
                  <a:t> </a:t>
                </a:r>
                <a14:m>
                  <m:oMath xmlns:m="http://schemas.openxmlformats.org/officeDocument/2006/math">
                    <m:f>
                      <m:fPr>
                        <m:ctrlPr>
                          <a:rPr lang="en-IE" altLang="en-US" i="1">
                            <a:solidFill>
                              <a:schemeClr val="tx1"/>
                            </a:solidFill>
                            <a:latin typeface="Cambria Math" panose="02040503050406030204" pitchFamily="18" charset="0"/>
                            <a:ea typeface="Cambria Math" panose="02040503050406030204" pitchFamily="18" charset="0"/>
                          </a:rPr>
                        </m:ctrlPr>
                      </m:fPr>
                      <m:num>
                        <m:r>
                          <a:rPr lang="en-US" altLang="en-US" i="1">
                            <a:solidFill>
                              <a:schemeClr val="tx1"/>
                            </a:solidFill>
                            <a:latin typeface="Cambria Math" panose="02040503050406030204" pitchFamily="18" charset="0"/>
                            <a:ea typeface="Cambria Math" panose="02040503050406030204" pitchFamily="18" charset="0"/>
                          </a:rPr>
                          <m:t>𝜋</m:t>
                        </m:r>
                      </m:num>
                      <m:den>
                        <m:r>
                          <a:rPr lang="en-IE" altLang="en-US" i="1">
                            <a:solidFill>
                              <a:schemeClr val="tx1"/>
                            </a:solidFill>
                            <a:latin typeface="Cambria Math" panose="02040503050406030204" pitchFamily="18" charset="0"/>
                            <a:ea typeface="Cambria Math" panose="02040503050406030204" pitchFamily="18" charset="0"/>
                          </a:rPr>
                          <m:t>2</m:t>
                        </m:r>
                      </m:den>
                    </m:f>
                  </m:oMath>
                </a14:m>
                <a:r>
                  <a:rPr lang="en-US" altLang="en-US" dirty="0"/>
                  <a:t>, </a:t>
                </a:r>
                <a:r>
                  <a:rPr lang="en-US" altLang="en-US" i="1" dirty="0"/>
                  <a:t>y</a:t>
                </a:r>
                <a:r>
                  <a:rPr lang="en-US" altLang="en-US" dirty="0"/>
                  <a:t> = </a:t>
                </a:r>
                <a:r>
                  <a:rPr lang="en-US" altLang="en-US" dirty="0" err="1"/>
                  <a:t>sin</a:t>
                </a:r>
                <a:r>
                  <a:rPr lang="en-US" altLang="en-US" i="1" dirty="0" err="1"/>
                  <a:t>x</a:t>
                </a:r>
                <a:r>
                  <a:rPr lang="en-US" altLang="en-US" dirty="0"/>
                  <a:t> has a unique inverse function called the </a:t>
                </a:r>
                <a:r>
                  <a:rPr lang="en-US" altLang="en-US" b="1" dirty="0"/>
                  <a:t>inverse sine function. </a:t>
                </a:r>
                <a:r>
                  <a:rPr lang="en-US" altLang="en-US" dirty="0"/>
                  <a:t>It is denoted by</a:t>
                </a:r>
              </a:p>
              <a:p>
                <a:pPr>
                  <a:tabLst>
                    <a:tab pos="602000" algn="l"/>
                    <a:tab pos="2031751" algn="l"/>
                    <a:tab pos="2292775" algn="l"/>
                  </a:tabLst>
                </a:pPr>
                <a:endParaRPr lang="en-US" altLang="en-US" dirty="0"/>
              </a:p>
              <a:p>
                <a:pPr>
                  <a:tabLst>
                    <a:tab pos="602000" algn="l"/>
                    <a:tab pos="2031751" algn="l"/>
                    <a:tab pos="2292775" algn="l"/>
                  </a:tabLst>
                </a:pPr>
                <a:r>
                  <a:rPr lang="en-US" altLang="en-US" i="1" dirty="0">
                    <a:solidFill>
                      <a:srgbClr val="FF0000"/>
                    </a:solidFill>
                  </a:rPr>
                  <a:t> y </a:t>
                </a:r>
                <a:r>
                  <a:rPr lang="en-US" altLang="en-US" dirty="0">
                    <a:solidFill>
                      <a:srgbClr val="FF0000"/>
                    </a:solidFill>
                  </a:rPr>
                  <a:t>= </a:t>
                </a:r>
                <a:r>
                  <a:rPr lang="en-US" altLang="en-US" dirty="0" err="1">
                    <a:solidFill>
                      <a:srgbClr val="FF0000"/>
                    </a:solidFill>
                  </a:rPr>
                  <a:t>arcsin</a:t>
                </a:r>
                <a:r>
                  <a:rPr lang="en-US" altLang="en-US" dirty="0">
                    <a:solidFill>
                      <a:srgbClr val="FF0000"/>
                    </a:solidFill>
                  </a:rPr>
                  <a:t> </a:t>
                </a:r>
                <a:r>
                  <a:rPr lang="en-US" altLang="en-US" i="1" dirty="0">
                    <a:solidFill>
                      <a:srgbClr val="FF0000"/>
                    </a:solidFill>
                  </a:rPr>
                  <a:t>x            </a:t>
                </a:r>
                <a:r>
                  <a:rPr lang="en-US" altLang="en-US" dirty="0">
                    <a:solidFill>
                      <a:srgbClr val="FF0000"/>
                    </a:solidFill>
                  </a:rPr>
                  <a:t>or</a:t>
                </a:r>
                <a:r>
                  <a:rPr lang="en-US" altLang="en-US" i="1" dirty="0">
                    <a:solidFill>
                      <a:srgbClr val="FF0000"/>
                    </a:solidFill>
                  </a:rPr>
                  <a:t>           y </a:t>
                </a:r>
                <a:r>
                  <a:rPr lang="en-US" altLang="en-US" dirty="0">
                    <a:solidFill>
                      <a:srgbClr val="FF0000"/>
                    </a:solidFill>
                  </a:rPr>
                  <a:t>= sin</a:t>
                </a:r>
                <a:r>
                  <a:rPr lang="en-US" altLang="en-US" baseline="30000" dirty="0">
                    <a:solidFill>
                      <a:srgbClr val="FF0000"/>
                    </a:solidFill>
                  </a:rPr>
                  <a:t>–1</a:t>
                </a:r>
                <a:r>
                  <a:rPr lang="en-US" altLang="en-US" dirty="0">
                    <a:solidFill>
                      <a:srgbClr val="FF0000"/>
                    </a:solidFill>
                  </a:rPr>
                  <a:t> </a:t>
                </a:r>
                <a:r>
                  <a:rPr lang="en-US" altLang="en-US" i="1" dirty="0">
                    <a:solidFill>
                      <a:srgbClr val="FF0000"/>
                    </a:solidFill>
                  </a:rPr>
                  <a:t>x</a:t>
                </a:r>
                <a:r>
                  <a:rPr lang="en-US" altLang="en-US" dirty="0">
                    <a:solidFill>
                      <a:srgbClr val="FF0000"/>
                    </a:solidFill>
                  </a:rPr>
                  <a:t>.</a:t>
                </a:r>
              </a:p>
              <a:p>
                <a:pPr>
                  <a:tabLst>
                    <a:tab pos="602000" algn="l"/>
                    <a:tab pos="2031751" algn="l"/>
                    <a:tab pos="2292775" algn="l"/>
                  </a:tabLst>
                </a:pPr>
                <a:endParaRPr lang="en-US" altLang="en-US" dirty="0"/>
              </a:p>
              <a:p>
                <a:pPr>
                  <a:tabLst>
                    <a:tab pos="602000" algn="l"/>
                    <a:tab pos="2031751" algn="l"/>
                    <a:tab pos="2292775" algn="l"/>
                  </a:tabLst>
                </a:pPr>
                <a:r>
                  <a:rPr lang="en-US" altLang="en-US" dirty="0"/>
                  <a:t>The notation sin</a:t>
                </a:r>
                <a:r>
                  <a:rPr lang="en-US" altLang="en-US" baseline="30000" dirty="0"/>
                  <a:t>–1</a:t>
                </a:r>
                <a:r>
                  <a:rPr lang="en-US" altLang="en-US" dirty="0"/>
                  <a:t> </a:t>
                </a:r>
                <a:r>
                  <a:rPr lang="en-US" altLang="en-US" i="1" dirty="0"/>
                  <a:t>x</a:t>
                </a:r>
                <a:r>
                  <a:rPr lang="en-US" altLang="en-US" dirty="0"/>
                  <a:t> is similar to the inverse function notation </a:t>
                </a:r>
                <a:r>
                  <a:rPr lang="en-US" altLang="en-US" i="1" dirty="0"/>
                  <a:t>f</a:t>
                </a:r>
                <a:r>
                  <a:rPr lang="en-US" altLang="en-US" sz="1778" i="1" dirty="0"/>
                  <a:t> </a:t>
                </a:r>
                <a:r>
                  <a:rPr lang="en-US" altLang="en-US" baseline="30000" dirty="0"/>
                  <a:t>–1</a:t>
                </a:r>
                <a:r>
                  <a:rPr lang="en-US" altLang="en-US" dirty="0"/>
                  <a:t>(</a:t>
                </a:r>
                <a:r>
                  <a:rPr lang="en-US" altLang="en-US" i="1" dirty="0"/>
                  <a:t>x</a:t>
                </a:r>
                <a:r>
                  <a:rPr lang="en-US" altLang="en-US" dirty="0"/>
                  <a:t>). </a:t>
                </a:r>
              </a:p>
            </p:txBody>
          </p:sp>
        </mc:Choice>
        <mc:Fallback xmlns="">
          <p:sp>
            <p:nvSpPr>
              <p:cNvPr id="7171" name="Rectangle 3">
                <a:extLst>
                  <a:ext uri="{FF2B5EF4-FFF2-40B4-BE49-F238E27FC236}">
                    <a16:creationId xmlns:a16="http://schemas.microsoft.com/office/drawing/2014/main" id="{4FD7A362-1AF7-4A72-910A-8DC2BF162FEF}"/>
                  </a:ext>
                </a:extLst>
              </p:cNvPr>
              <p:cNvSpPr>
                <a:spLocks noGrp="1" noRot="1" noChangeAspect="1" noMove="1" noResize="1" noEditPoints="1" noAdjustHandles="1" noChangeArrowheads="1" noChangeShapeType="1" noTextEdit="1"/>
              </p:cNvSpPr>
              <p:nvPr>
                <p:ph type="body" idx="1"/>
              </p:nvPr>
            </p:nvSpPr>
            <p:spPr>
              <a:blipFill>
                <a:blip r:embed="rId2"/>
                <a:stretch>
                  <a:fillRect l="-2711" t="-1091" r="-242" b="-4545"/>
                </a:stretch>
              </a:blipFill>
            </p:spPr>
            <p:txBody>
              <a:bodyPr/>
              <a:lstStyle/>
              <a:p>
                <a:r>
                  <a:rPr lang="en-IE">
                    <a:noFill/>
                  </a:rPr>
                  <a:t> </a:t>
                </a:r>
              </a:p>
            </p:txBody>
          </p:sp>
        </mc:Fallback>
      </mc:AlternateContent>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0083CFF8-BA9D-4DAF-9B99-3686839EFA35}"/>
              </a:ext>
            </a:extLst>
          </p:cNvPr>
          <p:cNvSpPr/>
          <p:nvPr/>
        </p:nvSpPr>
        <p:spPr>
          <a:xfrm>
            <a:off x="2189747" y="2706650"/>
            <a:ext cx="3336758" cy="2646947"/>
          </a:xfrm>
          <a:prstGeom prst="rtTriangle">
            <a:avLst/>
          </a:prstGeom>
          <a:solidFill>
            <a:schemeClr val="bg1"/>
          </a:solidFill>
          <a:ln w="571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3" name="Rectangle 2">
            <a:extLst>
              <a:ext uri="{FF2B5EF4-FFF2-40B4-BE49-F238E27FC236}">
                <a16:creationId xmlns:a16="http://schemas.microsoft.com/office/drawing/2014/main" id="{41CA1F07-395E-47F3-84D8-BBFB91A78D35}"/>
              </a:ext>
            </a:extLst>
          </p:cNvPr>
          <p:cNvSpPr/>
          <p:nvPr/>
        </p:nvSpPr>
        <p:spPr>
          <a:xfrm>
            <a:off x="2189747" y="5080881"/>
            <a:ext cx="256674" cy="27271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4" name="TextBox 3">
            <a:extLst>
              <a:ext uri="{FF2B5EF4-FFF2-40B4-BE49-F238E27FC236}">
                <a16:creationId xmlns:a16="http://schemas.microsoft.com/office/drawing/2014/main" id="{43EC0966-4360-4026-84DC-AC12C6C70F97}"/>
              </a:ext>
            </a:extLst>
          </p:cNvPr>
          <p:cNvSpPr txBox="1"/>
          <p:nvPr/>
        </p:nvSpPr>
        <p:spPr>
          <a:xfrm>
            <a:off x="4227095" y="4755574"/>
            <a:ext cx="593558" cy="461665"/>
          </a:xfrm>
          <a:prstGeom prst="rect">
            <a:avLst/>
          </a:prstGeom>
          <a:noFill/>
        </p:spPr>
        <p:txBody>
          <a:bodyPr wrap="square" rtlCol="0">
            <a:spAutoFit/>
          </a:bodyPr>
          <a:lstStyle/>
          <a:p>
            <a:r>
              <a:rPr lang="en-IE" sz="2400" b="1" dirty="0"/>
              <a:t>A</a:t>
            </a:r>
          </a:p>
        </p:txBody>
      </p:sp>
      <p:sp>
        <p:nvSpPr>
          <p:cNvPr id="5" name="TextBox 4">
            <a:extLst>
              <a:ext uri="{FF2B5EF4-FFF2-40B4-BE49-F238E27FC236}">
                <a16:creationId xmlns:a16="http://schemas.microsoft.com/office/drawing/2014/main" id="{11C10CAB-EB47-4BE4-A412-9F93886CAAA0}"/>
              </a:ext>
            </a:extLst>
          </p:cNvPr>
          <p:cNvSpPr txBox="1"/>
          <p:nvPr/>
        </p:nvSpPr>
        <p:spPr>
          <a:xfrm>
            <a:off x="1524000" y="3799290"/>
            <a:ext cx="593558" cy="461665"/>
          </a:xfrm>
          <a:prstGeom prst="rect">
            <a:avLst/>
          </a:prstGeom>
          <a:noFill/>
        </p:spPr>
        <p:txBody>
          <a:bodyPr wrap="square" rtlCol="0">
            <a:spAutoFit/>
          </a:bodyPr>
          <a:lstStyle/>
          <a:p>
            <a:r>
              <a:rPr lang="en-IE" sz="2400" b="1" dirty="0"/>
              <a:t>6</a:t>
            </a:r>
          </a:p>
        </p:txBody>
      </p:sp>
      <p:sp>
        <p:nvSpPr>
          <p:cNvPr id="6" name="TextBox 5">
            <a:extLst>
              <a:ext uri="{FF2B5EF4-FFF2-40B4-BE49-F238E27FC236}">
                <a16:creationId xmlns:a16="http://schemas.microsoft.com/office/drawing/2014/main" id="{4A7D5669-7100-41D6-8163-6EBDB84B84C3}"/>
              </a:ext>
            </a:extLst>
          </p:cNvPr>
          <p:cNvSpPr txBox="1"/>
          <p:nvPr/>
        </p:nvSpPr>
        <p:spPr>
          <a:xfrm>
            <a:off x="4227095" y="3568457"/>
            <a:ext cx="593558" cy="461665"/>
          </a:xfrm>
          <a:prstGeom prst="rect">
            <a:avLst/>
          </a:prstGeom>
          <a:noFill/>
        </p:spPr>
        <p:txBody>
          <a:bodyPr wrap="square" rtlCol="0">
            <a:spAutoFit/>
          </a:bodyPr>
          <a:lstStyle/>
          <a:p>
            <a:r>
              <a:rPr lang="en-IE" sz="2400" b="1" dirty="0"/>
              <a:t>10</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D739194-745F-4093-BC49-615B69951A66}"/>
                  </a:ext>
                </a:extLst>
              </p:cNvPr>
              <p:cNvSpPr txBox="1"/>
              <p:nvPr/>
            </p:nvSpPr>
            <p:spPr>
              <a:xfrm>
                <a:off x="7282030" y="2873103"/>
                <a:ext cx="6785811" cy="37649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IE" sz="3600" b="0" i="1" smtClean="0">
                          <a:latin typeface="Cambria Math" panose="02040503050406030204" pitchFamily="18" charset="0"/>
                        </a:rPr>
                        <m:t>𝑆𝑖𝑛𝐴</m:t>
                      </m:r>
                      <m:r>
                        <a:rPr lang="en-IE" sz="3600" b="0" i="1" smtClean="0">
                          <a:latin typeface="Cambria Math" panose="02040503050406030204" pitchFamily="18" charset="0"/>
                        </a:rPr>
                        <m:t>=</m:t>
                      </m:r>
                      <m:f>
                        <m:fPr>
                          <m:ctrlPr>
                            <a:rPr lang="en-IE" sz="3600" b="0" i="1" smtClean="0">
                              <a:latin typeface="Cambria Math" panose="02040503050406030204" pitchFamily="18" charset="0"/>
                            </a:rPr>
                          </m:ctrlPr>
                        </m:fPr>
                        <m:num>
                          <m:r>
                            <a:rPr lang="en-IE" sz="3600" b="0" i="1" smtClean="0">
                              <a:latin typeface="Cambria Math" panose="02040503050406030204" pitchFamily="18" charset="0"/>
                            </a:rPr>
                            <m:t>𝑂</m:t>
                          </m:r>
                        </m:num>
                        <m:den>
                          <m:r>
                            <a:rPr lang="en-IE" sz="3600" b="0" i="1" smtClean="0">
                              <a:latin typeface="Cambria Math" panose="02040503050406030204" pitchFamily="18" charset="0"/>
                            </a:rPr>
                            <m:t>𝐻</m:t>
                          </m:r>
                        </m:den>
                      </m:f>
                    </m:oMath>
                  </m:oMathPara>
                </a14:m>
                <a:endParaRPr lang="en-IE" sz="3600" b="0" dirty="0"/>
              </a:p>
              <a:p>
                <a:pPr/>
                <a14:m>
                  <m:oMathPara xmlns:m="http://schemas.openxmlformats.org/officeDocument/2006/math">
                    <m:oMathParaPr>
                      <m:jc m:val="centerGroup"/>
                    </m:oMathParaPr>
                    <m:oMath xmlns:m="http://schemas.openxmlformats.org/officeDocument/2006/math">
                      <m:r>
                        <a:rPr lang="en-IE" sz="3600" b="0" i="1" smtClean="0">
                          <a:latin typeface="Cambria Math" panose="02040503050406030204" pitchFamily="18" charset="0"/>
                        </a:rPr>
                        <m:t>𝑆𝑖𝑛</m:t>
                      </m:r>
                      <m:r>
                        <a:rPr lang="en-IE" sz="3600" b="0" i="1" smtClean="0">
                          <a:latin typeface="Cambria Math" panose="02040503050406030204" pitchFamily="18" charset="0"/>
                        </a:rPr>
                        <m:t> </m:t>
                      </m:r>
                      <m:r>
                        <a:rPr lang="en-IE" sz="3600" b="0" i="1" smtClean="0">
                          <a:latin typeface="Cambria Math" panose="02040503050406030204" pitchFamily="18" charset="0"/>
                        </a:rPr>
                        <m:t>𝐴</m:t>
                      </m:r>
                      <m:r>
                        <a:rPr lang="en-IE" sz="3600" b="0" i="1" smtClean="0">
                          <a:latin typeface="Cambria Math" panose="02040503050406030204" pitchFamily="18" charset="0"/>
                        </a:rPr>
                        <m:t>=</m:t>
                      </m:r>
                      <m:f>
                        <m:fPr>
                          <m:ctrlPr>
                            <a:rPr lang="en-IE" sz="3600" b="0" i="1" smtClean="0">
                              <a:latin typeface="Cambria Math" panose="02040503050406030204" pitchFamily="18" charset="0"/>
                            </a:rPr>
                          </m:ctrlPr>
                        </m:fPr>
                        <m:num>
                          <m:r>
                            <a:rPr lang="en-IE" sz="3600" b="0" i="1" smtClean="0">
                              <a:latin typeface="Cambria Math" panose="02040503050406030204" pitchFamily="18" charset="0"/>
                            </a:rPr>
                            <m:t>6</m:t>
                          </m:r>
                        </m:num>
                        <m:den>
                          <m:r>
                            <a:rPr lang="en-IE" sz="3600" b="0" i="1" smtClean="0">
                              <a:latin typeface="Cambria Math" panose="02040503050406030204" pitchFamily="18" charset="0"/>
                            </a:rPr>
                            <m:t>10</m:t>
                          </m:r>
                        </m:den>
                      </m:f>
                    </m:oMath>
                  </m:oMathPara>
                </a14:m>
                <a:endParaRPr lang="en-IE" sz="3600" dirty="0"/>
              </a:p>
              <a:p>
                <a:pPr/>
                <a14:m>
                  <m:oMathPara xmlns:m="http://schemas.openxmlformats.org/officeDocument/2006/math">
                    <m:oMathParaPr>
                      <m:jc m:val="centerGroup"/>
                    </m:oMathParaPr>
                    <m:oMath xmlns:m="http://schemas.openxmlformats.org/officeDocument/2006/math">
                      <m:r>
                        <a:rPr lang="en-IE" sz="3600" b="0" i="1" smtClean="0">
                          <a:latin typeface="Cambria Math" panose="02040503050406030204" pitchFamily="18" charset="0"/>
                        </a:rPr>
                        <m:t>𝐴</m:t>
                      </m:r>
                      <m:r>
                        <a:rPr lang="en-IE" sz="3600" b="0" i="1" smtClean="0">
                          <a:latin typeface="Cambria Math" panose="02040503050406030204" pitchFamily="18" charset="0"/>
                        </a:rPr>
                        <m:t>=</m:t>
                      </m:r>
                      <m:r>
                        <a:rPr lang="en-IE" sz="3600" b="0" i="1" smtClean="0">
                          <a:latin typeface="Cambria Math" panose="02040503050406030204" pitchFamily="18" charset="0"/>
                        </a:rPr>
                        <m:t>𝑆𝑖</m:t>
                      </m:r>
                      <m:sSup>
                        <m:sSupPr>
                          <m:ctrlPr>
                            <a:rPr lang="en-IE" sz="3600" b="0" i="1" smtClean="0">
                              <a:latin typeface="Cambria Math" panose="02040503050406030204" pitchFamily="18" charset="0"/>
                            </a:rPr>
                          </m:ctrlPr>
                        </m:sSupPr>
                        <m:e>
                          <m:r>
                            <a:rPr lang="en-IE" sz="3600" b="0" i="1" smtClean="0">
                              <a:latin typeface="Cambria Math" panose="02040503050406030204" pitchFamily="18" charset="0"/>
                            </a:rPr>
                            <m:t>𝑛</m:t>
                          </m:r>
                        </m:e>
                        <m:sup>
                          <m:r>
                            <a:rPr lang="en-IE" sz="3600" b="0" i="1" smtClean="0">
                              <a:latin typeface="Cambria Math" panose="02040503050406030204" pitchFamily="18" charset="0"/>
                            </a:rPr>
                            <m:t>−1</m:t>
                          </m:r>
                        </m:sup>
                      </m:sSup>
                      <m:r>
                        <a:rPr lang="en-IE" sz="3600" b="0" i="1" smtClean="0">
                          <a:latin typeface="Cambria Math" panose="02040503050406030204" pitchFamily="18" charset="0"/>
                        </a:rPr>
                        <m:t>(</m:t>
                      </m:r>
                      <m:f>
                        <m:fPr>
                          <m:ctrlPr>
                            <a:rPr lang="en-IE" sz="3600" b="0" i="1" smtClean="0">
                              <a:latin typeface="Cambria Math" panose="02040503050406030204" pitchFamily="18" charset="0"/>
                            </a:rPr>
                          </m:ctrlPr>
                        </m:fPr>
                        <m:num>
                          <m:r>
                            <a:rPr lang="en-IE" sz="3600" b="0" i="1" smtClean="0">
                              <a:latin typeface="Cambria Math" panose="02040503050406030204" pitchFamily="18" charset="0"/>
                            </a:rPr>
                            <m:t>6</m:t>
                          </m:r>
                        </m:num>
                        <m:den>
                          <m:r>
                            <a:rPr lang="en-IE" sz="3600" b="0" i="1" smtClean="0">
                              <a:latin typeface="Cambria Math" panose="02040503050406030204" pitchFamily="18" charset="0"/>
                            </a:rPr>
                            <m:t>10</m:t>
                          </m:r>
                        </m:den>
                      </m:f>
                      <m:r>
                        <a:rPr lang="en-IE" sz="3600" b="0" i="1" smtClean="0">
                          <a:latin typeface="Cambria Math" panose="02040503050406030204" pitchFamily="18" charset="0"/>
                        </a:rPr>
                        <m:t>)</m:t>
                      </m:r>
                    </m:oMath>
                  </m:oMathPara>
                </a14:m>
                <a:endParaRPr lang="en-IE" sz="3600" b="0" dirty="0"/>
              </a:p>
              <a:p>
                <a:pPr/>
                <a14:m>
                  <m:oMathPara xmlns:m="http://schemas.openxmlformats.org/officeDocument/2006/math">
                    <m:oMathParaPr>
                      <m:jc m:val="centerGroup"/>
                    </m:oMathParaPr>
                    <m:oMath xmlns:m="http://schemas.openxmlformats.org/officeDocument/2006/math">
                      <m:r>
                        <a:rPr lang="en-IE" sz="3600" b="0" i="1" smtClean="0">
                          <a:latin typeface="Cambria Math" panose="02040503050406030204" pitchFamily="18" charset="0"/>
                        </a:rPr>
                        <m:t>𝐴</m:t>
                      </m:r>
                      <m:r>
                        <a:rPr lang="en-IE" sz="3600" b="0" i="1" smtClean="0">
                          <a:latin typeface="Cambria Math" panose="02040503050406030204" pitchFamily="18" charset="0"/>
                        </a:rPr>
                        <m:t>=36.87°</m:t>
                      </m:r>
                    </m:oMath>
                  </m:oMathPara>
                </a14:m>
                <a:endParaRPr lang="en-IE" b="0" dirty="0"/>
              </a:p>
            </p:txBody>
          </p:sp>
        </mc:Choice>
        <mc:Fallback xmlns="">
          <p:sp>
            <p:nvSpPr>
              <p:cNvPr id="7" name="TextBox 6">
                <a:extLst>
                  <a:ext uri="{FF2B5EF4-FFF2-40B4-BE49-F238E27FC236}">
                    <a16:creationId xmlns:a16="http://schemas.microsoft.com/office/drawing/2014/main" id="{8D739194-745F-4093-BC49-615B69951A66}"/>
                  </a:ext>
                </a:extLst>
              </p:cNvPr>
              <p:cNvSpPr txBox="1">
                <a:spLocks noRot="1" noChangeAspect="1" noMove="1" noResize="1" noEditPoints="1" noAdjustHandles="1" noChangeArrowheads="1" noChangeShapeType="1" noTextEdit="1"/>
              </p:cNvSpPr>
              <p:nvPr/>
            </p:nvSpPr>
            <p:spPr>
              <a:xfrm>
                <a:off x="7282030" y="2873103"/>
                <a:ext cx="6785811" cy="3764941"/>
              </a:xfrm>
              <a:prstGeom prst="rect">
                <a:avLst/>
              </a:prstGeom>
              <a:blipFill>
                <a:blip r:embed="rId2"/>
                <a:stretch>
                  <a:fillRect/>
                </a:stretch>
              </a:blipFill>
            </p:spPr>
            <p:txBody>
              <a:bodyPr/>
              <a:lstStyle/>
              <a:p>
                <a:r>
                  <a:rPr lang="en-IE">
                    <a:noFill/>
                  </a:rPr>
                  <a:t> </a:t>
                </a:r>
              </a:p>
            </p:txBody>
          </p:sp>
        </mc:Fallback>
      </mc:AlternateContent>
    </p:spTree>
    <p:extLst>
      <p:ext uri="{BB962C8B-B14F-4D97-AF65-F5344CB8AC3E}">
        <p14:creationId xmlns:p14="http://schemas.microsoft.com/office/powerpoint/2010/main" val="29945512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84EEAA-0368-4335-A209-D5217C4CE449}"/>
              </a:ext>
            </a:extLst>
          </p:cNvPr>
          <p:cNvPicPr>
            <a:picLocks noChangeAspect="1"/>
          </p:cNvPicPr>
          <p:nvPr/>
        </p:nvPicPr>
        <p:blipFill>
          <a:blip r:embed="rId2"/>
          <a:stretch>
            <a:fillRect/>
          </a:stretch>
        </p:blipFill>
        <p:spPr>
          <a:xfrm>
            <a:off x="769182" y="1663441"/>
            <a:ext cx="5926748" cy="6084895"/>
          </a:xfrm>
          <a:prstGeom prst="rect">
            <a:avLst/>
          </a:prstGeom>
        </p:spPr>
      </p:pic>
      <p:sp>
        <p:nvSpPr>
          <p:cNvPr id="6" name="Rectangle 2">
            <a:extLst>
              <a:ext uri="{FF2B5EF4-FFF2-40B4-BE49-F238E27FC236}">
                <a16:creationId xmlns:a16="http://schemas.microsoft.com/office/drawing/2014/main" id="{FF300EA9-F00D-4386-974D-5E35C89A34AA}"/>
              </a:ext>
            </a:extLst>
          </p:cNvPr>
          <p:cNvSpPr txBox="1">
            <a:spLocks noChangeArrowheads="1"/>
          </p:cNvSpPr>
          <p:nvPr/>
        </p:nvSpPr>
        <p:spPr>
          <a:xfrm>
            <a:off x="948359" y="338614"/>
            <a:ext cx="10973872" cy="1173392"/>
          </a:xfrm>
          <a:prstGeom prst="rect">
            <a:avLst/>
          </a:prstGeom>
        </p:spPr>
        <p:txBody>
          <a:bodyPr/>
          <a:lstStyle>
            <a:lvl1pPr algn="l" defTabSz="677250" rtl="0" eaLnBrk="1" fontAlgn="base" hangingPunct="1">
              <a:spcBef>
                <a:spcPct val="0"/>
              </a:spcBef>
              <a:spcAft>
                <a:spcPct val="0"/>
              </a:spcAft>
              <a:defRPr sz="4444" b="1" kern="1200">
                <a:solidFill>
                  <a:srgbClr val="00153B"/>
                </a:solidFill>
                <a:latin typeface="+mj-lt"/>
                <a:ea typeface="ヒラギノ角ゴ Pro W3" pitchFamily="-111" charset="-128"/>
                <a:cs typeface="ヒラギノ角ゴ Pro W3" pitchFamily="-111" charset="-128"/>
              </a:defRPr>
            </a:lvl1pPr>
            <a:lvl2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2pPr>
            <a:lvl3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3pPr>
            <a:lvl4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4pPr>
            <a:lvl5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5pPr>
            <a:lvl6pPr marL="677250"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6pPr>
            <a:lvl7pPr marL="13545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7pPr>
            <a:lvl8pPr marL="203175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8pPr>
            <a:lvl9pPr marL="27090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9pPr>
          </a:lstStyle>
          <a:p>
            <a:r>
              <a:rPr lang="en-US" altLang="en-US"/>
              <a:t>Inverse Sine Function</a:t>
            </a:r>
            <a:endParaRPr lang="en-US" altLang="en-US" dirty="0"/>
          </a:p>
        </p:txBody>
      </p:sp>
      <p:cxnSp>
        <p:nvCxnSpPr>
          <p:cNvPr id="4" name="Straight Arrow Connector 3">
            <a:extLst>
              <a:ext uri="{FF2B5EF4-FFF2-40B4-BE49-F238E27FC236}">
                <a16:creationId xmlns:a16="http://schemas.microsoft.com/office/drawing/2014/main" id="{33E1D78C-DA57-47EE-9EEE-2A85D21BBBC0}"/>
              </a:ext>
            </a:extLst>
          </p:cNvPr>
          <p:cNvCxnSpPr>
            <a:cxnSpLocks/>
          </p:cNvCxnSpPr>
          <p:nvPr/>
        </p:nvCxnSpPr>
        <p:spPr>
          <a:xfrm>
            <a:off x="1398065" y="2937164"/>
            <a:ext cx="8456701"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618CF4D-57E2-472B-9F65-9781778F597C}"/>
                  </a:ext>
                </a:extLst>
              </p:cNvPr>
              <p:cNvSpPr txBox="1"/>
              <p:nvPr/>
            </p:nvSpPr>
            <p:spPr>
              <a:xfrm>
                <a:off x="10099964" y="2503424"/>
                <a:ext cx="5043054" cy="584775"/>
              </a:xfrm>
              <a:prstGeom prst="rect">
                <a:avLst/>
              </a:prstGeom>
              <a:noFill/>
            </p:spPr>
            <p:txBody>
              <a:bodyPr wrap="square" rtlCol="0">
                <a:spAutoFit/>
              </a:bodyPr>
              <a:lstStyle/>
              <a:p>
                <a:pPr algn="ctr"/>
                <a:r>
                  <a:rPr lang="en-IE" sz="3200" b="1" dirty="0"/>
                  <a:t>Angle </a:t>
                </a:r>
                <a14:m>
                  <m:oMath xmlns:m="http://schemas.openxmlformats.org/officeDocument/2006/math">
                    <m:r>
                      <a:rPr lang="en-IE" sz="3200" b="1" i="1" smtClean="0">
                        <a:latin typeface="Cambria Math" panose="02040503050406030204" pitchFamily="18" charset="0"/>
                        <a:ea typeface="Cambria Math" panose="02040503050406030204" pitchFamily="18" charset="0"/>
                      </a:rPr>
                      <m:t>𝜽</m:t>
                    </m:r>
                  </m:oMath>
                </a14:m>
                <a:r>
                  <a:rPr lang="en-IE" sz="3200" b="1" dirty="0"/>
                  <a:t> ( 0 – 90 degrees)</a:t>
                </a:r>
              </a:p>
            </p:txBody>
          </p:sp>
        </mc:Choice>
        <mc:Fallback xmlns="">
          <p:sp>
            <p:nvSpPr>
              <p:cNvPr id="7" name="TextBox 6">
                <a:extLst>
                  <a:ext uri="{FF2B5EF4-FFF2-40B4-BE49-F238E27FC236}">
                    <a16:creationId xmlns:a16="http://schemas.microsoft.com/office/drawing/2014/main" id="{2618CF4D-57E2-472B-9F65-9781778F597C}"/>
                  </a:ext>
                </a:extLst>
              </p:cNvPr>
              <p:cNvSpPr txBox="1">
                <a:spLocks noRot="1" noChangeAspect="1" noMove="1" noResize="1" noEditPoints="1" noAdjustHandles="1" noChangeArrowheads="1" noChangeShapeType="1" noTextEdit="1"/>
              </p:cNvSpPr>
              <p:nvPr/>
            </p:nvSpPr>
            <p:spPr>
              <a:xfrm>
                <a:off x="10099964" y="2503424"/>
                <a:ext cx="5043054" cy="584775"/>
              </a:xfrm>
              <a:prstGeom prst="rect">
                <a:avLst/>
              </a:prstGeom>
              <a:blipFill>
                <a:blip r:embed="rId3"/>
                <a:stretch>
                  <a:fillRect l="-2539" t="-13542" r="-2297" b="-33333"/>
                </a:stretch>
              </a:blipFill>
            </p:spPr>
            <p:txBody>
              <a:bodyPr/>
              <a:lstStyle/>
              <a:p>
                <a:r>
                  <a:rPr lang="en-IE">
                    <a:noFill/>
                  </a:rPr>
                  <a:t> </a:t>
                </a:r>
              </a:p>
            </p:txBody>
          </p:sp>
        </mc:Fallback>
      </mc:AlternateContent>
      <p:cxnSp>
        <p:nvCxnSpPr>
          <p:cNvPr id="9" name="Connector: Curved 8">
            <a:extLst>
              <a:ext uri="{FF2B5EF4-FFF2-40B4-BE49-F238E27FC236}">
                <a16:creationId xmlns:a16="http://schemas.microsoft.com/office/drawing/2014/main" id="{E449DA03-DF23-4713-BD70-AB4167B0A2B9}"/>
              </a:ext>
            </a:extLst>
          </p:cNvPr>
          <p:cNvCxnSpPr>
            <a:cxnSpLocks/>
          </p:cNvCxnSpPr>
          <p:nvPr/>
        </p:nvCxnSpPr>
        <p:spPr>
          <a:xfrm flipV="1">
            <a:off x="3537093" y="6427143"/>
            <a:ext cx="6317673" cy="794105"/>
          </a:xfrm>
          <a:prstGeom prst="curvedConnector3">
            <a:avLst>
              <a:gd name="adj1" fmla="val 1096"/>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E42998E1-2FC0-4947-8111-F6952110BB01}"/>
              </a:ext>
            </a:extLst>
          </p:cNvPr>
          <p:cNvSpPr txBox="1"/>
          <p:nvPr/>
        </p:nvSpPr>
        <p:spPr>
          <a:xfrm>
            <a:off x="10099964" y="5992996"/>
            <a:ext cx="5043054" cy="1569660"/>
          </a:xfrm>
          <a:prstGeom prst="rect">
            <a:avLst/>
          </a:prstGeom>
          <a:noFill/>
        </p:spPr>
        <p:txBody>
          <a:bodyPr wrap="square" rtlCol="0">
            <a:spAutoFit/>
          </a:bodyPr>
          <a:lstStyle/>
          <a:p>
            <a:pPr algn="ctr"/>
            <a:r>
              <a:rPr lang="en-IE" sz="3200" b="1" dirty="0"/>
              <a:t>Ratio of Opposite to Hypotenuse</a:t>
            </a:r>
          </a:p>
          <a:p>
            <a:pPr algn="ctr"/>
            <a:r>
              <a:rPr lang="en-IE" sz="3200" b="1" dirty="0"/>
              <a:t>(0 – 1)</a:t>
            </a:r>
          </a:p>
        </p:txBody>
      </p:sp>
    </p:spTree>
    <p:extLst>
      <p:ext uri="{BB962C8B-B14F-4D97-AF65-F5344CB8AC3E}">
        <p14:creationId xmlns:p14="http://schemas.microsoft.com/office/powerpoint/2010/main" val="13034370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D59A21-BAF7-4FC3-92C0-C612D8981E90}"/>
              </a:ext>
            </a:extLst>
          </p:cNvPr>
          <p:cNvPicPr>
            <a:picLocks noChangeAspect="1"/>
          </p:cNvPicPr>
          <p:nvPr/>
        </p:nvPicPr>
        <p:blipFill>
          <a:blip r:embed="rId2"/>
          <a:stretch>
            <a:fillRect/>
          </a:stretch>
        </p:blipFill>
        <p:spPr>
          <a:xfrm>
            <a:off x="7868016" y="1663442"/>
            <a:ext cx="6457584" cy="6340315"/>
          </a:xfrm>
          <a:prstGeom prst="rect">
            <a:avLst/>
          </a:prstGeom>
        </p:spPr>
      </p:pic>
      <p:sp>
        <p:nvSpPr>
          <p:cNvPr id="6" name="Rectangle 2">
            <a:extLst>
              <a:ext uri="{FF2B5EF4-FFF2-40B4-BE49-F238E27FC236}">
                <a16:creationId xmlns:a16="http://schemas.microsoft.com/office/drawing/2014/main" id="{FF300EA9-F00D-4386-974D-5E35C89A34AA}"/>
              </a:ext>
            </a:extLst>
          </p:cNvPr>
          <p:cNvSpPr txBox="1">
            <a:spLocks noChangeArrowheads="1"/>
          </p:cNvSpPr>
          <p:nvPr/>
        </p:nvSpPr>
        <p:spPr>
          <a:xfrm>
            <a:off x="948359" y="338614"/>
            <a:ext cx="10973872" cy="1173392"/>
          </a:xfrm>
          <a:prstGeom prst="rect">
            <a:avLst/>
          </a:prstGeom>
        </p:spPr>
        <p:txBody>
          <a:bodyPr/>
          <a:lstStyle>
            <a:lvl1pPr algn="l" defTabSz="677250" rtl="0" eaLnBrk="1" fontAlgn="base" hangingPunct="1">
              <a:spcBef>
                <a:spcPct val="0"/>
              </a:spcBef>
              <a:spcAft>
                <a:spcPct val="0"/>
              </a:spcAft>
              <a:defRPr sz="4444" b="1" kern="1200">
                <a:solidFill>
                  <a:srgbClr val="00153B"/>
                </a:solidFill>
                <a:latin typeface="+mj-lt"/>
                <a:ea typeface="ヒラギノ角ゴ Pro W3" pitchFamily="-111" charset="-128"/>
                <a:cs typeface="ヒラギノ角ゴ Pro W3" pitchFamily="-111" charset="-128"/>
              </a:defRPr>
            </a:lvl1pPr>
            <a:lvl2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2pPr>
            <a:lvl3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3pPr>
            <a:lvl4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4pPr>
            <a:lvl5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5pPr>
            <a:lvl6pPr marL="677250"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6pPr>
            <a:lvl7pPr marL="13545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7pPr>
            <a:lvl8pPr marL="203175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8pPr>
            <a:lvl9pPr marL="27090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9pPr>
          </a:lstStyle>
          <a:p>
            <a:r>
              <a:rPr lang="en-US" altLang="en-US"/>
              <a:t>Inverse Sine Function</a:t>
            </a:r>
            <a:endParaRPr lang="en-US" altLang="en-US" dirty="0"/>
          </a:p>
        </p:txBody>
      </p:sp>
      <p:pic>
        <p:nvPicPr>
          <p:cNvPr id="4" name="Picture 3">
            <a:extLst>
              <a:ext uri="{FF2B5EF4-FFF2-40B4-BE49-F238E27FC236}">
                <a16:creationId xmlns:a16="http://schemas.microsoft.com/office/drawing/2014/main" id="{A2734C93-BE2C-4A29-9B14-346B62FCA6E8}"/>
              </a:ext>
            </a:extLst>
          </p:cNvPr>
          <p:cNvPicPr>
            <a:picLocks noChangeAspect="1"/>
          </p:cNvPicPr>
          <p:nvPr/>
        </p:nvPicPr>
        <p:blipFill>
          <a:blip r:embed="rId3"/>
          <a:stretch>
            <a:fillRect/>
          </a:stretch>
        </p:blipFill>
        <p:spPr>
          <a:xfrm>
            <a:off x="533187" y="1663442"/>
            <a:ext cx="6279458" cy="2678751"/>
          </a:xfrm>
          <a:prstGeom prst="rect">
            <a:avLst/>
          </a:prstGeom>
        </p:spPr>
      </p:pic>
      <p:pic>
        <p:nvPicPr>
          <p:cNvPr id="7" name="Picture 6">
            <a:extLst>
              <a:ext uri="{FF2B5EF4-FFF2-40B4-BE49-F238E27FC236}">
                <a16:creationId xmlns:a16="http://schemas.microsoft.com/office/drawing/2014/main" id="{137DA2C1-9FF5-4C5B-BDB4-7B8A44D7FBF6}"/>
              </a:ext>
            </a:extLst>
          </p:cNvPr>
          <p:cNvPicPr>
            <a:picLocks noChangeAspect="1"/>
          </p:cNvPicPr>
          <p:nvPr/>
        </p:nvPicPr>
        <p:blipFill rotWithShape="1">
          <a:blip r:embed="rId3"/>
          <a:srcRect l="66966" t="56196" b="8253"/>
          <a:stretch/>
        </p:blipFill>
        <p:spPr>
          <a:xfrm>
            <a:off x="2078183" y="5974966"/>
            <a:ext cx="3764414" cy="1728162"/>
          </a:xfrm>
          <a:prstGeom prst="rect">
            <a:avLst/>
          </a:prstGeom>
        </p:spPr>
      </p:pic>
      <p:sp>
        <p:nvSpPr>
          <p:cNvPr id="8" name="Oval 7">
            <a:extLst>
              <a:ext uri="{FF2B5EF4-FFF2-40B4-BE49-F238E27FC236}">
                <a16:creationId xmlns:a16="http://schemas.microsoft.com/office/drawing/2014/main" id="{3619F8FF-179C-4A32-86BC-ACB206141FD7}"/>
              </a:ext>
            </a:extLst>
          </p:cNvPr>
          <p:cNvSpPr/>
          <p:nvPr/>
        </p:nvSpPr>
        <p:spPr>
          <a:xfrm>
            <a:off x="4530436" y="2993343"/>
            <a:ext cx="2576946" cy="1653447"/>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cxnSp>
        <p:nvCxnSpPr>
          <p:cNvPr id="10" name="Straight Arrow Connector 9">
            <a:extLst>
              <a:ext uri="{FF2B5EF4-FFF2-40B4-BE49-F238E27FC236}">
                <a16:creationId xmlns:a16="http://schemas.microsoft.com/office/drawing/2014/main" id="{3877C445-3E1B-43BD-8F14-3680B6978E59}"/>
              </a:ext>
            </a:extLst>
          </p:cNvPr>
          <p:cNvCxnSpPr/>
          <p:nvPr/>
        </p:nvCxnSpPr>
        <p:spPr>
          <a:xfrm flipH="1">
            <a:off x="4682836" y="4833599"/>
            <a:ext cx="1159761" cy="1141367"/>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67199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D59A21-BAF7-4FC3-92C0-C612D8981E90}"/>
              </a:ext>
            </a:extLst>
          </p:cNvPr>
          <p:cNvPicPr>
            <a:picLocks noChangeAspect="1"/>
          </p:cNvPicPr>
          <p:nvPr/>
        </p:nvPicPr>
        <p:blipFill>
          <a:blip r:embed="rId2"/>
          <a:stretch>
            <a:fillRect/>
          </a:stretch>
        </p:blipFill>
        <p:spPr>
          <a:xfrm>
            <a:off x="7868016" y="1663442"/>
            <a:ext cx="6457584" cy="6340315"/>
          </a:xfrm>
          <a:prstGeom prst="rect">
            <a:avLst/>
          </a:prstGeom>
        </p:spPr>
      </p:pic>
      <p:sp>
        <p:nvSpPr>
          <p:cNvPr id="6" name="Rectangle 2">
            <a:extLst>
              <a:ext uri="{FF2B5EF4-FFF2-40B4-BE49-F238E27FC236}">
                <a16:creationId xmlns:a16="http://schemas.microsoft.com/office/drawing/2014/main" id="{FF300EA9-F00D-4386-974D-5E35C89A34AA}"/>
              </a:ext>
            </a:extLst>
          </p:cNvPr>
          <p:cNvSpPr txBox="1">
            <a:spLocks noChangeArrowheads="1"/>
          </p:cNvSpPr>
          <p:nvPr/>
        </p:nvSpPr>
        <p:spPr>
          <a:xfrm>
            <a:off x="948359" y="338614"/>
            <a:ext cx="10973872" cy="1173392"/>
          </a:xfrm>
          <a:prstGeom prst="rect">
            <a:avLst/>
          </a:prstGeom>
        </p:spPr>
        <p:txBody>
          <a:bodyPr/>
          <a:lstStyle>
            <a:lvl1pPr algn="l" defTabSz="677250" rtl="0" eaLnBrk="1" fontAlgn="base" hangingPunct="1">
              <a:spcBef>
                <a:spcPct val="0"/>
              </a:spcBef>
              <a:spcAft>
                <a:spcPct val="0"/>
              </a:spcAft>
              <a:defRPr sz="4444" b="1" kern="1200">
                <a:solidFill>
                  <a:srgbClr val="00153B"/>
                </a:solidFill>
                <a:latin typeface="+mj-lt"/>
                <a:ea typeface="ヒラギノ角ゴ Pro W3" pitchFamily="-111" charset="-128"/>
                <a:cs typeface="ヒラギノ角ゴ Pro W3" pitchFamily="-111" charset="-128"/>
              </a:defRPr>
            </a:lvl1pPr>
            <a:lvl2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2pPr>
            <a:lvl3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3pPr>
            <a:lvl4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4pPr>
            <a:lvl5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5pPr>
            <a:lvl6pPr marL="677250"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6pPr>
            <a:lvl7pPr marL="13545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7pPr>
            <a:lvl8pPr marL="203175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8pPr>
            <a:lvl9pPr marL="27090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9pPr>
          </a:lstStyle>
          <a:p>
            <a:r>
              <a:rPr lang="en-US" altLang="en-US"/>
              <a:t>Inverse Sine Function</a:t>
            </a:r>
            <a:endParaRPr lang="en-US" altLang="en-US" dirty="0"/>
          </a:p>
        </p:txBody>
      </p:sp>
      <p:pic>
        <p:nvPicPr>
          <p:cNvPr id="4" name="Picture 3">
            <a:extLst>
              <a:ext uri="{FF2B5EF4-FFF2-40B4-BE49-F238E27FC236}">
                <a16:creationId xmlns:a16="http://schemas.microsoft.com/office/drawing/2014/main" id="{A2734C93-BE2C-4A29-9B14-346B62FCA6E8}"/>
              </a:ext>
            </a:extLst>
          </p:cNvPr>
          <p:cNvPicPr>
            <a:picLocks noChangeAspect="1"/>
          </p:cNvPicPr>
          <p:nvPr/>
        </p:nvPicPr>
        <p:blipFill>
          <a:blip r:embed="rId3"/>
          <a:stretch>
            <a:fillRect/>
          </a:stretch>
        </p:blipFill>
        <p:spPr>
          <a:xfrm>
            <a:off x="533187" y="1663442"/>
            <a:ext cx="6279458" cy="2678751"/>
          </a:xfrm>
          <a:prstGeom prst="rect">
            <a:avLst/>
          </a:prstGeom>
        </p:spPr>
      </p:pic>
      <p:pic>
        <p:nvPicPr>
          <p:cNvPr id="7" name="Picture 6">
            <a:extLst>
              <a:ext uri="{FF2B5EF4-FFF2-40B4-BE49-F238E27FC236}">
                <a16:creationId xmlns:a16="http://schemas.microsoft.com/office/drawing/2014/main" id="{137DA2C1-9FF5-4C5B-BDB4-7B8A44D7FBF6}"/>
              </a:ext>
            </a:extLst>
          </p:cNvPr>
          <p:cNvPicPr>
            <a:picLocks noChangeAspect="1"/>
          </p:cNvPicPr>
          <p:nvPr/>
        </p:nvPicPr>
        <p:blipFill rotWithShape="1">
          <a:blip r:embed="rId3"/>
          <a:srcRect l="66966" t="56196" b="8253"/>
          <a:stretch/>
        </p:blipFill>
        <p:spPr>
          <a:xfrm>
            <a:off x="2078183" y="5974966"/>
            <a:ext cx="3764414" cy="1728162"/>
          </a:xfrm>
          <a:prstGeom prst="rect">
            <a:avLst/>
          </a:prstGeom>
        </p:spPr>
      </p:pic>
      <p:sp>
        <p:nvSpPr>
          <p:cNvPr id="8" name="Oval 7">
            <a:extLst>
              <a:ext uri="{FF2B5EF4-FFF2-40B4-BE49-F238E27FC236}">
                <a16:creationId xmlns:a16="http://schemas.microsoft.com/office/drawing/2014/main" id="{3619F8FF-179C-4A32-86BC-ACB206141FD7}"/>
              </a:ext>
            </a:extLst>
          </p:cNvPr>
          <p:cNvSpPr/>
          <p:nvPr/>
        </p:nvSpPr>
        <p:spPr>
          <a:xfrm>
            <a:off x="4530436" y="2993343"/>
            <a:ext cx="2576946" cy="1653447"/>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cxnSp>
        <p:nvCxnSpPr>
          <p:cNvPr id="10" name="Straight Arrow Connector 9">
            <a:extLst>
              <a:ext uri="{FF2B5EF4-FFF2-40B4-BE49-F238E27FC236}">
                <a16:creationId xmlns:a16="http://schemas.microsoft.com/office/drawing/2014/main" id="{3877C445-3E1B-43BD-8F14-3680B6978E59}"/>
              </a:ext>
            </a:extLst>
          </p:cNvPr>
          <p:cNvCxnSpPr/>
          <p:nvPr/>
        </p:nvCxnSpPr>
        <p:spPr>
          <a:xfrm flipH="1">
            <a:off x="4682836" y="4833599"/>
            <a:ext cx="1159761" cy="1141367"/>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AFE52A8-B2D6-4CC2-A620-13AD1A230293}"/>
              </a:ext>
            </a:extLst>
          </p:cNvPr>
          <p:cNvSpPr txBox="1"/>
          <p:nvPr/>
        </p:nvSpPr>
        <p:spPr>
          <a:xfrm>
            <a:off x="5262716" y="5923610"/>
            <a:ext cx="983673" cy="400110"/>
          </a:xfrm>
          <a:prstGeom prst="rect">
            <a:avLst/>
          </a:prstGeom>
          <a:noFill/>
          <a:ln w="38100">
            <a:solidFill>
              <a:srgbClr val="FF0000"/>
            </a:solidFill>
          </a:ln>
        </p:spPr>
        <p:txBody>
          <a:bodyPr wrap="square" rtlCol="0">
            <a:spAutoFit/>
          </a:bodyPr>
          <a:lstStyle/>
          <a:p>
            <a:r>
              <a:rPr lang="en-IE" sz="2000" b="1" u="sng" dirty="0"/>
              <a:t>Input</a:t>
            </a:r>
          </a:p>
        </p:txBody>
      </p:sp>
      <p:cxnSp>
        <p:nvCxnSpPr>
          <p:cNvPr id="3" name="Straight Arrow Connector 2">
            <a:extLst>
              <a:ext uri="{FF2B5EF4-FFF2-40B4-BE49-F238E27FC236}">
                <a16:creationId xmlns:a16="http://schemas.microsoft.com/office/drawing/2014/main" id="{D731E0AE-0DB5-452C-8522-E57B8910E7D4}"/>
              </a:ext>
            </a:extLst>
          </p:cNvPr>
          <p:cNvCxnSpPr/>
          <p:nvPr/>
        </p:nvCxnSpPr>
        <p:spPr>
          <a:xfrm>
            <a:off x="6400800" y="5974966"/>
            <a:ext cx="4779818" cy="1534198"/>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34263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D59A21-BAF7-4FC3-92C0-C612D8981E90}"/>
              </a:ext>
            </a:extLst>
          </p:cNvPr>
          <p:cNvPicPr>
            <a:picLocks noChangeAspect="1"/>
          </p:cNvPicPr>
          <p:nvPr/>
        </p:nvPicPr>
        <p:blipFill>
          <a:blip r:embed="rId2"/>
          <a:stretch>
            <a:fillRect/>
          </a:stretch>
        </p:blipFill>
        <p:spPr>
          <a:xfrm>
            <a:off x="7868016" y="1663442"/>
            <a:ext cx="6457584" cy="6340315"/>
          </a:xfrm>
          <a:prstGeom prst="rect">
            <a:avLst/>
          </a:prstGeom>
        </p:spPr>
      </p:pic>
      <p:sp>
        <p:nvSpPr>
          <p:cNvPr id="6" name="Rectangle 2">
            <a:extLst>
              <a:ext uri="{FF2B5EF4-FFF2-40B4-BE49-F238E27FC236}">
                <a16:creationId xmlns:a16="http://schemas.microsoft.com/office/drawing/2014/main" id="{FF300EA9-F00D-4386-974D-5E35C89A34AA}"/>
              </a:ext>
            </a:extLst>
          </p:cNvPr>
          <p:cNvSpPr txBox="1">
            <a:spLocks noChangeArrowheads="1"/>
          </p:cNvSpPr>
          <p:nvPr/>
        </p:nvSpPr>
        <p:spPr>
          <a:xfrm>
            <a:off x="948359" y="338614"/>
            <a:ext cx="10973872" cy="1173392"/>
          </a:xfrm>
          <a:prstGeom prst="rect">
            <a:avLst/>
          </a:prstGeom>
        </p:spPr>
        <p:txBody>
          <a:bodyPr/>
          <a:lstStyle>
            <a:lvl1pPr algn="l" defTabSz="677250" rtl="0" eaLnBrk="1" fontAlgn="base" hangingPunct="1">
              <a:spcBef>
                <a:spcPct val="0"/>
              </a:spcBef>
              <a:spcAft>
                <a:spcPct val="0"/>
              </a:spcAft>
              <a:defRPr sz="4444" b="1" kern="1200">
                <a:solidFill>
                  <a:srgbClr val="00153B"/>
                </a:solidFill>
                <a:latin typeface="+mj-lt"/>
                <a:ea typeface="ヒラギノ角ゴ Pro W3" pitchFamily="-111" charset="-128"/>
                <a:cs typeface="ヒラギノ角ゴ Pro W3" pitchFamily="-111" charset="-128"/>
              </a:defRPr>
            </a:lvl1pPr>
            <a:lvl2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2pPr>
            <a:lvl3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3pPr>
            <a:lvl4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4pPr>
            <a:lvl5pPr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5pPr>
            <a:lvl6pPr marL="677250"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6pPr>
            <a:lvl7pPr marL="13545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7pPr>
            <a:lvl8pPr marL="203175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8pPr>
            <a:lvl9pPr marL="2709001" algn="l" defTabSz="677250" rtl="0" eaLnBrk="1" fontAlgn="base" hangingPunct="1">
              <a:spcBef>
                <a:spcPct val="0"/>
              </a:spcBef>
              <a:spcAft>
                <a:spcPct val="0"/>
              </a:spcAft>
              <a:defRPr sz="4444" b="1">
                <a:solidFill>
                  <a:srgbClr val="00153B"/>
                </a:solidFill>
                <a:latin typeface="Calibri" pitchFamily="-111" charset="0"/>
                <a:ea typeface="ヒラギノ角ゴ Pro W3" pitchFamily="-111" charset="-128"/>
                <a:cs typeface="ヒラギノ角ゴ Pro W3" pitchFamily="-111" charset="-128"/>
              </a:defRPr>
            </a:lvl9pPr>
          </a:lstStyle>
          <a:p>
            <a:r>
              <a:rPr lang="en-US" altLang="en-US"/>
              <a:t>Inverse Sine Function</a:t>
            </a:r>
            <a:endParaRPr lang="en-US" altLang="en-US" dirty="0"/>
          </a:p>
        </p:txBody>
      </p:sp>
      <p:pic>
        <p:nvPicPr>
          <p:cNvPr id="4" name="Picture 3">
            <a:extLst>
              <a:ext uri="{FF2B5EF4-FFF2-40B4-BE49-F238E27FC236}">
                <a16:creationId xmlns:a16="http://schemas.microsoft.com/office/drawing/2014/main" id="{A2734C93-BE2C-4A29-9B14-346B62FCA6E8}"/>
              </a:ext>
            </a:extLst>
          </p:cNvPr>
          <p:cNvPicPr>
            <a:picLocks noChangeAspect="1"/>
          </p:cNvPicPr>
          <p:nvPr/>
        </p:nvPicPr>
        <p:blipFill>
          <a:blip r:embed="rId3"/>
          <a:stretch>
            <a:fillRect/>
          </a:stretch>
        </p:blipFill>
        <p:spPr>
          <a:xfrm>
            <a:off x="533187" y="1663442"/>
            <a:ext cx="6279458" cy="2678751"/>
          </a:xfrm>
          <a:prstGeom prst="rect">
            <a:avLst/>
          </a:prstGeom>
        </p:spPr>
      </p:pic>
      <p:pic>
        <p:nvPicPr>
          <p:cNvPr id="7" name="Picture 6">
            <a:extLst>
              <a:ext uri="{FF2B5EF4-FFF2-40B4-BE49-F238E27FC236}">
                <a16:creationId xmlns:a16="http://schemas.microsoft.com/office/drawing/2014/main" id="{137DA2C1-9FF5-4C5B-BDB4-7B8A44D7FBF6}"/>
              </a:ext>
            </a:extLst>
          </p:cNvPr>
          <p:cNvPicPr>
            <a:picLocks noChangeAspect="1"/>
          </p:cNvPicPr>
          <p:nvPr/>
        </p:nvPicPr>
        <p:blipFill rotWithShape="1">
          <a:blip r:embed="rId3"/>
          <a:srcRect l="66966" t="56196" b="8253"/>
          <a:stretch/>
        </p:blipFill>
        <p:spPr>
          <a:xfrm>
            <a:off x="2078183" y="5974966"/>
            <a:ext cx="3764414" cy="1728162"/>
          </a:xfrm>
          <a:prstGeom prst="rect">
            <a:avLst/>
          </a:prstGeom>
        </p:spPr>
      </p:pic>
      <p:sp>
        <p:nvSpPr>
          <p:cNvPr id="8" name="Oval 7">
            <a:extLst>
              <a:ext uri="{FF2B5EF4-FFF2-40B4-BE49-F238E27FC236}">
                <a16:creationId xmlns:a16="http://schemas.microsoft.com/office/drawing/2014/main" id="{3619F8FF-179C-4A32-86BC-ACB206141FD7}"/>
              </a:ext>
            </a:extLst>
          </p:cNvPr>
          <p:cNvSpPr/>
          <p:nvPr/>
        </p:nvSpPr>
        <p:spPr>
          <a:xfrm>
            <a:off x="4530436" y="2993343"/>
            <a:ext cx="2576946" cy="1653447"/>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cxnSp>
        <p:nvCxnSpPr>
          <p:cNvPr id="10" name="Straight Arrow Connector 9">
            <a:extLst>
              <a:ext uri="{FF2B5EF4-FFF2-40B4-BE49-F238E27FC236}">
                <a16:creationId xmlns:a16="http://schemas.microsoft.com/office/drawing/2014/main" id="{3877C445-3E1B-43BD-8F14-3680B6978E59}"/>
              </a:ext>
            </a:extLst>
          </p:cNvPr>
          <p:cNvCxnSpPr/>
          <p:nvPr/>
        </p:nvCxnSpPr>
        <p:spPr>
          <a:xfrm flipH="1">
            <a:off x="4682836" y="4833599"/>
            <a:ext cx="1159761" cy="1141367"/>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FAFE52A8-B2D6-4CC2-A620-13AD1A230293}"/>
              </a:ext>
            </a:extLst>
          </p:cNvPr>
          <p:cNvSpPr txBox="1"/>
          <p:nvPr/>
        </p:nvSpPr>
        <p:spPr>
          <a:xfrm>
            <a:off x="5262716" y="5923610"/>
            <a:ext cx="983673" cy="400110"/>
          </a:xfrm>
          <a:prstGeom prst="rect">
            <a:avLst/>
          </a:prstGeom>
          <a:noFill/>
          <a:ln w="38100">
            <a:solidFill>
              <a:srgbClr val="FF0000"/>
            </a:solidFill>
          </a:ln>
        </p:spPr>
        <p:txBody>
          <a:bodyPr wrap="square" rtlCol="0">
            <a:spAutoFit/>
          </a:bodyPr>
          <a:lstStyle/>
          <a:p>
            <a:r>
              <a:rPr lang="en-IE" sz="2000" b="1" u="sng" dirty="0"/>
              <a:t>Input</a:t>
            </a:r>
          </a:p>
        </p:txBody>
      </p:sp>
      <p:sp>
        <p:nvSpPr>
          <p:cNvPr id="12" name="TextBox 11">
            <a:extLst>
              <a:ext uri="{FF2B5EF4-FFF2-40B4-BE49-F238E27FC236}">
                <a16:creationId xmlns:a16="http://schemas.microsoft.com/office/drawing/2014/main" id="{708E9B4A-006F-47E1-8152-178D0D020AE9}"/>
              </a:ext>
            </a:extLst>
          </p:cNvPr>
          <p:cNvSpPr txBox="1"/>
          <p:nvPr/>
        </p:nvSpPr>
        <p:spPr>
          <a:xfrm>
            <a:off x="1468583" y="7603647"/>
            <a:ext cx="1189482" cy="400110"/>
          </a:xfrm>
          <a:prstGeom prst="rect">
            <a:avLst/>
          </a:prstGeom>
          <a:noFill/>
          <a:ln w="38100">
            <a:solidFill>
              <a:srgbClr val="FF0000"/>
            </a:solidFill>
          </a:ln>
        </p:spPr>
        <p:txBody>
          <a:bodyPr wrap="square" rtlCol="0">
            <a:spAutoFit/>
          </a:bodyPr>
          <a:lstStyle/>
          <a:p>
            <a:r>
              <a:rPr lang="en-IE" sz="2000" b="1" u="sng" dirty="0"/>
              <a:t>Output</a:t>
            </a:r>
          </a:p>
        </p:txBody>
      </p:sp>
      <p:cxnSp>
        <p:nvCxnSpPr>
          <p:cNvPr id="13" name="Straight Arrow Connector 12">
            <a:extLst>
              <a:ext uri="{FF2B5EF4-FFF2-40B4-BE49-F238E27FC236}">
                <a16:creationId xmlns:a16="http://schemas.microsoft.com/office/drawing/2014/main" id="{04D652A2-6148-45E4-9DAE-69ED8C74964E}"/>
              </a:ext>
            </a:extLst>
          </p:cNvPr>
          <p:cNvCxnSpPr>
            <a:cxnSpLocks/>
          </p:cNvCxnSpPr>
          <p:nvPr/>
        </p:nvCxnSpPr>
        <p:spPr>
          <a:xfrm flipV="1">
            <a:off x="2707881" y="5404282"/>
            <a:ext cx="5420913" cy="2439377"/>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11352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9E15C-3887-478B-9013-F2F85620A647}"/>
              </a:ext>
            </a:extLst>
          </p:cNvPr>
          <p:cNvSpPr>
            <a:spLocks noGrp="1"/>
          </p:cNvSpPr>
          <p:nvPr>
            <p:ph type="title"/>
          </p:nvPr>
        </p:nvSpPr>
        <p:spPr/>
        <p:txBody>
          <a:bodyPr/>
          <a:lstStyle/>
          <a:p>
            <a:r>
              <a:rPr lang="en-IE" dirty="0"/>
              <a:t>Inverse Trig Functions</a:t>
            </a:r>
          </a:p>
        </p:txBody>
      </p:sp>
      <p:sp>
        <p:nvSpPr>
          <p:cNvPr id="3" name="Content Placeholder 2">
            <a:extLst>
              <a:ext uri="{FF2B5EF4-FFF2-40B4-BE49-F238E27FC236}">
                <a16:creationId xmlns:a16="http://schemas.microsoft.com/office/drawing/2014/main" id="{39B04E38-0D8F-4ADA-99E5-F5FECD316F8C}"/>
              </a:ext>
            </a:extLst>
          </p:cNvPr>
          <p:cNvSpPr>
            <a:spLocks noGrp="1"/>
          </p:cNvSpPr>
          <p:nvPr>
            <p:ph idx="1"/>
          </p:nvPr>
        </p:nvSpPr>
        <p:spPr>
          <a:xfrm>
            <a:off x="948359" y="1874134"/>
            <a:ext cx="14693423" cy="6704082"/>
          </a:xfrm>
        </p:spPr>
        <p:txBody>
          <a:bodyPr/>
          <a:lstStyle/>
          <a:p>
            <a:r>
              <a:rPr lang="en-IE" dirty="0"/>
              <a:t>In a similar way, this process can also be applied to Cos and Tan functions and their respective inverses. </a:t>
            </a:r>
          </a:p>
          <a:p>
            <a:r>
              <a:rPr lang="en-IE" dirty="0"/>
              <a:t>As teachers, it is important for us to understand the link between the various trigonometric functions and their inverses in order for us to teach in a way that promotes conceptual understanding of the concept. </a:t>
            </a:r>
          </a:p>
          <a:p>
            <a:r>
              <a:rPr lang="en-IE" dirty="0"/>
              <a:t>Students will require a knowledge of trigonometric graphs and their inverses as part of the Higher Level Leaving Cert Course. </a:t>
            </a:r>
          </a:p>
        </p:txBody>
      </p:sp>
    </p:spTree>
    <p:extLst>
      <p:ext uri="{BB962C8B-B14F-4D97-AF65-F5344CB8AC3E}">
        <p14:creationId xmlns:p14="http://schemas.microsoft.com/office/powerpoint/2010/main" val="897518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A51F-3C43-43A5-B0D9-C9EFB72108C5}"/>
              </a:ext>
            </a:extLst>
          </p:cNvPr>
          <p:cNvSpPr>
            <a:spLocks noGrp="1"/>
          </p:cNvSpPr>
          <p:nvPr>
            <p:ph type="title"/>
          </p:nvPr>
        </p:nvSpPr>
        <p:spPr>
          <a:xfrm>
            <a:off x="948359" y="338614"/>
            <a:ext cx="10973872" cy="1173392"/>
          </a:xfrm>
        </p:spPr>
        <p:txBody>
          <a:bodyPr wrap="square" anchor="t">
            <a:normAutofit/>
          </a:bodyPr>
          <a:lstStyle/>
          <a:p>
            <a:r>
              <a:rPr lang="en-IE" dirty="0"/>
              <a:t>Proof – Pythagoras Theorem</a:t>
            </a:r>
          </a:p>
        </p:txBody>
      </p:sp>
      <p:pic>
        <p:nvPicPr>
          <p:cNvPr id="7170" name="Picture 2">
            <a:extLst>
              <a:ext uri="{FF2B5EF4-FFF2-40B4-BE49-F238E27FC236}">
                <a16:creationId xmlns:a16="http://schemas.microsoft.com/office/drawing/2014/main" id="{ABFD8637-CC21-48C9-B0BF-4326B1682AF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778786" y="1874134"/>
            <a:ext cx="8938776" cy="6704082"/>
          </a:xfrm>
          <a:prstGeom prst="rect">
            <a:avLst/>
          </a:prstGeom>
          <a:solidFill>
            <a:srgbClr val="FFFFFF"/>
          </a:solidFill>
        </p:spPr>
      </p:pic>
    </p:spTree>
    <p:extLst>
      <p:ext uri="{BB962C8B-B14F-4D97-AF65-F5344CB8AC3E}">
        <p14:creationId xmlns:p14="http://schemas.microsoft.com/office/powerpoint/2010/main" val="2103637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Reflection:</a:t>
            </a:r>
          </a:p>
        </p:txBody>
      </p:sp>
      <p:sp>
        <p:nvSpPr>
          <p:cNvPr id="3" name="Content Placeholder 2"/>
          <p:cNvSpPr>
            <a:spLocks noGrp="1"/>
          </p:cNvSpPr>
          <p:nvPr>
            <p:ph idx="1"/>
          </p:nvPr>
        </p:nvSpPr>
        <p:spPr/>
        <p:txBody>
          <a:bodyPr/>
          <a:lstStyle/>
          <a:p>
            <a:pPr>
              <a:lnSpc>
                <a:spcPct val="150000"/>
              </a:lnSpc>
            </a:pPr>
            <a:r>
              <a:rPr lang="en-IE" sz="4000" b="1" dirty="0"/>
              <a:t>How did you approach teaching Inverse Functions before?</a:t>
            </a:r>
          </a:p>
          <a:p>
            <a:pPr>
              <a:lnSpc>
                <a:spcPct val="150000"/>
              </a:lnSpc>
            </a:pPr>
            <a:r>
              <a:rPr lang="en-IE" sz="4000" b="1" dirty="0"/>
              <a:t>How might your practice change as a result of this video?</a:t>
            </a:r>
          </a:p>
          <a:p>
            <a:pPr>
              <a:lnSpc>
                <a:spcPct val="150000"/>
              </a:lnSpc>
            </a:pPr>
            <a:r>
              <a:rPr lang="en-IE" sz="4000" b="1" dirty="0"/>
              <a:t>Is there anything from this video that you would like to learn more about?</a:t>
            </a:r>
          </a:p>
          <a:p>
            <a:endParaRPr lang="en-IE" sz="32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2"/>
          <a:stretch>
            <a:fillRect/>
          </a:stretch>
        </p:blipFill>
        <p:spPr>
          <a:xfrm>
            <a:off x="261496" y="7782560"/>
            <a:ext cx="4330824" cy="2145715"/>
          </a:xfrm>
          <a:prstGeom prst="rect">
            <a:avLst/>
          </a:prstGeom>
        </p:spPr>
      </p:pic>
      <p:pic>
        <p:nvPicPr>
          <p:cNvPr id="1026" name="Picture 2" descr="Peer Feedback: Why I Think Reflection Is so Important | by Michelle Van |  Medium">
            <a:extLst>
              <a:ext uri="{FF2B5EF4-FFF2-40B4-BE49-F238E27FC236}">
                <a16:creationId xmlns:a16="http://schemas.microsoft.com/office/drawing/2014/main" id="{2A3FF1E7-94B0-41EE-8A80-B87B4B804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3480" y="6736738"/>
            <a:ext cx="2926076" cy="2091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92366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C1790-CE31-42DA-B08F-67F1EDFA629A}"/>
              </a:ext>
            </a:extLst>
          </p:cNvPr>
          <p:cNvSpPr>
            <a:spLocks noGrp="1"/>
          </p:cNvSpPr>
          <p:nvPr>
            <p:ph type="ctrTitle"/>
          </p:nvPr>
        </p:nvSpPr>
        <p:spPr/>
        <p:txBody>
          <a:bodyPr/>
          <a:lstStyle/>
          <a:p>
            <a:r>
              <a:rPr lang="en-GB" sz="8801" dirty="0"/>
              <a:t>Trigonometry</a:t>
            </a:r>
            <a:endParaRPr lang="en-IE" sz="8801" dirty="0"/>
          </a:p>
        </p:txBody>
      </p:sp>
      <p:sp>
        <p:nvSpPr>
          <p:cNvPr id="3" name="Subtitle 2">
            <a:extLst>
              <a:ext uri="{FF2B5EF4-FFF2-40B4-BE49-F238E27FC236}">
                <a16:creationId xmlns:a16="http://schemas.microsoft.com/office/drawing/2014/main" id="{3448F500-D082-4CAC-86E8-85E563DBD682}"/>
              </a:ext>
            </a:extLst>
          </p:cNvPr>
          <p:cNvSpPr>
            <a:spLocks noGrp="1"/>
          </p:cNvSpPr>
          <p:nvPr>
            <p:ph type="subTitle" idx="1"/>
          </p:nvPr>
        </p:nvSpPr>
        <p:spPr/>
        <p:txBody>
          <a:bodyPr>
            <a:normAutofit lnSpcReduction="10000"/>
          </a:bodyPr>
          <a:lstStyle/>
          <a:p>
            <a:r>
              <a:rPr lang="en-GB" sz="3200" dirty="0"/>
              <a:t>Teacher CPD #5: Classroom Based Assessments</a:t>
            </a:r>
          </a:p>
          <a:p>
            <a:r>
              <a:rPr lang="en-GB" sz="2934" dirty="0"/>
              <a:t>Building Learning Experiences using the Problem Solving Cycle</a:t>
            </a:r>
            <a:endParaRPr lang="en-IE" sz="2934" dirty="0"/>
          </a:p>
        </p:txBody>
      </p:sp>
      <p:pic>
        <p:nvPicPr>
          <p:cNvPr id="4" name="Picture 2" descr="EPI-STEM co-hosts science education research conference | UL - University  of Limerick">
            <a:extLst>
              <a:ext uri="{FF2B5EF4-FFF2-40B4-BE49-F238E27FC236}">
                <a16:creationId xmlns:a16="http://schemas.microsoft.com/office/drawing/2014/main" id="{E01EBC66-1A2B-406C-A14F-B3D1C77C5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883" y="856046"/>
            <a:ext cx="3468285" cy="2189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5986198"/>
      </p:ext>
    </p:extLst>
  </p:cSld>
  <p:clrMapOvr>
    <a:masterClrMapping/>
  </p:clrMapOvr>
  <mc:AlternateContent xmlns:mc="http://schemas.openxmlformats.org/markup-compatibility/2006" xmlns:p14="http://schemas.microsoft.com/office/powerpoint/2010/main">
    <mc:Choice Requires="p14">
      <p:transition spd="slow" p14:dur="2000" advTm="14873"/>
    </mc:Choice>
    <mc:Fallback xmlns="">
      <p:transition spd="slow" advTm="14873"/>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D99164E-FEB1-487B-89CB-E0A6C8C08242}"/>
              </a:ext>
            </a:extLst>
          </p:cNvPr>
          <p:cNvGraphicFramePr/>
          <p:nvPr>
            <p:extLst>
              <p:ext uri="{D42A27DB-BD31-4B8C-83A1-F6EECF244321}">
                <p14:modId xmlns:p14="http://schemas.microsoft.com/office/powerpoint/2010/main" val="3769495683"/>
              </p:ext>
            </p:extLst>
          </p:nvPr>
        </p:nvGraphicFramePr>
        <p:xfrm>
          <a:off x="1881973" y="2049972"/>
          <a:ext cx="12014164" cy="5543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9774628"/>
      </p:ext>
    </p:extLst>
  </p:cSld>
  <p:clrMapOvr>
    <a:masterClrMapping/>
  </p:clrMapOvr>
  <mc:AlternateContent xmlns:mc="http://schemas.openxmlformats.org/markup-compatibility/2006" xmlns:p14="http://schemas.microsoft.com/office/powerpoint/2010/main">
    <mc:Choice Requires="p14">
      <p:transition spd="slow" p14:dur="2000" advTm="17332"/>
    </mc:Choice>
    <mc:Fallback xmlns="">
      <p:transition spd="slow" advTm="17332"/>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D5CBA75-C491-44DE-A0F9-6A90BF7561BB}"/>
              </a:ext>
            </a:extLst>
          </p:cNvPr>
          <p:cNvGraphicFramePr>
            <a:graphicFrameLocks noGrp="1"/>
          </p:cNvGraphicFramePr>
          <p:nvPr>
            <p:ph idx="1"/>
          </p:nvPr>
        </p:nvGraphicFramePr>
        <p:xfrm>
          <a:off x="1117709" y="941473"/>
          <a:ext cx="14712233" cy="78020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07545383"/>
      </p:ext>
    </p:extLst>
  </p:cSld>
  <p:clrMapOvr>
    <a:masterClrMapping/>
  </p:clrMapOvr>
  <mc:AlternateContent xmlns:mc="http://schemas.openxmlformats.org/markup-compatibility/2006" xmlns:p14="http://schemas.microsoft.com/office/powerpoint/2010/main">
    <mc:Choice Requires="p14">
      <p:transition spd="slow" p14:dur="2000" advTm="32610"/>
    </mc:Choice>
    <mc:Fallback xmlns="">
      <p:transition spd="slow" advTm="3261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a:extLst>
              <a:ext uri="{FF2B5EF4-FFF2-40B4-BE49-F238E27FC236}">
                <a16:creationId xmlns:a16="http://schemas.microsoft.com/office/drawing/2014/main" id="{D89CFDA5-77BD-4850-96F4-390568644008}"/>
              </a:ext>
            </a:extLst>
          </p:cNvPr>
          <p:cNvSpPr>
            <a:spLocks noGrp="1"/>
          </p:cNvSpPr>
          <p:nvPr>
            <p:ph type="title"/>
          </p:nvPr>
        </p:nvSpPr>
        <p:spPr>
          <a:xfrm>
            <a:off x="948359" y="338614"/>
            <a:ext cx="10973872" cy="1173392"/>
          </a:xfrm>
        </p:spPr>
        <p:txBody>
          <a:bodyPr/>
          <a:lstStyle/>
          <a:p>
            <a:endParaRPr lang="en-US" dirty="0"/>
          </a:p>
        </p:txBody>
      </p:sp>
      <p:graphicFrame>
        <p:nvGraphicFramePr>
          <p:cNvPr id="4" name="Table 3">
            <a:extLst>
              <a:ext uri="{FF2B5EF4-FFF2-40B4-BE49-F238E27FC236}">
                <a16:creationId xmlns:a16="http://schemas.microsoft.com/office/drawing/2014/main" id="{F3AC7C00-FE5E-365A-8D9D-B8315E93352E}"/>
              </a:ext>
            </a:extLst>
          </p:cNvPr>
          <p:cNvGraphicFramePr>
            <a:graphicFrameLocks noGrp="1"/>
          </p:cNvGraphicFramePr>
          <p:nvPr>
            <p:extLst>
              <p:ext uri="{D42A27DB-BD31-4B8C-83A1-F6EECF244321}">
                <p14:modId xmlns:p14="http://schemas.microsoft.com/office/powerpoint/2010/main" val="1298503314"/>
              </p:ext>
            </p:extLst>
          </p:nvPr>
        </p:nvGraphicFramePr>
        <p:xfrm>
          <a:off x="948359" y="2125892"/>
          <a:ext cx="13569746" cy="3857813"/>
        </p:xfrm>
        <a:graphic>
          <a:graphicData uri="http://schemas.openxmlformats.org/drawingml/2006/table">
            <a:tbl>
              <a:tblPr firstRow="1" firstCol="1" bandRow="1">
                <a:tableStyleId>{5C22544A-7EE6-4342-B048-85BDC9FD1C3A}</a:tableStyleId>
              </a:tblPr>
              <a:tblGrid>
                <a:gridCol w="2449164">
                  <a:extLst>
                    <a:ext uri="{9D8B030D-6E8A-4147-A177-3AD203B41FA5}">
                      <a16:colId xmlns:a16="http://schemas.microsoft.com/office/drawing/2014/main" val="4102085425"/>
                    </a:ext>
                  </a:extLst>
                </a:gridCol>
                <a:gridCol w="11120582">
                  <a:extLst>
                    <a:ext uri="{9D8B030D-6E8A-4147-A177-3AD203B41FA5}">
                      <a16:colId xmlns:a16="http://schemas.microsoft.com/office/drawing/2014/main" val="1220926194"/>
                    </a:ext>
                  </a:extLst>
                </a:gridCol>
              </a:tblGrid>
              <a:tr h="912526">
                <a:tc gridSpan="2">
                  <a:txBody>
                    <a:bodyPr/>
                    <a:lstStyle/>
                    <a:p>
                      <a:pPr algn="ctr">
                        <a:lnSpc>
                          <a:spcPct val="107000"/>
                        </a:lnSpc>
                        <a:spcAft>
                          <a:spcPts val="800"/>
                        </a:spcAft>
                      </a:pPr>
                      <a:r>
                        <a:rPr lang="en-IE" sz="4000" b="1" dirty="0">
                          <a:effectLst/>
                        </a:rPr>
                        <a:t>Learning Experience</a:t>
                      </a:r>
                      <a:endParaRPr lang="en-IE" sz="3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IE"/>
                    </a:p>
                  </a:txBody>
                  <a:tcPr/>
                </a:tc>
                <a:extLst>
                  <a:ext uri="{0D108BD9-81ED-4DB2-BD59-A6C34878D82A}">
                    <a16:rowId xmlns:a16="http://schemas.microsoft.com/office/drawing/2014/main" val="1744864865"/>
                  </a:ext>
                </a:extLst>
              </a:tr>
              <a:tr h="1493648">
                <a:tc>
                  <a:txBody>
                    <a:bodyPr/>
                    <a:lstStyle/>
                    <a:p>
                      <a:pPr>
                        <a:lnSpc>
                          <a:spcPct val="107000"/>
                        </a:lnSpc>
                        <a:spcAft>
                          <a:spcPts val="800"/>
                        </a:spcAft>
                      </a:pPr>
                      <a:r>
                        <a:rPr lang="en-IE" sz="3200" dirty="0">
                          <a:effectLst/>
                        </a:rPr>
                        <a:t>Learning Outcome</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E" sz="3200" dirty="0">
                          <a:effectLst/>
                        </a:rPr>
                        <a:t>N.3 b. Investigate situations involving proportionality so that they can solve problems involving average speed, distance and time. </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2348526"/>
                  </a:ext>
                </a:extLst>
              </a:tr>
              <a:tr h="704815">
                <a:tc>
                  <a:txBody>
                    <a:bodyPr/>
                    <a:lstStyle/>
                    <a:p>
                      <a:pPr>
                        <a:lnSpc>
                          <a:spcPct val="107000"/>
                        </a:lnSpc>
                        <a:spcAft>
                          <a:spcPts val="800"/>
                        </a:spcAft>
                      </a:pPr>
                      <a:r>
                        <a:rPr lang="en-IE" sz="3200">
                          <a:effectLst/>
                        </a:rPr>
                        <a:t>Topic</a:t>
                      </a:r>
                      <a:endParaRPr lang="en-IE"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E" sz="3200" dirty="0">
                          <a:effectLst/>
                        </a:rPr>
                        <a:t>Distance, Speed, Time</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8521347"/>
                  </a:ext>
                </a:extLst>
              </a:tr>
              <a:tr h="746824">
                <a:tc>
                  <a:txBody>
                    <a:bodyPr/>
                    <a:lstStyle/>
                    <a:p>
                      <a:pPr>
                        <a:lnSpc>
                          <a:spcPct val="107000"/>
                        </a:lnSpc>
                        <a:spcAft>
                          <a:spcPts val="800"/>
                        </a:spcAft>
                      </a:pPr>
                      <a:r>
                        <a:rPr lang="en-IE" sz="3200" dirty="0">
                          <a:effectLst/>
                        </a:rPr>
                        <a:t>Investigation</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en-IE" sz="3200" dirty="0">
                          <a:effectLst/>
                        </a:rPr>
                        <a:t>How fast can humans run?</a:t>
                      </a:r>
                      <a:endParaRPr lang="en-IE"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51643730"/>
                  </a:ext>
                </a:extLst>
              </a:tr>
            </a:tbl>
          </a:graphicData>
        </a:graphic>
      </p:graphicFrame>
      <p:sp>
        <p:nvSpPr>
          <p:cNvPr id="5" name="Rectangle 2">
            <a:extLst>
              <a:ext uri="{FF2B5EF4-FFF2-40B4-BE49-F238E27FC236}">
                <a16:creationId xmlns:a16="http://schemas.microsoft.com/office/drawing/2014/main" id="{0DAAB4B0-1D31-814F-746E-A2322CDBDAE4}"/>
              </a:ext>
            </a:extLst>
          </p:cNvPr>
          <p:cNvSpPr>
            <a:spLocks noChangeArrowheads="1"/>
          </p:cNvSpPr>
          <p:nvPr/>
        </p:nvSpPr>
        <p:spPr bwMode="auto">
          <a:xfrm>
            <a:off x="4165600" y="4702175"/>
            <a:ext cx="16257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E"/>
          </a:p>
        </p:txBody>
      </p:sp>
      <p:pic>
        <p:nvPicPr>
          <p:cNvPr id="2049" name="Picture 3" descr="How Elite Sprinters Run So Fast [Video] - Scientific American">
            <a:extLst>
              <a:ext uri="{FF2B5EF4-FFF2-40B4-BE49-F238E27FC236}">
                <a16:creationId xmlns:a16="http://schemas.microsoft.com/office/drawing/2014/main" id="{69B564A0-1F03-EB0A-DDD0-9B4373B510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48133" y="7219867"/>
            <a:ext cx="3354267" cy="2316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772709"/>
      </p:ext>
    </p:extLst>
  </p:cSld>
  <p:clrMapOvr>
    <a:masterClrMapping/>
  </p:clrMapOvr>
  <mc:AlternateContent xmlns:mc="http://schemas.openxmlformats.org/markup-compatibility/2006" xmlns:p14="http://schemas.microsoft.com/office/powerpoint/2010/main">
    <mc:Choice Requires="p14">
      <p:transition spd="slow" p14:dur="2000" advTm="21790"/>
    </mc:Choice>
    <mc:Fallback xmlns="">
      <p:transition spd="slow" advTm="2179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C70CA4F2-CCB3-4390-BE56-D1A250B28531}"/>
              </a:ext>
            </a:extLst>
          </p:cNvPr>
          <p:cNvGraphicFramePr/>
          <p:nvPr/>
        </p:nvGraphicFramePr>
        <p:xfrm>
          <a:off x="6341502" y="2376315"/>
          <a:ext cx="3574585" cy="61499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7893307C-5EEE-4C21-92B3-E25FCD403F3E}"/>
              </a:ext>
            </a:extLst>
          </p:cNvPr>
          <p:cNvSpPr txBox="1"/>
          <p:nvPr/>
        </p:nvSpPr>
        <p:spPr>
          <a:xfrm>
            <a:off x="5080497" y="1070150"/>
            <a:ext cx="6096595" cy="666977"/>
          </a:xfrm>
          <a:prstGeom prst="rect">
            <a:avLst/>
          </a:prstGeom>
          <a:noFill/>
        </p:spPr>
        <p:txBody>
          <a:bodyPr wrap="square" rtlCol="0">
            <a:spAutoFit/>
          </a:bodyPr>
          <a:lstStyle/>
          <a:p>
            <a:pPr algn="ctr"/>
            <a:r>
              <a:rPr lang="en-IE" sz="3734" b="1" u="sng" dirty="0"/>
              <a:t>Problem-Solving Cycle</a:t>
            </a:r>
          </a:p>
        </p:txBody>
      </p:sp>
    </p:spTree>
    <p:extLst>
      <p:ext uri="{BB962C8B-B14F-4D97-AF65-F5344CB8AC3E}">
        <p14:creationId xmlns:p14="http://schemas.microsoft.com/office/powerpoint/2010/main" val="2678718591"/>
      </p:ext>
    </p:extLst>
  </p:cSld>
  <p:clrMapOvr>
    <a:masterClrMapping/>
  </p:clrMapOvr>
  <mc:AlternateContent xmlns:mc="http://schemas.openxmlformats.org/markup-compatibility/2006" xmlns:p14="http://schemas.microsoft.com/office/powerpoint/2010/main">
    <mc:Choice Requires="p14">
      <p:transition spd="slow" p14:dur="2000" advTm="16054"/>
    </mc:Choice>
    <mc:Fallback xmlns="">
      <p:transition spd="slow" advTm="16054"/>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B2BBA20A-B80D-4B50-979D-88E7A0441B08}"/>
              </a:ext>
            </a:extLst>
          </p:cNvPr>
          <p:cNvGraphicFramePr/>
          <p:nvPr/>
        </p:nvGraphicFramePr>
        <p:xfrm>
          <a:off x="530717" y="1815563"/>
          <a:ext cx="15196155" cy="7315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5456954"/>
      </p:ext>
    </p:extLst>
  </p:cSld>
  <p:clrMapOvr>
    <a:masterClrMapping/>
  </p:clrMapOvr>
  <mc:AlternateContent xmlns:mc="http://schemas.openxmlformats.org/markup-compatibility/2006" xmlns:p14="http://schemas.microsoft.com/office/powerpoint/2010/main">
    <mc:Choice Requires="p14">
      <p:transition spd="slow" p14:dur="2000" advTm="68230"/>
    </mc:Choice>
    <mc:Fallback xmlns="">
      <p:transition spd="slow" advTm="6823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ths | Assessment | Junior Cycle for Teachers (JCT)">
            <a:extLst>
              <a:ext uri="{FF2B5EF4-FFF2-40B4-BE49-F238E27FC236}">
                <a16:creationId xmlns:a16="http://schemas.microsoft.com/office/drawing/2014/main" id="{447391D7-9C0D-4096-B530-2EB90D0C2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7292" y="506760"/>
            <a:ext cx="13020889" cy="9144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4535622"/>
      </p:ext>
    </p:extLst>
  </p:cSld>
  <p:clrMapOvr>
    <a:masterClrMapping/>
  </p:clrMapOvr>
  <mc:AlternateContent xmlns:mc="http://schemas.openxmlformats.org/markup-compatibility/2006" xmlns:p14="http://schemas.microsoft.com/office/powerpoint/2010/main">
    <mc:Choice Requires="p14">
      <p:transition spd="slow" p14:dur="2000" advTm="15497"/>
    </mc:Choice>
    <mc:Fallback xmlns="">
      <p:transition spd="slow" advTm="15497"/>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ths | Assessment | Junior Cycle for Teachers (JCT)">
            <a:extLst>
              <a:ext uri="{FF2B5EF4-FFF2-40B4-BE49-F238E27FC236}">
                <a16:creationId xmlns:a16="http://schemas.microsoft.com/office/drawing/2014/main" id="{447391D7-9C0D-4096-B530-2EB90D0C23C4}"/>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1617292" y="506760"/>
            <a:ext cx="13020889" cy="914489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3" name="Callout: Right Arrow 2">
            <a:extLst>
              <a:ext uri="{FF2B5EF4-FFF2-40B4-BE49-F238E27FC236}">
                <a16:creationId xmlns:a16="http://schemas.microsoft.com/office/drawing/2014/main" id="{EBE3078F-C09E-4FF4-BDC5-A61DD8354D3D}"/>
              </a:ext>
            </a:extLst>
          </p:cNvPr>
          <p:cNvSpPr/>
          <p:nvPr/>
        </p:nvSpPr>
        <p:spPr>
          <a:xfrm>
            <a:off x="3157029" y="2275835"/>
            <a:ext cx="8325458" cy="1337317"/>
          </a:xfrm>
          <a:prstGeom prst="rightArrowCallout">
            <a:avLst>
              <a:gd name="adj1" fmla="val 21078"/>
              <a:gd name="adj2" fmla="val 19118"/>
              <a:gd name="adj3" fmla="val 59314"/>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How can you simplify the problem?</a:t>
            </a:r>
          </a:p>
          <a:p>
            <a:pPr algn="ctr"/>
            <a:r>
              <a:rPr lang="en-IE" dirty="0"/>
              <a:t>What assumptions do you need to make?</a:t>
            </a:r>
          </a:p>
          <a:p>
            <a:pPr algn="ctr"/>
            <a:r>
              <a:rPr lang="en-IE" dirty="0"/>
              <a:t>Is there any potential problems?</a:t>
            </a:r>
          </a:p>
        </p:txBody>
      </p:sp>
    </p:spTree>
    <p:extLst>
      <p:ext uri="{BB962C8B-B14F-4D97-AF65-F5344CB8AC3E}">
        <p14:creationId xmlns:p14="http://schemas.microsoft.com/office/powerpoint/2010/main" val="1742850681"/>
      </p:ext>
    </p:extLst>
  </p:cSld>
  <p:clrMapOvr>
    <a:masterClrMapping/>
  </p:clrMapOvr>
  <mc:AlternateContent xmlns:mc="http://schemas.openxmlformats.org/markup-compatibility/2006" xmlns:p14="http://schemas.microsoft.com/office/powerpoint/2010/main">
    <mc:Choice Requires="p14">
      <p:transition spd="slow" p14:dur="2000" advTm="10505"/>
    </mc:Choice>
    <mc:Fallback xmlns="">
      <p:transition spd="slow" advTm="10505"/>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ths | Assessment | Junior Cycle for Teachers (JCT)">
            <a:extLst>
              <a:ext uri="{FF2B5EF4-FFF2-40B4-BE49-F238E27FC236}">
                <a16:creationId xmlns:a16="http://schemas.microsoft.com/office/drawing/2014/main" id="{447391D7-9C0D-4096-B530-2EB90D0C23C4}"/>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1617292" y="506760"/>
            <a:ext cx="13020889" cy="914489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3" name="Callout: Right Arrow 2">
            <a:extLst>
              <a:ext uri="{FF2B5EF4-FFF2-40B4-BE49-F238E27FC236}">
                <a16:creationId xmlns:a16="http://schemas.microsoft.com/office/drawing/2014/main" id="{EBE3078F-C09E-4FF4-BDC5-A61DD8354D3D}"/>
              </a:ext>
            </a:extLst>
          </p:cNvPr>
          <p:cNvSpPr/>
          <p:nvPr/>
        </p:nvSpPr>
        <p:spPr>
          <a:xfrm>
            <a:off x="3157029" y="2275835"/>
            <a:ext cx="8325458" cy="1337317"/>
          </a:xfrm>
          <a:prstGeom prst="rightArrowCallout">
            <a:avLst>
              <a:gd name="adj1" fmla="val 21078"/>
              <a:gd name="adj2" fmla="val 19118"/>
              <a:gd name="adj3" fmla="val 59314"/>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How can you simplify the problem?</a:t>
            </a:r>
          </a:p>
          <a:p>
            <a:pPr algn="ctr"/>
            <a:r>
              <a:rPr lang="en-IE" dirty="0"/>
              <a:t>What assumptions do you need to make?</a:t>
            </a:r>
          </a:p>
          <a:p>
            <a:pPr algn="ctr"/>
            <a:r>
              <a:rPr lang="en-IE" dirty="0"/>
              <a:t>Is there any potential problems?</a:t>
            </a:r>
          </a:p>
        </p:txBody>
      </p:sp>
      <p:sp>
        <p:nvSpPr>
          <p:cNvPr id="4" name="Callout: Right Arrow 3">
            <a:extLst>
              <a:ext uri="{FF2B5EF4-FFF2-40B4-BE49-F238E27FC236}">
                <a16:creationId xmlns:a16="http://schemas.microsoft.com/office/drawing/2014/main" id="{A61801E3-C225-4F50-96A5-C52248D2C730}"/>
              </a:ext>
            </a:extLst>
          </p:cNvPr>
          <p:cNvSpPr/>
          <p:nvPr/>
        </p:nvSpPr>
        <p:spPr>
          <a:xfrm>
            <a:off x="3157029" y="3613152"/>
            <a:ext cx="8325458" cy="1574219"/>
          </a:xfrm>
          <a:prstGeom prst="rightArrowCallout">
            <a:avLst>
              <a:gd name="adj1" fmla="val 21078"/>
              <a:gd name="adj2" fmla="val 19118"/>
              <a:gd name="adj3" fmla="val 59314"/>
              <a:gd name="adj4" fmla="val 6497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E" dirty="0"/>
              <a:t>Which strategy would be most effective?</a:t>
            </a:r>
          </a:p>
          <a:p>
            <a:pPr lvl="0" algn="ctr"/>
            <a:r>
              <a:rPr lang="en-IE" dirty="0"/>
              <a:t>What have you decided not to use, why?</a:t>
            </a:r>
          </a:p>
          <a:p>
            <a:pPr lvl="0" algn="ctr"/>
            <a:r>
              <a:rPr lang="en-IE" dirty="0"/>
              <a:t>What units/quantities are you using?</a:t>
            </a:r>
          </a:p>
          <a:p>
            <a:pPr lvl="0"/>
            <a:endParaRPr lang="en-IE" dirty="0"/>
          </a:p>
        </p:txBody>
      </p:sp>
    </p:spTree>
    <p:extLst>
      <p:ext uri="{BB962C8B-B14F-4D97-AF65-F5344CB8AC3E}">
        <p14:creationId xmlns:p14="http://schemas.microsoft.com/office/powerpoint/2010/main" val="368688430"/>
      </p:ext>
    </p:extLst>
  </p:cSld>
  <p:clrMapOvr>
    <a:masterClrMapping/>
  </p:clrMapOvr>
  <mc:AlternateContent xmlns:mc="http://schemas.openxmlformats.org/markup-compatibility/2006" xmlns:p14="http://schemas.microsoft.com/office/powerpoint/2010/main">
    <mc:Choice Requires="p14">
      <p:transition spd="slow" p14:dur="2000" advTm="9135"/>
    </mc:Choice>
    <mc:Fallback xmlns="">
      <p:transition spd="slow" advTm="913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D868E-2DB3-42B2-91A9-B2942C9237CF}"/>
              </a:ext>
            </a:extLst>
          </p:cNvPr>
          <p:cNvSpPr>
            <a:spLocks noGrp="1"/>
          </p:cNvSpPr>
          <p:nvPr>
            <p:ph type="title"/>
          </p:nvPr>
        </p:nvSpPr>
        <p:spPr/>
        <p:txBody>
          <a:bodyPr/>
          <a:lstStyle/>
          <a:p>
            <a:r>
              <a:rPr lang="en-IE" dirty="0"/>
              <a:t>Pythagorean Triple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B1F6D44-70C4-4507-8544-2B72EF14B06A}"/>
                  </a:ext>
                </a:extLst>
              </p:cNvPr>
              <p:cNvSpPr>
                <a:spLocks noGrp="1"/>
              </p:cNvSpPr>
              <p:nvPr>
                <p:ph idx="1"/>
              </p:nvPr>
            </p:nvSpPr>
            <p:spPr>
              <a:xfrm>
                <a:off x="948359" y="1963318"/>
                <a:ext cx="12599631" cy="6704082"/>
              </a:xfrm>
            </p:spPr>
            <p:txBody>
              <a:bodyPr/>
              <a:lstStyle/>
              <a:p>
                <a:r>
                  <a:rPr lang="en-IE" dirty="0"/>
                  <a:t>A Pythagorean triple consists of three positive integers a, b and c, such that </a:t>
                </a:r>
                <a14:m>
                  <m:oMath xmlns:m="http://schemas.openxmlformats.org/officeDocument/2006/math">
                    <m:sSup>
                      <m:sSupPr>
                        <m:ctrlPr>
                          <a:rPr lang="en-IE" b="0" i="1" smtClean="0">
                            <a:latin typeface="Cambria Math" panose="02040503050406030204" pitchFamily="18" charset="0"/>
                          </a:rPr>
                        </m:ctrlPr>
                      </m:sSupPr>
                      <m:e>
                        <m:r>
                          <a:rPr lang="en-IE" b="0" i="1" smtClean="0">
                            <a:solidFill>
                              <a:schemeClr val="accent6">
                                <a:lumMod val="75000"/>
                              </a:schemeClr>
                            </a:solidFill>
                            <a:latin typeface="Cambria Math" panose="02040503050406030204" pitchFamily="18" charset="0"/>
                          </a:rPr>
                          <m:t>𝑎</m:t>
                        </m:r>
                      </m:e>
                      <m:sup>
                        <m:r>
                          <a:rPr lang="en-IE" b="0" i="1" smtClean="0">
                            <a:latin typeface="Cambria Math" panose="02040503050406030204" pitchFamily="18" charset="0"/>
                          </a:rPr>
                          <m:t>2</m:t>
                        </m:r>
                      </m:sup>
                    </m:sSup>
                    <m:r>
                      <a:rPr lang="en-IE" b="0" i="1" smtClean="0">
                        <a:latin typeface="Cambria Math" panose="02040503050406030204" pitchFamily="18" charset="0"/>
                      </a:rPr>
                      <m:t>+</m:t>
                    </m:r>
                    <m:sSup>
                      <m:sSupPr>
                        <m:ctrlPr>
                          <a:rPr lang="en-IE" b="0" i="1" smtClean="0">
                            <a:latin typeface="Cambria Math" panose="02040503050406030204" pitchFamily="18" charset="0"/>
                          </a:rPr>
                        </m:ctrlPr>
                      </m:sSupPr>
                      <m:e>
                        <m:r>
                          <a:rPr lang="en-IE" b="0" i="1" smtClean="0">
                            <a:solidFill>
                              <a:schemeClr val="accent4"/>
                            </a:solidFill>
                            <a:latin typeface="Cambria Math" panose="02040503050406030204" pitchFamily="18" charset="0"/>
                          </a:rPr>
                          <m:t>𝑏</m:t>
                        </m:r>
                      </m:e>
                      <m:sup>
                        <m:r>
                          <a:rPr lang="en-IE" b="0" i="1" smtClean="0">
                            <a:latin typeface="Cambria Math" panose="02040503050406030204" pitchFamily="18" charset="0"/>
                          </a:rPr>
                          <m:t>2</m:t>
                        </m:r>
                      </m:sup>
                    </m:sSup>
                    <m:r>
                      <a:rPr lang="en-IE" b="0" i="1" smtClean="0">
                        <a:latin typeface="Cambria Math" panose="02040503050406030204" pitchFamily="18" charset="0"/>
                      </a:rPr>
                      <m:t>=</m:t>
                    </m:r>
                    <m:sSup>
                      <m:sSupPr>
                        <m:ctrlPr>
                          <a:rPr lang="en-IE" b="0" i="1" smtClean="0">
                            <a:latin typeface="Cambria Math" panose="02040503050406030204" pitchFamily="18" charset="0"/>
                          </a:rPr>
                        </m:ctrlPr>
                      </m:sSupPr>
                      <m:e>
                        <m:r>
                          <a:rPr lang="en-IE" b="0" i="1" smtClean="0">
                            <a:solidFill>
                              <a:schemeClr val="accent3"/>
                            </a:solidFill>
                            <a:latin typeface="Cambria Math" panose="02040503050406030204" pitchFamily="18" charset="0"/>
                          </a:rPr>
                          <m:t>𝑐</m:t>
                        </m:r>
                      </m:e>
                      <m:sup>
                        <m:r>
                          <a:rPr lang="en-IE" b="0" i="1" smtClean="0">
                            <a:latin typeface="Cambria Math" panose="02040503050406030204" pitchFamily="18" charset="0"/>
                          </a:rPr>
                          <m:t>2</m:t>
                        </m:r>
                      </m:sup>
                    </m:sSup>
                  </m:oMath>
                </a14:m>
                <a:endParaRPr lang="en-IE" dirty="0"/>
              </a:p>
              <a:p>
                <a:r>
                  <a:rPr lang="en-IE" dirty="0"/>
                  <a:t>When a triangle’s sides are a Pythagorean Triple, it is a right angle triangle. </a:t>
                </a:r>
              </a:p>
            </p:txBody>
          </p:sp>
        </mc:Choice>
        <mc:Fallback xmlns="">
          <p:sp>
            <p:nvSpPr>
              <p:cNvPr id="3" name="Content Placeholder 2">
                <a:extLst>
                  <a:ext uri="{FF2B5EF4-FFF2-40B4-BE49-F238E27FC236}">
                    <a16:creationId xmlns:a16="http://schemas.microsoft.com/office/drawing/2014/main" id="{3B1F6D44-70C4-4507-8544-2B72EF14B06A}"/>
                  </a:ext>
                </a:extLst>
              </p:cNvPr>
              <p:cNvSpPr>
                <a:spLocks noGrp="1" noRot="1" noChangeAspect="1" noMove="1" noResize="1" noEditPoints="1" noAdjustHandles="1" noChangeArrowheads="1" noChangeShapeType="1" noTextEdit="1"/>
              </p:cNvSpPr>
              <p:nvPr>
                <p:ph idx="1"/>
              </p:nvPr>
            </p:nvSpPr>
            <p:spPr>
              <a:xfrm>
                <a:off x="948359" y="1963318"/>
                <a:ext cx="12599631" cy="6704082"/>
              </a:xfrm>
              <a:blipFill>
                <a:blip r:embed="rId3"/>
                <a:stretch>
                  <a:fillRect l="-2711" t="-2091" r="-2081"/>
                </a:stretch>
              </a:blipFill>
            </p:spPr>
            <p:txBody>
              <a:bodyPr/>
              <a:lstStyle/>
              <a:p>
                <a:r>
                  <a:rPr lang="en-IE">
                    <a:noFill/>
                  </a:rPr>
                  <a:t> </a:t>
                </a:r>
              </a:p>
            </p:txBody>
          </p:sp>
        </mc:Fallback>
      </mc:AlternateContent>
      <p:graphicFrame>
        <p:nvGraphicFramePr>
          <p:cNvPr id="5" name="Table 5">
            <a:extLst>
              <a:ext uri="{FF2B5EF4-FFF2-40B4-BE49-F238E27FC236}">
                <a16:creationId xmlns:a16="http://schemas.microsoft.com/office/drawing/2014/main" id="{0BA15495-9F32-4649-843A-BD0CBE22F3C4}"/>
              </a:ext>
            </a:extLst>
          </p:cNvPr>
          <p:cNvGraphicFramePr>
            <a:graphicFrameLocks noGrp="1"/>
          </p:cNvGraphicFramePr>
          <p:nvPr>
            <p:extLst>
              <p:ext uri="{D42A27DB-BD31-4B8C-83A1-F6EECF244321}">
                <p14:modId xmlns:p14="http://schemas.microsoft.com/office/powerpoint/2010/main" val="3491807827"/>
              </p:ext>
            </p:extLst>
          </p:nvPr>
        </p:nvGraphicFramePr>
        <p:xfrm>
          <a:off x="345959" y="5367036"/>
          <a:ext cx="8608260" cy="3433315"/>
        </p:xfrm>
        <a:graphic>
          <a:graphicData uri="http://schemas.openxmlformats.org/drawingml/2006/table">
            <a:tbl>
              <a:tblPr firstRow="1" bandRow="1">
                <a:tableStyleId>{5C22544A-7EE6-4342-B048-85BDC9FD1C3A}</a:tableStyleId>
              </a:tblPr>
              <a:tblGrid>
                <a:gridCol w="4304130">
                  <a:extLst>
                    <a:ext uri="{9D8B030D-6E8A-4147-A177-3AD203B41FA5}">
                      <a16:colId xmlns:a16="http://schemas.microsoft.com/office/drawing/2014/main" val="2867688110"/>
                    </a:ext>
                  </a:extLst>
                </a:gridCol>
                <a:gridCol w="4304130">
                  <a:extLst>
                    <a:ext uri="{9D8B030D-6E8A-4147-A177-3AD203B41FA5}">
                      <a16:colId xmlns:a16="http://schemas.microsoft.com/office/drawing/2014/main" val="1804065107"/>
                    </a:ext>
                  </a:extLst>
                </a:gridCol>
              </a:tblGrid>
              <a:tr h="686663">
                <a:tc gridSpan="2">
                  <a:txBody>
                    <a:bodyPr/>
                    <a:lstStyle/>
                    <a:p>
                      <a:pPr algn="ctr"/>
                      <a:r>
                        <a:rPr lang="en-IE" sz="3600" b="1" dirty="0"/>
                        <a:t>Pythagorean Triple</a:t>
                      </a:r>
                    </a:p>
                  </a:txBody>
                  <a:tcPr/>
                </a:tc>
                <a:tc hMerge="1">
                  <a:txBody>
                    <a:bodyPr/>
                    <a:lstStyle/>
                    <a:p>
                      <a:endParaRPr lang="en-IE" dirty="0"/>
                    </a:p>
                  </a:txBody>
                  <a:tcPr/>
                </a:tc>
                <a:extLst>
                  <a:ext uri="{0D108BD9-81ED-4DB2-BD59-A6C34878D82A}">
                    <a16:rowId xmlns:a16="http://schemas.microsoft.com/office/drawing/2014/main" val="4197991883"/>
                  </a:ext>
                </a:extLst>
              </a:tr>
              <a:tr h="686663">
                <a:tc>
                  <a:txBody>
                    <a:bodyPr/>
                    <a:lstStyle/>
                    <a:p>
                      <a:pPr algn="ctr"/>
                      <a:r>
                        <a:rPr lang="en-IE" sz="3200" b="1" dirty="0"/>
                        <a:t>(</a:t>
                      </a:r>
                      <a:r>
                        <a:rPr lang="en-IE" sz="3200" b="1" dirty="0">
                          <a:solidFill>
                            <a:schemeClr val="accent6">
                              <a:lumMod val="75000"/>
                            </a:schemeClr>
                          </a:solidFill>
                        </a:rPr>
                        <a:t>3</a:t>
                      </a:r>
                      <a:r>
                        <a:rPr lang="en-IE" sz="3200" b="1" dirty="0"/>
                        <a:t>, </a:t>
                      </a:r>
                      <a:r>
                        <a:rPr lang="en-IE" sz="3200" b="1" dirty="0">
                          <a:solidFill>
                            <a:schemeClr val="accent4"/>
                          </a:solidFill>
                        </a:rPr>
                        <a:t>4</a:t>
                      </a:r>
                      <a:r>
                        <a:rPr lang="en-IE" sz="3200" b="1" dirty="0"/>
                        <a:t>, </a:t>
                      </a:r>
                      <a:r>
                        <a:rPr lang="en-IE" sz="3200" b="1" dirty="0">
                          <a:solidFill>
                            <a:schemeClr val="accent3"/>
                          </a:solidFill>
                        </a:rPr>
                        <a:t>5</a:t>
                      </a:r>
                      <a:r>
                        <a:rPr lang="en-IE" sz="3200" b="1" dirty="0"/>
                        <a:t>)</a:t>
                      </a:r>
                    </a:p>
                  </a:txBody>
                  <a:tcPr/>
                </a:tc>
                <a:tc>
                  <a:txBody>
                    <a:bodyPr/>
                    <a:lstStyle/>
                    <a:p>
                      <a:pPr algn="ctr"/>
                      <a:r>
                        <a:rPr lang="en-IE" sz="3200" b="1" dirty="0"/>
                        <a:t>(</a:t>
                      </a:r>
                      <a:r>
                        <a:rPr lang="en-IE" sz="3200" b="1" dirty="0">
                          <a:solidFill>
                            <a:schemeClr val="accent6">
                              <a:lumMod val="75000"/>
                            </a:schemeClr>
                          </a:solidFill>
                        </a:rPr>
                        <a:t>5</a:t>
                      </a:r>
                      <a:r>
                        <a:rPr lang="en-IE" sz="3200" b="1" dirty="0"/>
                        <a:t>, </a:t>
                      </a:r>
                      <a:r>
                        <a:rPr lang="en-IE" sz="3200" b="1" dirty="0">
                          <a:solidFill>
                            <a:schemeClr val="accent4"/>
                          </a:solidFill>
                        </a:rPr>
                        <a:t>12</a:t>
                      </a:r>
                      <a:r>
                        <a:rPr lang="en-IE" sz="3200" b="1" dirty="0"/>
                        <a:t>, </a:t>
                      </a:r>
                      <a:r>
                        <a:rPr lang="en-IE" sz="3200" b="1" dirty="0">
                          <a:solidFill>
                            <a:schemeClr val="accent3"/>
                          </a:solidFill>
                        </a:rPr>
                        <a:t>13</a:t>
                      </a:r>
                      <a:r>
                        <a:rPr lang="en-IE" sz="3200" b="1" dirty="0"/>
                        <a:t>)</a:t>
                      </a:r>
                    </a:p>
                  </a:txBody>
                  <a:tcPr/>
                </a:tc>
                <a:extLst>
                  <a:ext uri="{0D108BD9-81ED-4DB2-BD59-A6C34878D82A}">
                    <a16:rowId xmlns:a16="http://schemas.microsoft.com/office/drawing/2014/main" val="3300767707"/>
                  </a:ext>
                </a:extLst>
              </a:tr>
              <a:tr h="686663">
                <a:tc>
                  <a:txBody>
                    <a:bodyPr/>
                    <a:lstStyle/>
                    <a:p>
                      <a:pPr algn="ctr"/>
                      <a:r>
                        <a:rPr lang="en-IE" sz="3200" b="1" dirty="0"/>
                        <a:t>(</a:t>
                      </a:r>
                      <a:r>
                        <a:rPr lang="en-IE" sz="3200" b="1" dirty="0">
                          <a:solidFill>
                            <a:schemeClr val="accent6">
                              <a:lumMod val="75000"/>
                            </a:schemeClr>
                          </a:solidFill>
                        </a:rPr>
                        <a:t>7</a:t>
                      </a:r>
                      <a:r>
                        <a:rPr lang="en-IE" sz="3200" b="1" dirty="0"/>
                        <a:t>, </a:t>
                      </a:r>
                      <a:r>
                        <a:rPr lang="en-IE" sz="3200" b="1" dirty="0">
                          <a:solidFill>
                            <a:schemeClr val="accent4"/>
                          </a:solidFill>
                        </a:rPr>
                        <a:t>24</a:t>
                      </a:r>
                      <a:r>
                        <a:rPr lang="en-IE" sz="3200" b="1" dirty="0"/>
                        <a:t>, </a:t>
                      </a:r>
                      <a:r>
                        <a:rPr lang="en-IE" sz="3200" b="1" dirty="0">
                          <a:solidFill>
                            <a:schemeClr val="accent3"/>
                          </a:solidFill>
                        </a:rPr>
                        <a:t>25</a:t>
                      </a:r>
                      <a:r>
                        <a:rPr lang="en-IE" sz="3200" b="1" dirty="0"/>
                        <a:t>)</a:t>
                      </a:r>
                    </a:p>
                  </a:txBody>
                  <a:tcPr/>
                </a:tc>
                <a:tc>
                  <a:txBody>
                    <a:bodyPr/>
                    <a:lstStyle/>
                    <a:p>
                      <a:pPr algn="ctr"/>
                      <a:r>
                        <a:rPr lang="en-IE" sz="3200" b="1" dirty="0"/>
                        <a:t>(</a:t>
                      </a:r>
                      <a:r>
                        <a:rPr lang="en-IE" sz="3200" b="1" dirty="0">
                          <a:solidFill>
                            <a:schemeClr val="accent6">
                              <a:lumMod val="75000"/>
                            </a:schemeClr>
                          </a:solidFill>
                        </a:rPr>
                        <a:t>8</a:t>
                      </a:r>
                      <a:r>
                        <a:rPr lang="en-IE" sz="3200" b="1" dirty="0"/>
                        <a:t>, </a:t>
                      </a:r>
                      <a:r>
                        <a:rPr lang="en-IE" sz="3200" b="1" dirty="0">
                          <a:solidFill>
                            <a:schemeClr val="accent4"/>
                          </a:solidFill>
                        </a:rPr>
                        <a:t>15</a:t>
                      </a:r>
                      <a:r>
                        <a:rPr lang="en-IE" sz="3200" b="1" dirty="0"/>
                        <a:t>, </a:t>
                      </a:r>
                      <a:r>
                        <a:rPr lang="en-IE" sz="3200" b="1" dirty="0">
                          <a:solidFill>
                            <a:schemeClr val="accent3"/>
                          </a:solidFill>
                        </a:rPr>
                        <a:t>17</a:t>
                      </a:r>
                      <a:r>
                        <a:rPr lang="en-IE" sz="3200" b="1" dirty="0"/>
                        <a:t>)</a:t>
                      </a:r>
                    </a:p>
                  </a:txBody>
                  <a:tcPr/>
                </a:tc>
                <a:extLst>
                  <a:ext uri="{0D108BD9-81ED-4DB2-BD59-A6C34878D82A}">
                    <a16:rowId xmlns:a16="http://schemas.microsoft.com/office/drawing/2014/main" val="936384049"/>
                  </a:ext>
                </a:extLst>
              </a:tr>
              <a:tr h="686663">
                <a:tc>
                  <a:txBody>
                    <a:bodyPr/>
                    <a:lstStyle/>
                    <a:p>
                      <a:pPr algn="ctr"/>
                      <a:r>
                        <a:rPr lang="en-IE" sz="3200" b="1" dirty="0"/>
                        <a:t>(</a:t>
                      </a:r>
                      <a:r>
                        <a:rPr lang="en-IE" sz="3200" b="1" dirty="0">
                          <a:solidFill>
                            <a:schemeClr val="accent6">
                              <a:lumMod val="75000"/>
                            </a:schemeClr>
                          </a:solidFill>
                        </a:rPr>
                        <a:t>9</a:t>
                      </a:r>
                      <a:r>
                        <a:rPr lang="en-IE" sz="3200" b="1" dirty="0"/>
                        <a:t>, </a:t>
                      </a:r>
                      <a:r>
                        <a:rPr lang="en-IE" sz="3200" b="1" dirty="0">
                          <a:solidFill>
                            <a:schemeClr val="accent4"/>
                          </a:solidFill>
                        </a:rPr>
                        <a:t>40</a:t>
                      </a:r>
                      <a:r>
                        <a:rPr lang="en-IE" sz="3200" b="1" dirty="0"/>
                        <a:t>, </a:t>
                      </a:r>
                      <a:r>
                        <a:rPr lang="en-IE" sz="3200" b="1" dirty="0">
                          <a:solidFill>
                            <a:schemeClr val="accent3"/>
                          </a:solidFill>
                        </a:rPr>
                        <a:t>41</a:t>
                      </a:r>
                      <a:r>
                        <a:rPr lang="en-IE" sz="3200" b="1" dirty="0"/>
                        <a:t>)</a:t>
                      </a:r>
                    </a:p>
                  </a:txBody>
                  <a:tcPr/>
                </a:tc>
                <a:tc>
                  <a:txBody>
                    <a:bodyPr/>
                    <a:lstStyle/>
                    <a:p>
                      <a:pPr algn="ctr"/>
                      <a:r>
                        <a:rPr lang="en-IE" sz="3200" b="1" dirty="0"/>
                        <a:t>(</a:t>
                      </a:r>
                      <a:r>
                        <a:rPr lang="en-IE" sz="3200" b="1" dirty="0">
                          <a:solidFill>
                            <a:schemeClr val="accent6">
                              <a:lumMod val="75000"/>
                            </a:schemeClr>
                          </a:solidFill>
                        </a:rPr>
                        <a:t>11</a:t>
                      </a:r>
                      <a:r>
                        <a:rPr lang="en-IE" sz="3200" b="1" dirty="0"/>
                        <a:t>, </a:t>
                      </a:r>
                      <a:r>
                        <a:rPr lang="en-IE" sz="3200" b="1" dirty="0">
                          <a:solidFill>
                            <a:schemeClr val="accent4"/>
                          </a:solidFill>
                        </a:rPr>
                        <a:t>60</a:t>
                      </a:r>
                      <a:r>
                        <a:rPr lang="en-IE" sz="3200" b="1" dirty="0"/>
                        <a:t>, </a:t>
                      </a:r>
                      <a:r>
                        <a:rPr lang="en-IE" sz="3200" b="1" dirty="0">
                          <a:solidFill>
                            <a:schemeClr val="accent3"/>
                          </a:solidFill>
                        </a:rPr>
                        <a:t>61</a:t>
                      </a:r>
                      <a:r>
                        <a:rPr lang="en-IE" sz="3200" b="1" dirty="0"/>
                        <a:t>)</a:t>
                      </a:r>
                    </a:p>
                  </a:txBody>
                  <a:tcPr/>
                </a:tc>
                <a:extLst>
                  <a:ext uri="{0D108BD9-81ED-4DB2-BD59-A6C34878D82A}">
                    <a16:rowId xmlns:a16="http://schemas.microsoft.com/office/drawing/2014/main" val="1250524458"/>
                  </a:ext>
                </a:extLst>
              </a:tr>
              <a:tr h="686663">
                <a:tc>
                  <a:txBody>
                    <a:bodyPr/>
                    <a:lstStyle/>
                    <a:p>
                      <a:pPr algn="ctr"/>
                      <a:r>
                        <a:rPr lang="en-IE" sz="3200" b="1" dirty="0"/>
                        <a:t>(</a:t>
                      </a:r>
                      <a:r>
                        <a:rPr lang="en-IE" sz="3200" b="1" dirty="0">
                          <a:solidFill>
                            <a:schemeClr val="accent6">
                              <a:lumMod val="75000"/>
                            </a:schemeClr>
                          </a:solidFill>
                        </a:rPr>
                        <a:t>15</a:t>
                      </a:r>
                      <a:r>
                        <a:rPr lang="en-IE" sz="3200" b="1" dirty="0"/>
                        <a:t>, </a:t>
                      </a:r>
                      <a:r>
                        <a:rPr lang="en-IE" sz="3200" b="1" dirty="0">
                          <a:solidFill>
                            <a:schemeClr val="accent4"/>
                          </a:solidFill>
                        </a:rPr>
                        <a:t>20</a:t>
                      </a:r>
                      <a:r>
                        <a:rPr lang="en-IE" sz="3200" b="1" dirty="0"/>
                        <a:t>, </a:t>
                      </a:r>
                      <a:r>
                        <a:rPr lang="en-IE" sz="3200" b="1" dirty="0">
                          <a:solidFill>
                            <a:schemeClr val="accent3"/>
                          </a:solidFill>
                        </a:rPr>
                        <a:t>25</a:t>
                      </a:r>
                      <a:r>
                        <a:rPr lang="en-IE" sz="3200" b="1" dirty="0"/>
                        <a:t>)</a:t>
                      </a:r>
                    </a:p>
                  </a:txBody>
                  <a:tcPr/>
                </a:tc>
                <a:tc>
                  <a:txBody>
                    <a:bodyPr/>
                    <a:lstStyle/>
                    <a:p>
                      <a:pPr algn="ctr"/>
                      <a:r>
                        <a:rPr lang="en-IE" sz="3200" b="1" dirty="0"/>
                        <a:t>Infinite more…</a:t>
                      </a:r>
                    </a:p>
                  </a:txBody>
                  <a:tcPr/>
                </a:tc>
                <a:extLst>
                  <a:ext uri="{0D108BD9-81ED-4DB2-BD59-A6C34878D82A}">
                    <a16:rowId xmlns:a16="http://schemas.microsoft.com/office/drawing/2014/main" val="1425974586"/>
                  </a:ext>
                </a:extLst>
              </a:tr>
            </a:tbl>
          </a:graphicData>
        </a:graphic>
      </p:graphicFrame>
      <p:sp>
        <p:nvSpPr>
          <p:cNvPr id="6" name="Right Triangle 5">
            <a:extLst>
              <a:ext uri="{FF2B5EF4-FFF2-40B4-BE49-F238E27FC236}">
                <a16:creationId xmlns:a16="http://schemas.microsoft.com/office/drawing/2014/main" id="{AE28D757-027B-4976-BE86-63B8EE640A49}"/>
              </a:ext>
            </a:extLst>
          </p:cNvPr>
          <p:cNvSpPr/>
          <p:nvPr/>
        </p:nvSpPr>
        <p:spPr>
          <a:xfrm>
            <a:off x="10676790" y="4457068"/>
            <a:ext cx="3260785" cy="3433314"/>
          </a:xfrm>
          <a:prstGeom prst="rtTriangle">
            <a:avLst/>
          </a:prstGeom>
          <a:solidFill>
            <a:schemeClr val="bg1"/>
          </a:solidFill>
          <a:ln w="571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IE"/>
          </a:p>
        </p:txBody>
      </p:sp>
      <p:sp>
        <p:nvSpPr>
          <p:cNvPr id="7" name="TextBox 6">
            <a:extLst>
              <a:ext uri="{FF2B5EF4-FFF2-40B4-BE49-F238E27FC236}">
                <a16:creationId xmlns:a16="http://schemas.microsoft.com/office/drawing/2014/main" id="{1B574CCC-2DAC-45C3-8807-35AB89899697}"/>
              </a:ext>
            </a:extLst>
          </p:cNvPr>
          <p:cNvSpPr txBox="1"/>
          <p:nvPr/>
        </p:nvSpPr>
        <p:spPr>
          <a:xfrm>
            <a:off x="12491469" y="5342728"/>
            <a:ext cx="1207698" cy="830997"/>
          </a:xfrm>
          <a:prstGeom prst="rect">
            <a:avLst/>
          </a:prstGeom>
          <a:noFill/>
        </p:spPr>
        <p:txBody>
          <a:bodyPr wrap="square" rtlCol="0">
            <a:spAutoFit/>
          </a:bodyPr>
          <a:lstStyle/>
          <a:p>
            <a:r>
              <a:rPr lang="en-IE" sz="4800" b="1" dirty="0">
                <a:solidFill>
                  <a:schemeClr val="accent3"/>
                </a:solidFill>
              </a:rPr>
              <a:t>c</a:t>
            </a:r>
          </a:p>
        </p:txBody>
      </p:sp>
      <p:sp>
        <p:nvSpPr>
          <p:cNvPr id="8" name="TextBox 7">
            <a:extLst>
              <a:ext uri="{FF2B5EF4-FFF2-40B4-BE49-F238E27FC236}">
                <a16:creationId xmlns:a16="http://schemas.microsoft.com/office/drawing/2014/main" id="{136C5981-4280-413D-9FF4-DBFEDCA9E307}"/>
              </a:ext>
            </a:extLst>
          </p:cNvPr>
          <p:cNvSpPr txBox="1"/>
          <p:nvPr/>
        </p:nvSpPr>
        <p:spPr>
          <a:xfrm>
            <a:off x="9641883" y="5910626"/>
            <a:ext cx="796342" cy="830997"/>
          </a:xfrm>
          <a:prstGeom prst="rect">
            <a:avLst/>
          </a:prstGeom>
          <a:noFill/>
        </p:spPr>
        <p:txBody>
          <a:bodyPr wrap="square" rtlCol="0">
            <a:spAutoFit/>
          </a:bodyPr>
          <a:lstStyle/>
          <a:p>
            <a:r>
              <a:rPr lang="en-IE" sz="4800" b="1" dirty="0">
                <a:solidFill>
                  <a:schemeClr val="accent4"/>
                </a:solidFill>
              </a:rPr>
              <a:t>b</a:t>
            </a:r>
          </a:p>
        </p:txBody>
      </p:sp>
      <p:sp>
        <p:nvSpPr>
          <p:cNvPr id="9" name="TextBox 8">
            <a:extLst>
              <a:ext uri="{FF2B5EF4-FFF2-40B4-BE49-F238E27FC236}">
                <a16:creationId xmlns:a16="http://schemas.microsoft.com/office/drawing/2014/main" id="{A5BE6E48-8648-4A7E-ABDD-7038712328C4}"/>
              </a:ext>
            </a:extLst>
          </p:cNvPr>
          <p:cNvSpPr txBox="1"/>
          <p:nvPr/>
        </p:nvSpPr>
        <p:spPr>
          <a:xfrm>
            <a:off x="11922231" y="8108215"/>
            <a:ext cx="796342" cy="830997"/>
          </a:xfrm>
          <a:prstGeom prst="rect">
            <a:avLst/>
          </a:prstGeom>
          <a:noFill/>
        </p:spPr>
        <p:txBody>
          <a:bodyPr wrap="square" rtlCol="0">
            <a:spAutoFit/>
          </a:bodyPr>
          <a:lstStyle/>
          <a:p>
            <a:r>
              <a:rPr lang="en-IE" sz="4800" b="1" dirty="0">
                <a:solidFill>
                  <a:schemeClr val="accent6">
                    <a:lumMod val="75000"/>
                  </a:schemeClr>
                </a:solidFill>
              </a:rPr>
              <a:t>a</a:t>
            </a:r>
          </a:p>
        </p:txBody>
      </p:sp>
      <p:cxnSp>
        <p:nvCxnSpPr>
          <p:cNvPr id="11" name="Straight Connector 10">
            <a:extLst>
              <a:ext uri="{FF2B5EF4-FFF2-40B4-BE49-F238E27FC236}">
                <a16:creationId xmlns:a16="http://schemas.microsoft.com/office/drawing/2014/main" id="{C70FA492-BA80-4585-A016-47BEA0093A01}"/>
              </a:ext>
            </a:extLst>
          </p:cNvPr>
          <p:cNvCxnSpPr/>
          <p:nvPr/>
        </p:nvCxnSpPr>
        <p:spPr>
          <a:xfrm>
            <a:off x="10872788" y="7358063"/>
            <a:ext cx="0" cy="379306"/>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7D29B0C-A57B-4DC0-ABE0-577556B2237E}"/>
              </a:ext>
            </a:extLst>
          </p:cNvPr>
          <p:cNvCxnSpPr/>
          <p:nvPr/>
        </p:nvCxnSpPr>
        <p:spPr>
          <a:xfrm>
            <a:off x="10872788" y="7737369"/>
            <a:ext cx="257175"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339408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ths | Assessment | Junior Cycle for Teachers (JCT)">
            <a:extLst>
              <a:ext uri="{FF2B5EF4-FFF2-40B4-BE49-F238E27FC236}">
                <a16:creationId xmlns:a16="http://schemas.microsoft.com/office/drawing/2014/main" id="{447391D7-9C0D-4096-B530-2EB90D0C23C4}"/>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1617292" y="506760"/>
            <a:ext cx="13020889" cy="914489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3" name="Callout: Right Arrow 2">
            <a:extLst>
              <a:ext uri="{FF2B5EF4-FFF2-40B4-BE49-F238E27FC236}">
                <a16:creationId xmlns:a16="http://schemas.microsoft.com/office/drawing/2014/main" id="{EBE3078F-C09E-4FF4-BDC5-A61DD8354D3D}"/>
              </a:ext>
            </a:extLst>
          </p:cNvPr>
          <p:cNvSpPr/>
          <p:nvPr/>
        </p:nvSpPr>
        <p:spPr>
          <a:xfrm>
            <a:off x="3157029" y="2275835"/>
            <a:ext cx="8325458" cy="1337317"/>
          </a:xfrm>
          <a:prstGeom prst="rightArrowCallout">
            <a:avLst>
              <a:gd name="adj1" fmla="val 21078"/>
              <a:gd name="adj2" fmla="val 19118"/>
              <a:gd name="adj3" fmla="val 59314"/>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How can you simplify the problem?</a:t>
            </a:r>
          </a:p>
          <a:p>
            <a:pPr algn="ctr"/>
            <a:r>
              <a:rPr lang="en-IE" dirty="0"/>
              <a:t>What assumptions do you need to make?</a:t>
            </a:r>
          </a:p>
          <a:p>
            <a:pPr algn="ctr"/>
            <a:r>
              <a:rPr lang="en-IE" dirty="0"/>
              <a:t>Is there any potential problems?</a:t>
            </a:r>
          </a:p>
        </p:txBody>
      </p:sp>
      <p:sp>
        <p:nvSpPr>
          <p:cNvPr id="4" name="Callout: Right Arrow 3">
            <a:extLst>
              <a:ext uri="{FF2B5EF4-FFF2-40B4-BE49-F238E27FC236}">
                <a16:creationId xmlns:a16="http://schemas.microsoft.com/office/drawing/2014/main" id="{2F538C34-AFA6-4394-88C6-1DAADBFF34BA}"/>
              </a:ext>
            </a:extLst>
          </p:cNvPr>
          <p:cNvSpPr/>
          <p:nvPr/>
        </p:nvSpPr>
        <p:spPr>
          <a:xfrm>
            <a:off x="3157029" y="5187823"/>
            <a:ext cx="8325458" cy="1821971"/>
          </a:xfrm>
          <a:prstGeom prst="rightArrowCallout">
            <a:avLst>
              <a:gd name="adj1" fmla="val 21078"/>
              <a:gd name="adj2" fmla="val 19118"/>
              <a:gd name="adj3" fmla="val 59314"/>
              <a:gd name="adj4" fmla="val 64977"/>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How accurate are our solutions?</a:t>
            </a:r>
          </a:p>
          <a:p>
            <a:pPr algn="ctr"/>
            <a:r>
              <a:rPr lang="en-IE" dirty="0"/>
              <a:t>Are the solutions always correct?</a:t>
            </a:r>
          </a:p>
          <a:p>
            <a:pPr algn="ctr"/>
            <a:r>
              <a:rPr lang="en-IE" dirty="0"/>
              <a:t>What other situations might this work or not work?</a:t>
            </a:r>
          </a:p>
        </p:txBody>
      </p:sp>
      <p:sp>
        <p:nvSpPr>
          <p:cNvPr id="5" name="Callout: Right Arrow 4">
            <a:extLst>
              <a:ext uri="{FF2B5EF4-FFF2-40B4-BE49-F238E27FC236}">
                <a16:creationId xmlns:a16="http://schemas.microsoft.com/office/drawing/2014/main" id="{29D453E2-E813-4AFB-AC78-A61C4E500021}"/>
              </a:ext>
            </a:extLst>
          </p:cNvPr>
          <p:cNvSpPr/>
          <p:nvPr/>
        </p:nvSpPr>
        <p:spPr>
          <a:xfrm>
            <a:off x="3157029" y="3613152"/>
            <a:ext cx="8325458" cy="1574219"/>
          </a:xfrm>
          <a:prstGeom prst="rightArrowCallout">
            <a:avLst>
              <a:gd name="adj1" fmla="val 21078"/>
              <a:gd name="adj2" fmla="val 19118"/>
              <a:gd name="adj3" fmla="val 59314"/>
              <a:gd name="adj4" fmla="val 6497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E" dirty="0"/>
              <a:t>Which strategy would be most effective?</a:t>
            </a:r>
          </a:p>
          <a:p>
            <a:pPr lvl="0" algn="ctr"/>
            <a:r>
              <a:rPr lang="en-IE" dirty="0"/>
              <a:t>What have you decided not to use, why?</a:t>
            </a:r>
          </a:p>
          <a:p>
            <a:pPr lvl="0" algn="ctr"/>
            <a:r>
              <a:rPr lang="en-IE" dirty="0"/>
              <a:t>What units/quantities are you using?</a:t>
            </a:r>
          </a:p>
          <a:p>
            <a:pPr lvl="0"/>
            <a:endParaRPr lang="en-IE" dirty="0"/>
          </a:p>
        </p:txBody>
      </p:sp>
    </p:spTree>
    <p:extLst>
      <p:ext uri="{BB962C8B-B14F-4D97-AF65-F5344CB8AC3E}">
        <p14:creationId xmlns:p14="http://schemas.microsoft.com/office/powerpoint/2010/main" val="2276888541"/>
      </p:ext>
    </p:extLst>
  </p:cSld>
  <p:clrMapOvr>
    <a:masterClrMapping/>
  </p:clrMapOvr>
  <mc:AlternateContent xmlns:mc="http://schemas.openxmlformats.org/markup-compatibility/2006" xmlns:p14="http://schemas.microsoft.com/office/powerpoint/2010/main">
    <mc:Choice Requires="p14">
      <p:transition spd="slow" p14:dur="2000" advTm="9274"/>
    </mc:Choice>
    <mc:Fallback xmlns="">
      <p:transition spd="slow" advTm="9274"/>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ths | Assessment | Junior Cycle for Teachers (JCT)">
            <a:extLst>
              <a:ext uri="{FF2B5EF4-FFF2-40B4-BE49-F238E27FC236}">
                <a16:creationId xmlns:a16="http://schemas.microsoft.com/office/drawing/2014/main" id="{447391D7-9C0D-4096-B530-2EB90D0C23C4}"/>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1617292" y="506760"/>
            <a:ext cx="13020889" cy="9144893"/>
          </a:xfrm>
          <a:prstGeom prst="rect">
            <a:avLst/>
          </a:prstGeom>
          <a:noFill/>
          <a:effectLst>
            <a:outerShdw blurRad="50800"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sp>
        <p:nvSpPr>
          <p:cNvPr id="3" name="Callout: Right Arrow 2">
            <a:extLst>
              <a:ext uri="{FF2B5EF4-FFF2-40B4-BE49-F238E27FC236}">
                <a16:creationId xmlns:a16="http://schemas.microsoft.com/office/drawing/2014/main" id="{EBE3078F-C09E-4FF4-BDC5-A61DD8354D3D}"/>
              </a:ext>
            </a:extLst>
          </p:cNvPr>
          <p:cNvSpPr/>
          <p:nvPr/>
        </p:nvSpPr>
        <p:spPr>
          <a:xfrm>
            <a:off x="3157029" y="2275835"/>
            <a:ext cx="8325458" cy="1337317"/>
          </a:xfrm>
          <a:prstGeom prst="rightArrowCallout">
            <a:avLst>
              <a:gd name="adj1" fmla="val 21078"/>
              <a:gd name="adj2" fmla="val 19118"/>
              <a:gd name="adj3" fmla="val 59314"/>
              <a:gd name="adj4" fmla="val 649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How can you simplify the problem?</a:t>
            </a:r>
          </a:p>
          <a:p>
            <a:pPr algn="ctr"/>
            <a:r>
              <a:rPr lang="en-IE" dirty="0"/>
              <a:t>What assumptions do you need to make?</a:t>
            </a:r>
          </a:p>
          <a:p>
            <a:pPr algn="ctr"/>
            <a:r>
              <a:rPr lang="en-IE" dirty="0"/>
              <a:t>Is there any potential problems?</a:t>
            </a:r>
          </a:p>
        </p:txBody>
      </p:sp>
      <p:sp>
        <p:nvSpPr>
          <p:cNvPr id="4" name="Callout: Right Arrow 3">
            <a:extLst>
              <a:ext uri="{FF2B5EF4-FFF2-40B4-BE49-F238E27FC236}">
                <a16:creationId xmlns:a16="http://schemas.microsoft.com/office/drawing/2014/main" id="{2F538C34-AFA6-4394-88C6-1DAADBFF34BA}"/>
              </a:ext>
            </a:extLst>
          </p:cNvPr>
          <p:cNvSpPr/>
          <p:nvPr/>
        </p:nvSpPr>
        <p:spPr>
          <a:xfrm>
            <a:off x="3157029" y="5187823"/>
            <a:ext cx="8325458" cy="1821971"/>
          </a:xfrm>
          <a:prstGeom prst="rightArrowCallout">
            <a:avLst>
              <a:gd name="adj1" fmla="val 21078"/>
              <a:gd name="adj2" fmla="val 19118"/>
              <a:gd name="adj3" fmla="val 59314"/>
              <a:gd name="adj4" fmla="val 64977"/>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dirty="0"/>
              <a:t>How accurate are our solutions?</a:t>
            </a:r>
          </a:p>
          <a:p>
            <a:pPr algn="ctr"/>
            <a:r>
              <a:rPr lang="en-IE" dirty="0"/>
              <a:t>Are the solutions always correct?</a:t>
            </a:r>
          </a:p>
          <a:p>
            <a:pPr algn="ctr"/>
            <a:r>
              <a:rPr lang="en-IE" dirty="0"/>
              <a:t>What other situations might this work or not work?</a:t>
            </a:r>
          </a:p>
        </p:txBody>
      </p:sp>
      <p:sp>
        <p:nvSpPr>
          <p:cNvPr id="5" name="Callout: Right Arrow 4">
            <a:extLst>
              <a:ext uri="{FF2B5EF4-FFF2-40B4-BE49-F238E27FC236}">
                <a16:creationId xmlns:a16="http://schemas.microsoft.com/office/drawing/2014/main" id="{29D453E2-E813-4AFB-AC78-A61C4E500021}"/>
              </a:ext>
            </a:extLst>
          </p:cNvPr>
          <p:cNvSpPr/>
          <p:nvPr/>
        </p:nvSpPr>
        <p:spPr>
          <a:xfrm>
            <a:off x="3157029" y="3613152"/>
            <a:ext cx="8325458" cy="1574219"/>
          </a:xfrm>
          <a:prstGeom prst="rightArrowCallout">
            <a:avLst>
              <a:gd name="adj1" fmla="val 21078"/>
              <a:gd name="adj2" fmla="val 19118"/>
              <a:gd name="adj3" fmla="val 59314"/>
              <a:gd name="adj4" fmla="val 6497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IE" dirty="0"/>
              <a:t>Which strategy would be most effective?</a:t>
            </a:r>
          </a:p>
          <a:p>
            <a:pPr lvl="0" algn="ctr"/>
            <a:r>
              <a:rPr lang="en-IE" dirty="0"/>
              <a:t>What have you decided not to use, why?</a:t>
            </a:r>
          </a:p>
          <a:p>
            <a:pPr lvl="0" algn="ctr"/>
            <a:r>
              <a:rPr lang="en-IE" dirty="0"/>
              <a:t>What units/quantities are you using?</a:t>
            </a:r>
          </a:p>
          <a:p>
            <a:pPr lvl="0"/>
            <a:endParaRPr lang="en-IE" dirty="0"/>
          </a:p>
        </p:txBody>
      </p:sp>
      <p:sp>
        <p:nvSpPr>
          <p:cNvPr id="6" name="Callout: Right Arrow 5">
            <a:extLst>
              <a:ext uri="{FF2B5EF4-FFF2-40B4-BE49-F238E27FC236}">
                <a16:creationId xmlns:a16="http://schemas.microsoft.com/office/drawing/2014/main" id="{569F0E98-A0A1-4514-8C28-E43B9BFA5E1D}"/>
              </a:ext>
            </a:extLst>
          </p:cNvPr>
          <p:cNvSpPr/>
          <p:nvPr/>
        </p:nvSpPr>
        <p:spPr>
          <a:xfrm>
            <a:off x="3157029" y="7009794"/>
            <a:ext cx="8325458" cy="1914202"/>
          </a:xfrm>
          <a:prstGeom prst="rightArrowCallout">
            <a:avLst>
              <a:gd name="adj1" fmla="val 21078"/>
              <a:gd name="adj2" fmla="val 19118"/>
              <a:gd name="adj3" fmla="val 59314"/>
              <a:gd name="adj4" fmla="val 64977"/>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a:p>
            <a:pPr algn="ctr"/>
            <a:r>
              <a:rPr lang="en-IE" dirty="0"/>
              <a:t>How do you know your work is correct?</a:t>
            </a:r>
          </a:p>
          <a:p>
            <a:pPr algn="ctr"/>
            <a:r>
              <a:rPr lang="en-IE" dirty="0"/>
              <a:t>What situations does it work/not work?</a:t>
            </a:r>
          </a:p>
          <a:p>
            <a:pPr algn="ctr"/>
            <a:r>
              <a:rPr lang="en-IE" dirty="0"/>
              <a:t>What other problems/ issues have your solution raised?</a:t>
            </a:r>
          </a:p>
          <a:p>
            <a:pPr algn="ctr"/>
            <a:endParaRPr lang="en-IE" dirty="0"/>
          </a:p>
          <a:p>
            <a:pPr algn="ctr"/>
            <a:endParaRPr lang="en-IE" dirty="0"/>
          </a:p>
        </p:txBody>
      </p:sp>
    </p:spTree>
    <p:extLst>
      <p:ext uri="{BB962C8B-B14F-4D97-AF65-F5344CB8AC3E}">
        <p14:creationId xmlns:p14="http://schemas.microsoft.com/office/powerpoint/2010/main" val="170250694"/>
      </p:ext>
    </p:extLst>
  </p:cSld>
  <p:clrMapOvr>
    <a:masterClrMapping/>
  </p:clrMapOvr>
  <mc:AlternateContent xmlns:mc="http://schemas.openxmlformats.org/markup-compatibility/2006" xmlns:p14="http://schemas.microsoft.com/office/powerpoint/2010/main">
    <mc:Choice Requires="p14">
      <p:transition spd="slow" p14:dur="2000" advTm="28500"/>
    </mc:Choice>
    <mc:Fallback xmlns="">
      <p:transition spd="slow" advTm="2850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B1CE01C-CE39-5F7A-8E22-7EBB991BA4F0}"/>
              </a:ext>
            </a:extLst>
          </p:cNvPr>
          <p:cNvGraphicFramePr>
            <a:graphicFrameLocks noGrp="1"/>
          </p:cNvGraphicFramePr>
          <p:nvPr>
            <p:extLst>
              <p:ext uri="{D42A27DB-BD31-4B8C-83A1-F6EECF244321}">
                <p14:modId xmlns:p14="http://schemas.microsoft.com/office/powerpoint/2010/main" val="31765882"/>
              </p:ext>
            </p:extLst>
          </p:nvPr>
        </p:nvGraphicFramePr>
        <p:xfrm>
          <a:off x="126388" y="150663"/>
          <a:ext cx="11964868" cy="8657956"/>
        </p:xfrm>
        <a:graphic>
          <a:graphicData uri="http://schemas.openxmlformats.org/drawingml/2006/table">
            <a:tbl>
              <a:tblPr firstRow="1" firstCol="1" bandRow="1">
                <a:tableStyleId>{5C22544A-7EE6-4342-B048-85BDC9FD1C3A}</a:tableStyleId>
              </a:tblPr>
              <a:tblGrid>
                <a:gridCol w="1695314">
                  <a:extLst>
                    <a:ext uri="{9D8B030D-6E8A-4147-A177-3AD203B41FA5}">
                      <a16:colId xmlns:a16="http://schemas.microsoft.com/office/drawing/2014/main" val="848556668"/>
                    </a:ext>
                  </a:extLst>
                </a:gridCol>
                <a:gridCol w="4847322">
                  <a:extLst>
                    <a:ext uri="{9D8B030D-6E8A-4147-A177-3AD203B41FA5}">
                      <a16:colId xmlns:a16="http://schemas.microsoft.com/office/drawing/2014/main" val="193470957"/>
                    </a:ext>
                  </a:extLst>
                </a:gridCol>
                <a:gridCol w="5422232">
                  <a:extLst>
                    <a:ext uri="{9D8B030D-6E8A-4147-A177-3AD203B41FA5}">
                      <a16:colId xmlns:a16="http://schemas.microsoft.com/office/drawing/2014/main" val="3291735584"/>
                    </a:ext>
                  </a:extLst>
                </a:gridCol>
              </a:tblGrid>
              <a:tr h="414486">
                <a:tc>
                  <a:txBody>
                    <a:bodyPr/>
                    <a:lstStyle/>
                    <a:p>
                      <a:pPr algn="ctr">
                        <a:lnSpc>
                          <a:spcPct val="107000"/>
                        </a:lnSpc>
                        <a:spcAft>
                          <a:spcPts val="800"/>
                        </a:spcAft>
                      </a:pPr>
                      <a:r>
                        <a:rPr lang="en-IE" sz="1600" b="1" dirty="0">
                          <a:effectLst/>
                        </a:rPr>
                        <a:t>Mathematical Investigation</a:t>
                      </a:r>
                      <a:endParaRPr lang="en-I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458" marR="61458" marT="0" marB="0" anchor="ctr"/>
                </a:tc>
                <a:tc>
                  <a:txBody>
                    <a:bodyPr/>
                    <a:lstStyle/>
                    <a:p>
                      <a:pPr algn="ctr">
                        <a:lnSpc>
                          <a:spcPct val="107000"/>
                        </a:lnSpc>
                        <a:spcAft>
                          <a:spcPts val="800"/>
                        </a:spcAft>
                      </a:pPr>
                      <a:r>
                        <a:rPr lang="en-IE" sz="1600" b="1">
                          <a:effectLst/>
                        </a:rPr>
                        <a:t>Guiding Questions</a:t>
                      </a:r>
                      <a:endParaRPr lang="en-IE" sz="1600" b="1">
                        <a:effectLst/>
                        <a:latin typeface="Calibri" panose="020F0502020204030204" pitchFamily="34" charset="0"/>
                        <a:ea typeface="Calibri" panose="020F0502020204030204" pitchFamily="34" charset="0"/>
                        <a:cs typeface="Times New Roman" panose="02020603050405020304" pitchFamily="18" charset="0"/>
                      </a:endParaRPr>
                    </a:p>
                  </a:txBody>
                  <a:tcPr marL="61458" marR="61458" marT="0" marB="0" anchor="ctr"/>
                </a:tc>
                <a:tc>
                  <a:txBody>
                    <a:bodyPr/>
                    <a:lstStyle/>
                    <a:p>
                      <a:pPr algn="ctr">
                        <a:lnSpc>
                          <a:spcPct val="107000"/>
                        </a:lnSpc>
                        <a:spcAft>
                          <a:spcPts val="800"/>
                        </a:spcAft>
                      </a:pPr>
                      <a:r>
                        <a:rPr lang="en-IE" sz="1600" b="1" dirty="0">
                          <a:effectLst/>
                        </a:rPr>
                        <a:t>Student Activity</a:t>
                      </a:r>
                      <a:endParaRPr lang="en-I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1458" marR="61458" marT="0" marB="0" anchor="ctr"/>
                </a:tc>
                <a:extLst>
                  <a:ext uri="{0D108BD9-81ED-4DB2-BD59-A6C34878D82A}">
                    <a16:rowId xmlns:a16="http://schemas.microsoft.com/office/drawing/2014/main" val="325251789"/>
                  </a:ext>
                </a:extLst>
              </a:tr>
              <a:tr h="1436353">
                <a:tc>
                  <a:txBody>
                    <a:bodyPr/>
                    <a:lstStyle/>
                    <a:p>
                      <a:pPr algn="ctr">
                        <a:lnSpc>
                          <a:spcPct val="107000"/>
                        </a:lnSpc>
                        <a:spcAft>
                          <a:spcPts val="800"/>
                        </a:spcAft>
                      </a:pPr>
                      <a:r>
                        <a:rPr lang="en-IE" sz="2000" dirty="0">
                          <a:effectLst/>
                        </a:rPr>
                        <a:t>Problem</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1458" marR="61458" marT="0" marB="0" anchor="ctr"/>
                </a:tc>
                <a:tc>
                  <a:txBody>
                    <a:bodyPr/>
                    <a:lstStyle/>
                    <a:p>
                      <a:pPr marL="342900" lvl="0" indent="-342900">
                        <a:lnSpc>
                          <a:spcPct val="107000"/>
                        </a:lnSpc>
                        <a:buFont typeface="Symbol" panose="05050102010706020507" pitchFamily="18" charset="2"/>
                        <a:buChar char=""/>
                      </a:pPr>
                      <a:r>
                        <a:rPr lang="en-IE" sz="1800" dirty="0">
                          <a:effectLst/>
                        </a:rPr>
                        <a:t>What do we need to consider?</a:t>
                      </a:r>
                    </a:p>
                    <a:p>
                      <a:pPr marL="342900" lvl="0" indent="-342900">
                        <a:lnSpc>
                          <a:spcPct val="107000"/>
                        </a:lnSpc>
                        <a:buFont typeface="Symbol" panose="05050102010706020507" pitchFamily="18" charset="2"/>
                        <a:buChar char=""/>
                      </a:pPr>
                      <a:r>
                        <a:rPr lang="en-IE" sz="1800" dirty="0">
                          <a:effectLst/>
                        </a:rPr>
                        <a:t>Why is this problem relevant?</a:t>
                      </a:r>
                    </a:p>
                    <a:p>
                      <a:pPr marL="342900" lvl="0" indent="-342900">
                        <a:lnSpc>
                          <a:spcPct val="107000"/>
                        </a:lnSpc>
                        <a:buFont typeface="Symbol" panose="05050102010706020507" pitchFamily="18" charset="2"/>
                        <a:buChar char=""/>
                      </a:pPr>
                      <a:r>
                        <a:rPr lang="en-IE" sz="1800" dirty="0">
                          <a:effectLst/>
                        </a:rPr>
                        <a:t>Who does it concern?</a:t>
                      </a:r>
                    </a:p>
                    <a:p>
                      <a:pPr marL="342900" lvl="0" indent="-342900">
                        <a:lnSpc>
                          <a:spcPct val="107000"/>
                        </a:lnSpc>
                        <a:buFont typeface="Symbol" panose="05050102010706020507" pitchFamily="18" charset="2"/>
                        <a:buChar char=""/>
                      </a:pPr>
                      <a:r>
                        <a:rPr lang="en-IE" sz="1800" dirty="0">
                          <a:effectLst/>
                        </a:rPr>
                        <a:t>What can we compare humans with?</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458" marR="61458" marT="0" marB="0"/>
                </a:tc>
                <a:tc>
                  <a:txBody>
                    <a:bodyPr/>
                    <a:lstStyle/>
                    <a:p>
                      <a:pPr marL="342900" lvl="0" indent="-342900">
                        <a:lnSpc>
                          <a:spcPct val="107000"/>
                        </a:lnSpc>
                        <a:buFont typeface="Symbol" panose="05050102010706020507" pitchFamily="18" charset="2"/>
                        <a:buChar char=""/>
                      </a:pPr>
                      <a:r>
                        <a:rPr lang="en-IE" sz="1800" dirty="0">
                          <a:effectLst/>
                        </a:rPr>
                        <a:t>Research speeds of top sprinters, animals, etc. </a:t>
                      </a:r>
                    </a:p>
                    <a:p>
                      <a:pPr marL="342900" lvl="0" indent="-342900">
                        <a:lnSpc>
                          <a:spcPct val="107000"/>
                        </a:lnSpc>
                        <a:spcAft>
                          <a:spcPts val="800"/>
                        </a:spcAft>
                        <a:buFont typeface="Symbol" panose="05050102010706020507" pitchFamily="18" charset="2"/>
                        <a:buChar char=""/>
                      </a:pPr>
                      <a:r>
                        <a:rPr lang="en-IE" sz="1800" dirty="0">
                          <a:effectLst/>
                        </a:rPr>
                        <a:t>Convert all to similar units</a:t>
                      </a:r>
                    </a:p>
                    <a:p>
                      <a:pPr>
                        <a:lnSpc>
                          <a:spcPct val="107000"/>
                        </a:lnSpc>
                        <a:spcAft>
                          <a:spcPts val="800"/>
                        </a:spcAft>
                      </a:pPr>
                      <a:r>
                        <a:rPr lang="en-IE" sz="1800" dirty="0">
                          <a:effectLst/>
                        </a:rPr>
                        <a:t>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458" marR="61458" marT="0" marB="0"/>
                </a:tc>
                <a:extLst>
                  <a:ext uri="{0D108BD9-81ED-4DB2-BD59-A6C34878D82A}">
                    <a16:rowId xmlns:a16="http://schemas.microsoft.com/office/drawing/2014/main" val="3718126411"/>
                  </a:ext>
                </a:extLst>
              </a:tr>
              <a:tr h="1576405">
                <a:tc>
                  <a:txBody>
                    <a:bodyPr/>
                    <a:lstStyle/>
                    <a:p>
                      <a:pPr algn="ctr">
                        <a:lnSpc>
                          <a:spcPct val="107000"/>
                        </a:lnSpc>
                        <a:spcAft>
                          <a:spcPts val="800"/>
                        </a:spcAft>
                      </a:pPr>
                      <a:r>
                        <a:rPr lang="en-IE" sz="2000" dirty="0">
                          <a:effectLst/>
                        </a:rPr>
                        <a:t>Translate to Mathematics</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1458" marR="61458" marT="0" marB="0" anchor="ctr"/>
                </a:tc>
                <a:tc>
                  <a:txBody>
                    <a:bodyPr/>
                    <a:lstStyle/>
                    <a:p>
                      <a:pPr marL="342900" lvl="0" indent="-342900">
                        <a:lnSpc>
                          <a:spcPct val="107000"/>
                        </a:lnSpc>
                        <a:buFont typeface="Symbol" panose="05050102010706020507" pitchFamily="18" charset="2"/>
                        <a:buChar char=""/>
                      </a:pPr>
                      <a:r>
                        <a:rPr lang="en-IE" sz="1800" dirty="0">
                          <a:effectLst/>
                        </a:rPr>
                        <a:t>What are the variables? What is changing?</a:t>
                      </a:r>
                    </a:p>
                    <a:p>
                      <a:pPr marL="342900" lvl="0" indent="-342900">
                        <a:lnSpc>
                          <a:spcPct val="107000"/>
                        </a:lnSpc>
                        <a:buFont typeface="Symbol" panose="05050102010706020507" pitchFamily="18" charset="2"/>
                        <a:buChar char=""/>
                      </a:pPr>
                      <a:r>
                        <a:rPr lang="en-IE" sz="1800" dirty="0">
                          <a:effectLst/>
                        </a:rPr>
                        <a:t>What are the constants? What can we keep the same?</a:t>
                      </a:r>
                    </a:p>
                    <a:p>
                      <a:pPr marL="342900" lvl="0" indent="-342900">
                        <a:lnSpc>
                          <a:spcPct val="107000"/>
                        </a:lnSpc>
                        <a:buFont typeface="Symbol" panose="05050102010706020507" pitchFamily="18" charset="2"/>
                        <a:buChar char=""/>
                      </a:pPr>
                      <a:r>
                        <a:rPr lang="en-IE" sz="1800" dirty="0">
                          <a:effectLst/>
                        </a:rPr>
                        <a:t>What assumptions do we need to make?</a:t>
                      </a:r>
                    </a:p>
                    <a:p>
                      <a:pPr marL="342900" lvl="0" indent="-342900">
                        <a:lnSpc>
                          <a:spcPct val="107000"/>
                        </a:lnSpc>
                        <a:buFont typeface="Symbol" panose="05050102010706020507" pitchFamily="18" charset="2"/>
                        <a:buChar char=""/>
                      </a:pPr>
                      <a:r>
                        <a:rPr lang="en-IE" sz="1800" dirty="0">
                          <a:effectLst/>
                        </a:rPr>
                        <a:t>What techniques might we use?</a:t>
                      </a:r>
                    </a:p>
                    <a:p>
                      <a:pPr marL="342900" lvl="0" indent="-342900">
                        <a:lnSpc>
                          <a:spcPct val="107000"/>
                        </a:lnSpc>
                        <a:buFont typeface="Symbol" panose="05050102010706020507" pitchFamily="18" charset="2"/>
                        <a:buChar char=""/>
                      </a:pPr>
                      <a:r>
                        <a:rPr lang="en-IE" sz="1800" dirty="0">
                          <a:effectLst/>
                        </a:rPr>
                        <a:t>What other areas of learning can we link this to?</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458" marR="61458" marT="0" marB="0"/>
                </a:tc>
                <a:tc>
                  <a:txBody>
                    <a:bodyPr/>
                    <a:lstStyle/>
                    <a:p>
                      <a:pPr marL="342900" lvl="0" indent="-342900">
                        <a:lnSpc>
                          <a:spcPct val="107000"/>
                        </a:lnSpc>
                        <a:buFont typeface="Symbol" panose="05050102010706020507" pitchFamily="18" charset="2"/>
                        <a:buChar char=""/>
                      </a:pPr>
                      <a:r>
                        <a:rPr lang="en-IE" sz="1800" dirty="0">
                          <a:effectLst/>
                        </a:rPr>
                        <a:t>Discussion on what to keep constant (distances), and what is changing.</a:t>
                      </a:r>
                    </a:p>
                    <a:p>
                      <a:pPr marL="342900" lvl="0" indent="-342900">
                        <a:lnSpc>
                          <a:spcPct val="107000"/>
                        </a:lnSpc>
                        <a:buFont typeface="Symbol" panose="05050102010706020507" pitchFamily="18" charset="2"/>
                        <a:buChar char=""/>
                      </a:pPr>
                      <a:r>
                        <a:rPr lang="en-IE" sz="1800" dirty="0">
                          <a:effectLst/>
                        </a:rPr>
                        <a:t>Discussion on why assumptions are important (same terrain, etc).</a:t>
                      </a:r>
                    </a:p>
                    <a:p>
                      <a:pPr marL="342900" lvl="0" indent="-342900">
                        <a:lnSpc>
                          <a:spcPct val="107000"/>
                        </a:lnSpc>
                        <a:spcAft>
                          <a:spcPts val="800"/>
                        </a:spcAft>
                        <a:buFont typeface="Symbol" panose="05050102010706020507" pitchFamily="18" charset="2"/>
                        <a:buChar char=""/>
                      </a:pPr>
                      <a:r>
                        <a:rPr lang="en-IE" sz="1800" dirty="0">
                          <a:effectLst/>
                        </a:rPr>
                        <a:t>Link to graphing functions and functions.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458" marR="61458" marT="0" marB="0"/>
                </a:tc>
                <a:extLst>
                  <a:ext uri="{0D108BD9-81ED-4DB2-BD59-A6C34878D82A}">
                    <a16:rowId xmlns:a16="http://schemas.microsoft.com/office/drawing/2014/main" val="1608589528"/>
                  </a:ext>
                </a:extLst>
              </a:tr>
              <a:tr h="2533782">
                <a:tc>
                  <a:txBody>
                    <a:bodyPr/>
                    <a:lstStyle/>
                    <a:p>
                      <a:pPr algn="ctr">
                        <a:lnSpc>
                          <a:spcPct val="107000"/>
                        </a:lnSpc>
                        <a:spcAft>
                          <a:spcPts val="800"/>
                        </a:spcAft>
                      </a:pPr>
                      <a:r>
                        <a:rPr lang="en-IE" sz="2000" dirty="0">
                          <a:effectLst/>
                        </a:rPr>
                        <a:t>Engage &amp; Solve</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1458" marR="61458" marT="0" marB="0" anchor="ctr"/>
                </a:tc>
                <a:tc>
                  <a:txBody>
                    <a:bodyPr/>
                    <a:lstStyle/>
                    <a:p>
                      <a:pPr marL="342900" lvl="0" indent="-342900">
                        <a:lnSpc>
                          <a:spcPct val="107000"/>
                        </a:lnSpc>
                        <a:buFont typeface="Symbol" panose="05050102010706020507" pitchFamily="18" charset="2"/>
                        <a:buChar char=""/>
                      </a:pPr>
                      <a:r>
                        <a:rPr lang="en-IE" sz="1800" dirty="0">
                          <a:effectLst/>
                        </a:rPr>
                        <a:t>What experiment can we set up?</a:t>
                      </a:r>
                    </a:p>
                    <a:p>
                      <a:pPr marL="342900" lvl="0" indent="-342900">
                        <a:lnSpc>
                          <a:spcPct val="107000"/>
                        </a:lnSpc>
                        <a:buFont typeface="Symbol" panose="05050102010706020507" pitchFamily="18" charset="2"/>
                        <a:buChar char=""/>
                      </a:pPr>
                      <a:r>
                        <a:rPr lang="en-IE" sz="1800" dirty="0">
                          <a:effectLst/>
                        </a:rPr>
                        <a:t>What information can we collect?</a:t>
                      </a:r>
                    </a:p>
                    <a:p>
                      <a:pPr marL="342900" lvl="0" indent="-342900">
                        <a:lnSpc>
                          <a:spcPct val="107000"/>
                        </a:lnSpc>
                        <a:buFont typeface="Symbol" panose="05050102010706020507" pitchFamily="18" charset="2"/>
                        <a:buChar char=""/>
                      </a:pPr>
                      <a:r>
                        <a:rPr lang="en-IE" sz="1800" dirty="0">
                          <a:effectLst/>
                        </a:rPr>
                        <a:t>What other things do we need to consider?</a:t>
                      </a:r>
                    </a:p>
                    <a:p>
                      <a:pPr marL="342900" lvl="0" indent="-342900">
                        <a:lnSpc>
                          <a:spcPct val="107000"/>
                        </a:lnSpc>
                        <a:buFont typeface="Symbol" panose="05050102010706020507" pitchFamily="18" charset="2"/>
                        <a:buChar char=""/>
                      </a:pPr>
                      <a:r>
                        <a:rPr lang="en-IE" sz="1800" dirty="0">
                          <a:effectLst/>
                        </a:rPr>
                        <a:t>Can we represent our findings using graphs, tables, diagrams?</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458" marR="61458" marT="0" marB="0"/>
                </a:tc>
                <a:tc>
                  <a:txBody>
                    <a:bodyPr/>
                    <a:lstStyle/>
                    <a:p>
                      <a:pPr marL="342900" lvl="0" indent="-342900">
                        <a:lnSpc>
                          <a:spcPct val="107000"/>
                        </a:lnSpc>
                        <a:buFont typeface="Symbol" panose="05050102010706020507" pitchFamily="18" charset="2"/>
                        <a:buChar char=""/>
                      </a:pPr>
                      <a:r>
                        <a:rPr lang="en-IE" sz="1800" dirty="0">
                          <a:effectLst/>
                        </a:rPr>
                        <a:t>Bring outside, measure distance, record times and find speed.</a:t>
                      </a:r>
                    </a:p>
                    <a:p>
                      <a:pPr marL="342900" lvl="0" indent="-342900">
                        <a:lnSpc>
                          <a:spcPct val="107000"/>
                        </a:lnSpc>
                        <a:buFont typeface="Symbol" panose="05050102010706020507" pitchFamily="18" charset="2"/>
                        <a:buChar char=""/>
                      </a:pPr>
                      <a:r>
                        <a:rPr lang="en-IE" sz="1800" dirty="0">
                          <a:effectLst/>
                        </a:rPr>
                        <a:t>Convert to similar units m/s, km/h. </a:t>
                      </a:r>
                    </a:p>
                    <a:p>
                      <a:pPr marL="342900" lvl="0" indent="-342900">
                        <a:lnSpc>
                          <a:spcPct val="107000"/>
                        </a:lnSpc>
                        <a:buFont typeface="Symbol" panose="05050102010706020507" pitchFamily="18" charset="2"/>
                        <a:buChar char=""/>
                      </a:pPr>
                      <a:r>
                        <a:rPr lang="en-IE" sz="1800" dirty="0">
                          <a:effectLst/>
                        </a:rPr>
                        <a:t>Graphing results using a linear graph. </a:t>
                      </a:r>
                    </a:p>
                    <a:p>
                      <a:pPr marL="342900" lvl="0" indent="-342900">
                        <a:lnSpc>
                          <a:spcPct val="107000"/>
                        </a:lnSpc>
                        <a:buFont typeface="Symbol" panose="05050102010706020507" pitchFamily="18" charset="2"/>
                        <a:buChar char=""/>
                      </a:pPr>
                      <a:r>
                        <a:rPr lang="en-IE" sz="1800" dirty="0">
                          <a:effectLst/>
                        </a:rPr>
                        <a:t>Could include discussion on average speed and not instantaneous speed.</a:t>
                      </a:r>
                    </a:p>
                    <a:p>
                      <a:pPr marL="342900" lvl="0" indent="-342900">
                        <a:lnSpc>
                          <a:spcPct val="107000"/>
                        </a:lnSpc>
                        <a:spcAft>
                          <a:spcPts val="800"/>
                        </a:spcAft>
                        <a:buFont typeface="Symbol" panose="05050102010706020507" pitchFamily="18" charset="2"/>
                        <a:buChar char=""/>
                      </a:pPr>
                      <a:r>
                        <a:rPr lang="en-IE" sz="1800" dirty="0">
                          <a:effectLst/>
                        </a:rPr>
                        <a:t>Create a table/ graph to represent results. Average speed of teenager, adult, sprinter. How does that compare to an animal.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458" marR="61458" marT="0" marB="0"/>
                </a:tc>
                <a:extLst>
                  <a:ext uri="{0D108BD9-81ED-4DB2-BD59-A6C34878D82A}">
                    <a16:rowId xmlns:a16="http://schemas.microsoft.com/office/drawing/2014/main" val="4101644733"/>
                  </a:ext>
                </a:extLst>
              </a:tr>
              <a:tr h="1898117">
                <a:tc>
                  <a:txBody>
                    <a:bodyPr/>
                    <a:lstStyle/>
                    <a:p>
                      <a:pPr algn="ctr">
                        <a:lnSpc>
                          <a:spcPct val="107000"/>
                        </a:lnSpc>
                        <a:spcAft>
                          <a:spcPts val="800"/>
                        </a:spcAft>
                      </a:pPr>
                      <a:r>
                        <a:rPr lang="en-IE" sz="2000" dirty="0">
                          <a:effectLst/>
                        </a:rPr>
                        <a:t>Interpret</a:t>
                      </a:r>
                      <a:endParaRPr lang="en-IE"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1458" marR="61458" marT="0" marB="0" anchor="ctr"/>
                </a:tc>
                <a:tc>
                  <a:txBody>
                    <a:bodyPr/>
                    <a:lstStyle/>
                    <a:p>
                      <a:pPr marL="342900" lvl="0" indent="-342900">
                        <a:lnSpc>
                          <a:spcPct val="107000"/>
                        </a:lnSpc>
                        <a:buFont typeface="Symbol" panose="05050102010706020507" pitchFamily="18" charset="2"/>
                        <a:buChar char=""/>
                      </a:pPr>
                      <a:r>
                        <a:rPr lang="en-IE" sz="1800">
                          <a:effectLst/>
                        </a:rPr>
                        <a:t>How accurate is our answer?</a:t>
                      </a:r>
                    </a:p>
                    <a:p>
                      <a:pPr marL="342900" lvl="0" indent="-342900">
                        <a:lnSpc>
                          <a:spcPct val="107000"/>
                        </a:lnSpc>
                        <a:buFont typeface="Symbol" panose="05050102010706020507" pitchFamily="18" charset="2"/>
                        <a:buChar char=""/>
                      </a:pPr>
                      <a:r>
                        <a:rPr lang="en-IE" sz="1800">
                          <a:effectLst/>
                        </a:rPr>
                        <a:t>Can we extend our work in anyway to make it better?</a:t>
                      </a:r>
                    </a:p>
                    <a:p>
                      <a:pPr marL="342900" lvl="0" indent="-342900">
                        <a:lnSpc>
                          <a:spcPct val="107000"/>
                        </a:lnSpc>
                        <a:buFont typeface="Symbol" panose="05050102010706020507" pitchFamily="18" charset="2"/>
                        <a:buChar char=""/>
                      </a:pPr>
                      <a:r>
                        <a:rPr lang="en-IE" sz="1800">
                          <a:effectLst/>
                        </a:rPr>
                        <a:t>What situation may our answer not work in?</a:t>
                      </a:r>
                    </a:p>
                    <a:p>
                      <a:pPr marL="342900" lvl="0" indent="-342900">
                        <a:lnSpc>
                          <a:spcPct val="107000"/>
                        </a:lnSpc>
                        <a:buFont typeface="Symbol" panose="05050102010706020507" pitchFamily="18" charset="2"/>
                        <a:buChar char=""/>
                      </a:pPr>
                      <a:r>
                        <a:rPr lang="en-IE" sz="1800">
                          <a:effectLst/>
                        </a:rPr>
                        <a:t>How does our work compare to what it tells us online?</a:t>
                      </a:r>
                    </a:p>
                    <a:p>
                      <a:pPr marL="342900" lvl="0" indent="-342900">
                        <a:lnSpc>
                          <a:spcPct val="107000"/>
                        </a:lnSpc>
                        <a:buFont typeface="Symbol" panose="05050102010706020507" pitchFamily="18" charset="2"/>
                        <a:buChar char=""/>
                      </a:pPr>
                      <a:r>
                        <a:rPr lang="en-IE" sz="1800">
                          <a:effectLst/>
                        </a:rPr>
                        <a:t>What limitations are there to our research?</a:t>
                      </a:r>
                      <a:endParaRPr lang="en-IE" sz="1800">
                        <a:effectLst/>
                        <a:latin typeface="Calibri" panose="020F0502020204030204" pitchFamily="34" charset="0"/>
                        <a:ea typeface="Calibri" panose="020F0502020204030204" pitchFamily="34" charset="0"/>
                        <a:cs typeface="Times New Roman" panose="02020603050405020304" pitchFamily="18" charset="0"/>
                      </a:endParaRPr>
                    </a:p>
                  </a:txBody>
                  <a:tcPr marL="61458" marR="61458" marT="0" marB="0"/>
                </a:tc>
                <a:tc>
                  <a:txBody>
                    <a:bodyPr/>
                    <a:lstStyle/>
                    <a:p>
                      <a:pPr marL="342900" lvl="0" indent="-342900">
                        <a:lnSpc>
                          <a:spcPct val="107000"/>
                        </a:lnSpc>
                        <a:buFont typeface="Symbol" panose="05050102010706020507" pitchFamily="18" charset="2"/>
                        <a:buChar char=""/>
                      </a:pPr>
                      <a:r>
                        <a:rPr lang="en-IE" sz="1800" dirty="0">
                          <a:effectLst/>
                        </a:rPr>
                        <a:t>Limitations that might have existed – terrain, gear, etc. </a:t>
                      </a:r>
                    </a:p>
                    <a:p>
                      <a:pPr marL="342900" lvl="0" indent="-342900">
                        <a:lnSpc>
                          <a:spcPct val="107000"/>
                        </a:lnSpc>
                        <a:spcAft>
                          <a:spcPts val="800"/>
                        </a:spcAft>
                        <a:buFont typeface="Symbol" panose="05050102010706020507" pitchFamily="18" charset="2"/>
                        <a:buChar char=""/>
                      </a:pPr>
                      <a:r>
                        <a:rPr lang="en-IE" sz="1800" dirty="0">
                          <a:effectLst/>
                        </a:rPr>
                        <a:t>Discussion on differences in speed between humans (teenagers and sprinters) and animals. </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458" marR="61458" marT="0" marB="0"/>
                </a:tc>
                <a:extLst>
                  <a:ext uri="{0D108BD9-81ED-4DB2-BD59-A6C34878D82A}">
                    <a16:rowId xmlns:a16="http://schemas.microsoft.com/office/drawing/2014/main" val="391448144"/>
                  </a:ext>
                </a:extLst>
              </a:tr>
            </a:tbl>
          </a:graphicData>
        </a:graphic>
      </p:graphicFrame>
      <p:pic>
        <p:nvPicPr>
          <p:cNvPr id="5" name="Picture 3" descr="How Elite Sprinters Run So Fast [Video] - Scientific American">
            <a:extLst>
              <a:ext uri="{FF2B5EF4-FFF2-40B4-BE49-F238E27FC236}">
                <a16:creationId xmlns:a16="http://schemas.microsoft.com/office/drawing/2014/main" id="{81656966-100D-B1A3-7842-3C4EB6AAB1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7543" y="3921083"/>
            <a:ext cx="3354267" cy="2316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9790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0BAA3-2864-4AA3-A328-15ED7B0827AE}"/>
              </a:ext>
            </a:extLst>
          </p:cNvPr>
          <p:cNvSpPr>
            <a:spLocks noGrp="1"/>
          </p:cNvSpPr>
          <p:nvPr>
            <p:ph type="title"/>
          </p:nvPr>
        </p:nvSpPr>
        <p:spPr/>
        <p:txBody>
          <a:bodyPr/>
          <a:lstStyle/>
          <a:p>
            <a:r>
              <a:rPr lang="en-IE" dirty="0"/>
              <a:t>Learning Experiences</a:t>
            </a:r>
          </a:p>
        </p:txBody>
      </p:sp>
      <p:sp>
        <p:nvSpPr>
          <p:cNvPr id="3" name="Content Placeholder 2">
            <a:extLst>
              <a:ext uri="{FF2B5EF4-FFF2-40B4-BE49-F238E27FC236}">
                <a16:creationId xmlns:a16="http://schemas.microsoft.com/office/drawing/2014/main" id="{A76569B5-BDC9-48C8-A33D-BE0630E04D02}"/>
              </a:ext>
            </a:extLst>
          </p:cNvPr>
          <p:cNvSpPr>
            <a:spLocks noGrp="1"/>
          </p:cNvSpPr>
          <p:nvPr>
            <p:ph idx="1"/>
          </p:nvPr>
        </p:nvSpPr>
        <p:spPr>
          <a:xfrm>
            <a:off x="948359" y="1874134"/>
            <a:ext cx="13906630" cy="6704082"/>
          </a:xfrm>
        </p:spPr>
        <p:txBody>
          <a:bodyPr/>
          <a:lstStyle/>
          <a:p>
            <a:r>
              <a:rPr lang="en-IE" dirty="0"/>
              <a:t>There are no “right” answers. </a:t>
            </a:r>
          </a:p>
          <a:p>
            <a:r>
              <a:rPr lang="en-IE" dirty="0"/>
              <a:t>Problems can be extended as the students see fit, allowing them to show off various extensions to the task. </a:t>
            </a:r>
          </a:p>
          <a:p>
            <a:r>
              <a:rPr lang="en-IE" dirty="0"/>
              <a:t>Problems allow students to look at a problem from a number of different perspectives and build a number of different solutions. </a:t>
            </a:r>
          </a:p>
          <a:p>
            <a:r>
              <a:rPr lang="en-IE" dirty="0"/>
              <a:t>Allows a chance for argumentation and discussion to develop.</a:t>
            </a:r>
          </a:p>
          <a:p>
            <a:pPr marL="0" indent="0">
              <a:buNone/>
            </a:pPr>
            <a:endParaRPr lang="en-IE" dirty="0"/>
          </a:p>
        </p:txBody>
      </p:sp>
    </p:spTree>
    <p:extLst>
      <p:ext uri="{BB962C8B-B14F-4D97-AF65-F5344CB8AC3E}">
        <p14:creationId xmlns:p14="http://schemas.microsoft.com/office/powerpoint/2010/main" val="301682865"/>
      </p:ext>
    </p:extLst>
  </p:cSld>
  <p:clrMapOvr>
    <a:masterClrMapping/>
  </p:clrMapOvr>
  <mc:AlternateContent xmlns:mc="http://schemas.openxmlformats.org/markup-compatibility/2006" xmlns:p14="http://schemas.microsoft.com/office/powerpoint/2010/main">
    <mc:Choice Requires="p14">
      <p:transition spd="slow" p14:dur="2000" advTm="76101"/>
    </mc:Choice>
    <mc:Fallback xmlns="">
      <p:transition spd="slow" advTm="76101"/>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1A92-9A73-4765-83EA-9422E1844035}"/>
              </a:ext>
            </a:extLst>
          </p:cNvPr>
          <p:cNvSpPr>
            <a:spLocks noGrp="1"/>
          </p:cNvSpPr>
          <p:nvPr>
            <p:ph type="title"/>
          </p:nvPr>
        </p:nvSpPr>
        <p:spPr>
          <a:xfrm>
            <a:off x="402937" y="582613"/>
            <a:ext cx="14022169" cy="1767590"/>
          </a:xfrm>
        </p:spPr>
        <p:txBody>
          <a:bodyPr/>
          <a:lstStyle/>
          <a:p>
            <a:r>
              <a:rPr lang="en-GB" dirty="0"/>
              <a:t>Scaffolding CBA’s Questioning</a:t>
            </a:r>
            <a:endParaRPr lang="en-IE" dirty="0"/>
          </a:p>
        </p:txBody>
      </p:sp>
      <p:sp>
        <p:nvSpPr>
          <p:cNvPr id="21" name="Freeform: Shape 20">
            <a:extLst>
              <a:ext uri="{FF2B5EF4-FFF2-40B4-BE49-F238E27FC236}">
                <a16:creationId xmlns:a16="http://schemas.microsoft.com/office/drawing/2014/main" id="{01095F70-D3BE-4409-9CFE-DCCAA36838A6}"/>
              </a:ext>
            </a:extLst>
          </p:cNvPr>
          <p:cNvSpPr/>
          <p:nvPr/>
        </p:nvSpPr>
        <p:spPr>
          <a:xfrm>
            <a:off x="1742553" y="2657892"/>
            <a:ext cx="8521825" cy="1123911"/>
          </a:xfrm>
          <a:custGeom>
            <a:avLst/>
            <a:gdLst>
              <a:gd name="connsiteX0" fmla="*/ 0 w 6390745"/>
              <a:gd name="connsiteY0" fmla="*/ 84285 h 842851"/>
              <a:gd name="connsiteX1" fmla="*/ 84285 w 6390745"/>
              <a:gd name="connsiteY1" fmla="*/ 0 h 842851"/>
              <a:gd name="connsiteX2" fmla="*/ 6306460 w 6390745"/>
              <a:gd name="connsiteY2" fmla="*/ 0 h 842851"/>
              <a:gd name="connsiteX3" fmla="*/ 6390745 w 6390745"/>
              <a:gd name="connsiteY3" fmla="*/ 84285 h 842851"/>
              <a:gd name="connsiteX4" fmla="*/ 6390745 w 6390745"/>
              <a:gd name="connsiteY4" fmla="*/ 758566 h 842851"/>
              <a:gd name="connsiteX5" fmla="*/ 6306460 w 6390745"/>
              <a:gd name="connsiteY5" fmla="*/ 842851 h 842851"/>
              <a:gd name="connsiteX6" fmla="*/ 84285 w 6390745"/>
              <a:gd name="connsiteY6" fmla="*/ 842851 h 842851"/>
              <a:gd name="connsiteX7" fmla="*/ 0 w 6390745"/>
              <a:gd name="connsiteY7" fmla="*/ 758566 h 842851"/>
              <a:gd name="connsiteX8" fmla="*/ 0 w 6390745"/>
              <a:gd name="connsiteY8" fmla="*/ 84285 h 84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0745" h="842851">
                <a:moveTo>
                  <a:pt x="0" y="84285"/>
                </a:moveTo>
                <a:cubicBezTo>
                  <a:pt x="0" y="37736"/>
                  <a:pt x="37736" y="0"/>
                  <a:pt x="84285" y="0"/>
                </a:cubicBezTo>
                <a:lnTo>
                  <a:pt x="6306460" y="0"/>
                </a:lnTo>
                <a:cubicBezTo>
                  <a:pt x="6353009" y="0"/>
                  <a:pt x="6390745" y="37736"/>
                  <a:pt x="6390745" y="84285"/>
                </a:cubicBezTo>
                <a:lnTo>
                  <a:pt x="6390745" y="758566"/>
                </a:lnTo>
                <a:cubicBezTo>
                  <a:pt x="6390745" y="805115"/>
                  <a:pt x="6353009" y="842851"/>
                  <a:pt x="6306460" y="842851"/>
                </a:cubicBezTo>
                <a:lnTo>
                  <a:pt x="84285" y="842851"/>
                </a:lnTo>
                <a:cubicBezTo>
                  <a:pt x="37736" y="842851"/>
                  <a:pt x="0" y="805115"/>
                  <a:pt x="0" y="758566"/>
                </a:cubicBezTo>
                <a:lnTo>
                  <a:pt x="0" y="8428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5816" tIns="215816" rIns="1494265" bIns="215816" numCol="1" spcCol="1270" anchor="ctr" anchorCtr="0">
            <a:noAutofit/>
          </a:bodyPr>
          <a:lstStyle/>
          <a:p>
            <a:pPr defTabSz="2133867">
              <a:lnSpc>
                <a:spcPct val="90000"/>
              </a:lnSpc>
              <a:spcAft>
                <a:spcPct val="35000"/>
              </a:spcAft>
            </a:pPr>
            <a:r>
              <a:rPr lang="en-IE" sz="4801" dirty="0"/>
              <a:t>Preparation</a:t>
            </a:r>
          </a:p>
        </p:txBody>
      </p:sp>
      <p:pic>
        <p:nvPicPr>
          <p:cNvPr id="1026" name="Picture 2" descr="Teaching Students The Art Of Questioning: Challenges &amp;amp; Strategies -  EdTechReview">
            <a:extLst>
              <a:ext uri="{FF2B5EF4-FFF2-40B4-BE49-F238E27FC236}">
                <a16:creationId xmlns:a16="http://schemas.microsoft.com/office/drawing/2014/main" id="{BF9399B6-F2F8-47FF-AC9D-347EB8AEF7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18" r="36778"/>
          <a:stretch/>
        </p:blipFill>
        <p:spPr bwMode="auto">
          <a:xfrm>
            <a:off x="12809858" y="1466407"/>
            <a:ext cx="1938563" cy="3497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603217"/>
      </p:ext>
    </p:extLst>
  </p:cSld>
  <p:clrMapOvr>
    <a:masterClrMapping/>
  </p:clrMapOvr>
  <mc:AlternateContent xmlns:mc="http://schemas.openxmlformats.org/markup-compatibility/2006" xmlns:p14="http://schemas.microsoft.com/office/powerpoint/2010/main">
    <mc:Choice Requires="p14">
      <p:transition spd="slow" p14:dur="2000" advTm="13454"/>
    </mc:Choice>
    <mc:Fallback xmlns="">
      <p:transition spd="slow" advTm="13454"/>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1A92-9A73-4765-83EA-9422E1844035}"/>
              </a:ext>
            </a:extLst>
          </p:cNvPr>
          <p:cNvSpPr>
            <a:spLocks noGrp="1"/>
          </p:cNvSpPr>
          <p:nvPr>
            <p:ph type="title"/>
          </p:nvPr>
        </p:nvSpPr>
        <p:spPr>
          <a:xfrm>
            <a:off x="402937" y="582613"/>
            <a:ext cx="14022169" cy="1767590"/>
          </a:xfrm>
        </p:spPr>
        <p:txBody>
          <a:bodyPr/>
          <a:lstStyle/>
          <a:p>
            <a:r>
              <a:rPr lang="en-GB" dirty="0"/>
              <a:t>Scaffolding CBA’s Questioning</a:t>
            </a:r>
            <a:endParaRPr lang="en-IE" dirty="0"/>
          </a:p>
        </p:txBody>
      </p:sp>
      <p:grpSp>
        <p:nvGrpSpPr>
          <p:cNvPr id="20" name="Group 19">
            <a:extLst>
              <a:ext uri="{FF2B5EF4-FFF2-40B4-BE49-F238E27FC236}">
                <a16:creationId xmlns:a16="http://schemas.microsoft.com/office/drawing/2014/main" id="{F16BD41E-84B4-4005-83DF-E9B30A75C9E4}"/>
              </a:ext>
            </a:extLst>
          </p:cNvPr>
          <p:cNvGrpSpPr/>
          <p:nvPr/>
        </p:nvGrpSpPr>
        <p:grpSpPr>
          <a:xfrm>
            <a:off x="1742553" y="2657891"/>
            <a:ext cx="9158194" cy="2403920"/>
            <a:chOff x="1306786" y="1613191"/>
            <a:chExt cx="6867975" cy="1802764"/>
          </a:xfrm>
        </p:grpSpPr>
        <p:sp>
          <p:nvSpPr>
            <p:cNvPr id="21" name="Freeform: Shape 20">
              <a:extLst>
                <a:ext uri="{FF2B5EF4-FFF2-40B4-BE49-F238E27FC236}">
                  <a16:creationId xmlns:a16="http://schemas.microsoft.com/office/drawing/2014/main" id="{01095F70-D3BE-4409-9CFE-DCCAA36838A6}"/>
                </a:ext>
              </a:extLst>
            </p:cNvPr>
            <p:cNvSpPr/>
            <p:nvPr/>
          </p:nvSpPr>
          <p:spPr>
            <a:xfrm>
              <a:off x="1306786" y="1613191"/>
              <a:ext cx="6390745" cy="842851"/>
            </a:xfrm>
            <a:custGeom>
              <a:avLst/>
              <a:gdLst>
                <a:gd name="connsiteX0" fmla="*/ 0 w 6390745"/>
                <a:gd name="connsiteY0" fmla="*/ 84285 h 842851"/>
                <a:gd name="connsiteX1" fmla="*/ 84285 w 6390745"/>
                <a:gd name="connsiteY1" fmla="*/ 0 h 842851"/>
                <a:gd name="connsiteX2" fmla="*/ 6306460 w 6390745"/>
                <a:gd name="connsiteY2" fmla="*/ 0 h 842851"/>
                <a:gd name="connsiteX3" fmla="*/ 6390745 w 6390745"/>
                <a:gd name="connsiteY3" fmla="*/ 84285 h 842851"/>
                <a:gd name="connsiteX4" fmla="*/ 6390745 w 6390745"/>
                <a:gd name="connsiteY4" fmla="*/ 758566 h 842851"/>
                <a:gd name="connsiteX5" fmla="*/ 6306460 w 6390745"/>
                <a:gd name="connsiteY5" fmla="*/ 842851 h 842851"/>
                <a:gd name="connsiteX6" fmla="*/ 84285 w 6390745"/>
                <a:gd name="connsiteY6" fmla="*/ 842851 h 842851"/>
                <a:gd name="connsiteX7" fmla="*/ 0 w 6390745"/>
                <a:gd name="connsiteY7" fmla="*/ 758566 h 842851"/>
                <a:gd name="connsiteX8" fmla="*/ 0 w 6390745"/>
                <a:gd name="connsiteY8" fmla="*/ 84285 h 84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0745" h="842851">
                  <a:moveTo>
                    <a:pt x="0" y="84285"/>
                  </a:moveTo>
                  <a:cubicBezTo>
                    <a:pt x="0" y="37736"/>
                    <a:pt x="37736" y="0"/>
                    <a:pt x="84285" y="0"/>
                  </a:cubicBezTo>
                  <a:lnTo>
                    <a:pt x="6306460" y="0"/>
                  </a:lnTo>
                  <a:cubicBezTo>
                    <a:pt x="6353009" y="0"/>
                    <a:pt x="6390745" y="37736"/>
                    <a:pt x="6390745" y="84285"/>
                  </a:cubicBezTo>
                  <a:lnTo>
                    <a:pt x="6390745" y="758566"/>
                  </a:lnTo>
                  <a:cubicBezTo>
                    <a:pt x="6390745" y="805115"/>
                    <a:pt x="6353009" y="842851"/>
                    <a:pt x="6306460" y="842851"/>
                  </a:cubicBezTo>
                  <a:lnTo>
                    <a:pt x="84285" y="842851"/>
                  </a:lnTo>
                  <a:cubicBezTo>
                    <a:pt x="37736" y="842851"/>
                    <a:pt x="0" y="805115"/>
                    <a:pt x="0" y="758566"/>
                  </a:cubicBezTo>
                  <a:lnTo>
                    <a:pt x="0" y="8428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5816" tIns="215816" rIns="1494265" bIns="215816" numCol="1" spcCol="1270" anchor="ctr" anchorCtr="0">
              <a:noAutofit/>
            </a:bodyPr>
            <a:lstStyle/>
            <a:p>
              <a:pPr defTabSz="2133867">
                <a:lnSpc>
                  <a:spcPct val="90000"/>
                </a:lnSpc>
                <a:spcAft>
                  <a:spcPct val="35000"/>
                </a:spcAft>
              </a:pPr>
              <a:r>
                <a:rPr lang="en-IE" sz="4801" dirty="0"/>
                <a:t>Preparation</a:t>
              </a:r>
            </a:p>
          </p:txBody>
        </p:sp>
        <p:sp>
          <p:nvSpPr>
            <p:cNvPr id="22" name="Freeform: Shape 21">
              <a:extLst>
                <a:ext uri="{FF2B5EF4-FFF2-40B4-BE49-F238E27FC236}">
                  <a16:creationId xmlns:a16="http://schemas.microsoft.com/office/drawing/2014/main" id="{AA3E1811-114D-4F4F-A399-348B71DD62CA}"/>
                </a:ext>
              </a:extLst>
            </p:cNvPr>
            <p:cNvSpPr/>
            <p:nvPr/>
          </p:nvSpPr>
          <p:spPr>
            <a:xfrm>
              <a:off x="1784016" y="2573104"/>
              <a:ext cx="6390745" cy="842851"/>
            </a:xfrm>
            <a:custGeom>
              <a:avLst/>
              <a:gdLst>
                <a:gd name="connsiteX0" fmla="*/ 0 w 6390745"/>
                <a:gd name="connsiteY0" fmla="*/ 84285 h 842851"/>
                <a:gd name="connsiteX1" fmla="*/ 84285 w 6390745"/>
                <a:gd name="connsiteY1" fmla="*/ 0 h 842851"/>
                <a:gd name="connsiteX2" fmla="*/ 6306460 w 6390745"/>
                <a:gd name="connsiteY2" fmla="*/ 0 h 842851"/>
                <a:gd name="connsiteX3" fmla="*/ 6390745 w 6390745"/>
                <a:gd name="connsiteY3" fmla="*/ 84285 h 842851"/>
                <a:gd name="connsiteX4" fmla="*/ 6390745 w 6390745"/>
                <a:gd name="connsiteY4" fmla="*/ 758566 h 842851"/>
                <a:gd name="connsiteX5" fmla="*/ 6306460 w 6390745"/>
                <a:gd name="connsiteY5" fmla="*/ 842851 h 842851"/>
                <a:gd name="connsiteX6" fmla="*/ 84285 w 6390745"/>
                <a:gd name="connsiteY6" fmla="*/ 842851 h 842851"/>
                <a:gd name="connsiteX7" fmla="*/ 0 w 6390745"/>
                <a:gd name="connsiteY7" fmla="*/ 758566 h 842851"/>
                <a:gd name="connsiteX8" fmla="*/ 0 w 6390745"/>
                <a:gd name="connsiteY8" fmla="*/ 84285 h 84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0745" h="842851">
                  <a:moveTo>
                    <a:pt x="0" y="84285"/>
                  </a:moveTo>
                  <a:cubicBezTo>
                    <a:pt x="0" y="37736"/>
                    <a:pt x="37736" y="0"/>
                    <a:pt x="84285" y="0"/>
                  </a:cubicBezTo>
                  <a:lnTo>
                    <a:pt x="6306460" y="0"/>
                  </a:lnTo>
                  <a:cubicBezTo>
                    <a:pt x="6353009" y="0"/>
                    <a:pt x="6390745" y="37736"/>
                    <a:pt x="6390745" y="84285"/>
                  </a:cubicBezTo>
                  <a:lnTo>
                    <a:pt x="6390745" y="758566"/>
                  </a:lnTo>
                  <a:cubicBezTo>
                    <a:pt x="6390745" y="805115"/>
                    <a:pt x="6353009" y="842851"/>
                    <a:pt x="6306460" y="842851"/>
                  </a:cubicBezTo>
                  <a:lnTo>
                    <a:pt x="84285" y="842851"/>
                  </a:lnTo>
                  <a:cubicBezTo>
                    <a:pt x="37736" y="842851"/>
                    <a:pt x="0" y="805115"/>
                    <a:pt x="0" y="758566"/>
                  </a:cubicBezTo>
                  <a:lnTo>
                    <a:pt x="0" y="84285"/>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5816" tIns="215816" rIns="1582729" bIns="215816" numCol="1" spcCol="1270" anchor="ctr" anchorCtr="0">
              <a:noAutofit/>
            </a:bodyPr>
            <a:lstStyle/>
            <a:p>
              <a:pPr defTabSz="2133867">
                <a:lnSpc>
                  <a:spcPct val="90000"/>
                </a:lnSpc>
                <a:spcAft>
                  <a:spcPct val="35000"/>
                </a:spcAft>
              </a:pPr>
              <a:r>
                <a:rPr lang="en-IE" sz="4801" dirty="0"/>
                <a:t>Use Features of Quality</a:t>
              </a:r>
            </a:p>
          </p:txBody>
        </p:sp>
        <p:sp>
          <p:nvSpPr>
            <p:cNvPr id="26" name="Freeform: Shape 25">
              <a:extLst>
                <a:ext uri="{FF2B5EF4-FFF2-40B4-BE49-F238E27FC236}">
                  <a16:creationId xmlns:a16="http://schemas.microsoft.com/office/drawing/2014/main" id="{5A15DFD5-1180-4681-817D-65DDA0CBE80E}"/>
                </a:ext>
              </a:extLst>
            </p:cNvPr>
            <p:cNvSpPr/>
            <p:nvPr/>
          </p:nvSpPr>
          <p:spPr>
            <a:xfrm>
              <a:off x="7149677" y="2228940"/>
              <a:ext cx="547853" cy="547853"/>
            </a:xfrm>
            <a:custGeom>
              <a:avLst/>
              <a:gdLst>
                <a:gd name="connsiteX0" fmla="*/ 0 w 547853"/>
                <a:gd name="connsiteY0" fmla="*/ 301319 h 547853"/>
                <a:gd name="connsiteX1" fmla="*/ 123267 w 547853"/>
                <a:gd name="connsiteY1" fmla="*/ 301319 h 547853"/>
                <a:gd name="connsiteX2" fmla="*/ 123267 w 547853"/>
                <a:gd name="connsiteY2" fmla="*/ 0 h 547853"/>
                <a:gd name="connsiteX3" fmla="*/ 424586 w 547853"/>
                <a:gd name="connsiteY3" fmla="*/ 0 h 547853"/>
                <a:gd name="connsiteX4" fmla="*/ 424586 w 547853"/>
                <a:gd name="connsiteY4" fmla="*/ 301319 h 547853"/>
                <a:gd name="connsiteX5" fmla="*/ 547853 w 547853"/>
                <a:gd name="connsiteY5" fmla="*/ 301319 h 547853"/>
                <a:gd name="connsiteX6" fmla="*/ 273927 w 547853"/>
                <a:gd name="connsiteY6" fmla="*/ 547853 h 547853"/>
                <a:gd name="connsiteX7" fmla="*/ 0 w 547853"/>
                <a:gd name="connsiteY7" fmla="*/ 301319 h 54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53" h="547853">
                  <a:moveTo>
                    <a:pt x="0" y="301319"/>
                  </a:moveTo>
                  <a:lnTo>
                    <a:pt x="123267" y="301319"/>
                  </a:lnTo>
                  <a:lnTo>
                    <a:pt x="123267" y="0"/>
                  </a:lnTo>
                  <a:lnTo>
                    <a:pt x="424586" y="0"/>
                  </a:lnTo>
                  <a:lnTo>
                    <a:pt x="424586" y="301319"/>
                  </a:lnTo>
                  <a:lnTo>
                    <a:pt x="547853" y="301319"/>
                  </a:lnTo>
                  <a:lnTo>
                    <a:pt x="273927" y="547853"/>
                  </a:lnTo>
                  <a:lnTo>
                    <a:pt x="0" y="301319"/>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05016" tIns="40644" rIns="205016" bIns="221454" numCol="1" spcCol="1270" anchor="ctr" anchorCtr="0">
              <a:noAutofit/>
            </a:bodyPr>
            <a:lstStyle/>
            <a:p>
              <a:pPr algn="ctr" defTabSz="1422578">
                <a:lnSpc>
                  <a:spcPct val="90000"/>
                </a:lnSpc>
                <a:spcAft>
                  <a:spcPct val="35000"/>
                </a:spcAft>
              </a:pPr>
              <a:endParaRPr lang="en-IE" sz="3200"/>
            </a:p>
          </p:txBody>
        </p:sp>
      </p:grpSp>
      <p:pic>
        <p:nvPicPr>
          <p:cNvPr id="1026" name="Picture 2" descr="Teaching Students The Art Of Questioning: Challenges &amp;amp; Strategies -  EdTechReview">
            <a:extLst>
              <a:ext uri="{FF2B5EF4-FFF2-40B4-BE49-F238E27FC236}">
                <a16:creationId xmlns:a16="http://schemas.microsoft.com/office/drawing/2014/main" id="{BF9399B6-F2F8-47FF-AC9D-347EB8AEF7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18" r="36778"/>
          <a:stretch/>
        </p:blipFill>
        <p:spPr bwMode="auto">
          <a:xfrm>
            <a:off x="12809858" y="1466407"/>
            <a:ext cx="1938563" cy="3497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489354"/>
      </p:ext>
    </p:extLst>
  </p:cSld>
  <p:clrMapOvr>
    <a:masterClrMapping/>
  </p:clrMapOvr>
  <mc:AlternateContent xmlns:mc="http://schemas.openxmlformats.org/markup-compatibility/2006" xmlns:p14="http://schemas.microsoft.com/office/powerpoint/2010/main">
    <mc:Choice Requires="p14">
      <p:transition spd="slow" p14:dur="2000" advTm="11109"/>
    </mc:Choice>
    <mc:Fallback xmlns="">
      <p:transition spd="slow" advTm="11109"/>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1A92-9A73-4765-83EA-9422E1844035}"/>
              </a:ext>
            </a:extLst>
          </p:cNvPr>
          <p:cNvSpPr>
            <a:spLocks noGrp="1"/>
          </p:cNvSpPr>
          <p:nvPr>
            <p:ph type="title"/>
          </p:nvPr>
        </p:nvSpPr>
        <p:spPr>
          <a:xfrm>
            <a:off x="402937" y="582613"/>
            <a:ext cx="14022169" cy="1767590"/>
          </a:xfrm>
        </p:spPr>
        <p:txBody>
          <a:bodyPr/>
          <a:lstStyle/>
          <a:p>
            <a:r>
              <a:rPr lang="en-GB" dirty="0"/>
              <a:t>Scaffolding CBA’s Questioning</a:t>
            </a:r>
            <a:endParaRPr lang="en-IE" dirty="0"/>
          </a:p>
        </p:txBody>
      </p:sp>
      <p:grpSp>
        <p:nvGrpSpPr>
          <p:cNvPr id="20" name="Group 19">
            <a:extLst>
              <a:ext uri="{FF2B5EF4-FFF2-40B4-BE49-F238E27FC236}">
                <a16:creationId xmlns:a16="http://schemas.microsoft.com/office/drawing/2014/main" id="{F16BD41E-84B4-4005-83DF-E9B30A75C9E4}"/>
              </a:ext>
            </a:extLst>
          </p:cNvPr>
          <p:cNvGrpSpPr/>
          <p:nvPr/>
        </p:nvGrpSpPr>
        <p:grpSpPr>
          <a:xfrm>
            <a:off x="1742552" y="2657891"/>
            <a:ext cx="9794565" cy="3683930"/>
            <a:chOff x="1306786" y="1613191"/>
            <a:chExt cx="7345206" cy="2762678"/>
          </a:xfrm>
        </p:grpSpPr>
        <p:sp>
          <p:nvSpPr>
            <p:cNvPr id="21" name="Freeform: Shape 20">
              <a:extLst>
                <a:ext uri="{FF2B5EF4-FFF2-40B4-BE49-F238E27FC236}">
                  <a16:creationId xmlns:a16="http://schemas.microsoft.com/office/drawing/2014/main" id="{01095F70-D3BE-4409-9CFE-DCCAA36838A6}"/>
                </a:ext>
              </a:extLst>
            </p:cNvPr>
            <p:cNvSpPr/>
            <p:nvPr/>
          </p:nvSpPr>
          <p:spPr>
            <a:xfrm>
              <a:off x="1306786" y="1613191"/>
              <a:ext cx="6390745" cy="842851"/>
            </a:xfrm>
            <a:custGeom>
              <a:avLst/>
              <a:gdLst>
                <a:gd name="connsiteX0" fmla="*/ 0 w 6390745"/>
                <a:gd name="connsiteY0" fmla="*/ 84285 h 842851"/>
                <a:gd name="connsiteX1" fmla="*/ 84285 w 6390745"/>
                <a:gd name="connsiteY1" fmla="*/ 0 h 842851"/>
                <a:gd name="connsiteX2" fmla="*/ 6306460 w 6390745"/>
                <a:gd name="connsiteY2" fmla="*/ 0 h 842851"/>
                <a:gd name="connsiteX3" fmla="*/ 6390745 w 6390745"/>
                <a:gd name="connsiteY3" fmla="*/ 84285 h 842851"/>
                <a:gd name="connsiteX4" fmla="*/ 6390745 w 6390745"/>
                <a:gd name="connsiteY4" fmla="*/ 758566 h 842851"/>
                <a:gd name="connsiteX5" fmla="*/ 6306460 w 6390745"/>
                <a:gd name="connsiteY5" fmla="*/ 842851 h 842851"/>
                <a:gd name="connsiteX6" fmla="*/ 84285 w 6390745"/>
                <a:gd name="connsiteY6" fmla="*/ 842851 h 842851"/>
                <a:gd name="connsiteX7" fmla="*/ 0 w 6390745"/>
                <a:gd name="connsiteY7" fmla="*/ 758566 h 842851"/>
                <a:gd name="connsiteX8" fmla="*/ 0 w 6390745"/>
                <a:gd name="connsiteY8" fmla="*/ 84285 h 84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0745" h="842851">
                  <a:moveTo>
                    <a:pt x="0" y="84285"/>
                  </a:moveTo>
                  <a:cubicBezTo>
                    <a:pt x="0" y="37736"/>
                    <a:pt x="37736" y="0"/>
                    <a:pt x="84285" y="0"/>
                  </a:cubicBezTo>
                  <a:lnTo>
                    <a:pt x="6306460" y="0"/>
                  </a:lnTo>
                  <a:cubicBezTo>
                    <a:pt x="6353009" y="0"/>
                    <a:pt x="6390745" y="37736"/>
                    <a:pt x="6390745" y="84285"/>
                  </a:cubicBezTo>
                  <a:lnTo>
                    <a:pt x="6390745" y="758566"/>
                  </a:lnTo>
                  <a:cubicBezTo>
                    <a:pt x="6390745" y="805115"/>
                    <a:pt x="6353009" y="842851"/>
                    <a:pt x="6306460" y="842851"/>
                  </a:cubicBezTo>
                  <a:lnTo>
                    <a:pt x="84285" y="842851"/>
                  </a:lnTo>
                  <a:cubicBezTo>
                    <a:pt x="37736" y="842851"/>
                    <a:pt x="0" y="805115"/>
                    <a:pt x="0" y="758566"/>
                  </a:cubicBezTo>
                  <a:lnTo>
                    <a:pt x="0" y="8428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5816" tIns="215816" rIns="1494265" bIns="215816" numCol="1" spcCol="1270" anchor="ctr" anchorCtr="0">
              <a:noAutofit/>
            </a:bodyPr>
            <a:lstStyle/>
            <a:p>
              <a:pPr defTabSz="2133867">
                <a:lnSpc>
                  <a:spcPct val="90000"/>
                </a:lnSpc>
                <a:spcAft>
                  <a:spcPct val="35000"/>
                </a:spcAft>
              </a:pPr>
              <a:r>
                <a:rPr lang="en-IE" sz="4801" dirty="0"/>
                <a:t>Preparation</a:t>
              </a:r>
            </a:p>
          </p:txBody>
        </p:sp>
        <p:sp>
          <p:nvSpPr>
            <p:cNvPr id="22" name="Freeform: Shape 21">
              <a:extLst>
                <a:ext uri="{FF2B5EF4-FFF2-40B4-BE49-F238E27FC236}">
                  <a16:creationId xmlns:a16="http://schemas.microsoft.com/office/drawing/2014/main" id="{AA3E1811-114D-4F4F-A399-348B71DD62CA}"/>
                </a:ext>
              </a:extLst>
            </p:cNvPr>
            <p:cNvSpPr/>
            <p:nvPr/>
          </p:nvSpPr>
          <p:spPr>
            <a:xfrm>
              <a:off x="1784016" y="2573104"/>
              <a:ext cx="6390745" cy="842851"/>
            </a:xfrm>
            <a:custGeom>
              <a:avLst/>
              <a:gdLst>
                <a:gd name="connsiteX0" fmla="*/ 0 w 6390745"/>
                <a:gd name="connsiteY0" fmla="*/ 84285 h 842851"/>
                <a:gd name="connsiteX1" fmla="*/ 84285 w 6390745"/>
                <a:gd name="connsiteY1" fmla="*/ 0 h 842851"/>
                <a:gd name="connsiteX2" fmla="*/ 6306460 w 6390745"/>
                <a:gd name="connsiteY2" fmla="*/ 0 h 842851"/>
                <a:gd name="connsiteX3" fmla="*/ 6390745 w 6390745"/>
                <a:gd name="connsiteY3" fmla="*/ 84285 h 842851"/>
                <a:gd name="connsiteX4" fmla="*/ 6390745 w 6390745"/>
                <a:gd name="connsiteY4" fmla="*/ 758566 h 842851"/>
                <a:gd name="connsiteX5" fmla="*/ 6306460 w 6390745"/>
                <a:gd name="connsiteY5" fmla="*/ 842851 h 842851"/>
                <a:gd name="connsiteX6" fmla="*/ 84285 w 6390745"/>
                <a:gd name="connsiteY6" fmla="*/ 842851 h 842851"/>
                <a:gd name="connsiteX7" fmla="*/ 0 w 6390745"/>
                <a:gd name="connsiteY7" fmla="*/ 758566 h 842851"/>
                <a:gd name="connsiteX8" fmla="*/ 0 w 6390745"/>
                <a:gd name="connsiteY8" fmla="*/ 84285 h 84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0745" h="842851">
                  <a:moveTo>
                    <a:pt x="0" y="84285"/>
                  </a:moveTo>
                  <a:cubicBezTo>
                    <a:pt x="0" y="37736"/>
                    <a:pt x="37736" y="0"/>
                    <a:pt x="84285" y="0"/>
                  </a:cubicBezTo>
                  <a:lnTo>
                    <a:pt x="6306460" y="0"/>
                  </a:lnTo>
                  <a:cubicBezTo>
                    <a:pt x="6353009" y="0"/>
                    <a:pt x="6390745" y="37736"/>
                    <a:pt x="6390745" y="84285"/>
                  </a:cubicBezTo>
                  <a:lnTo>
                    <a:pt x="6390745" y="758566"/>
                  </a:lnTo>
                  <a:cubicBezTo>
                    <a:pt x="6390745" y="805115"/>
                    <a:pt x="6353009" y="842851"/>
                    <a:pt x="6306460" y="842851"/>
                  </a:cubicBezTo>
                  <a:lnTo>
                    <a:pt x="84285" y="842851"/>
                  </a:lnTo>
                  <a:cubicBezTo>
                    <a:pt x="37736" y="842851"/>
                    <a:pt x="0" y="805115"/>
                    <a:pt x="0" y="758566"/>
                  </a:cubicBezTo>
                  <a:lnTo>
                    <a:pt x="0" y="84285"/>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5816" tIns="215816" rIns="1582729" bIns="215816" numCol="1" spcCol="1270" anchor="ctr" anchorCtr="0">
              <a:noAutofit/>
            </a:bodyPr>
            <a:lstStyle/>
            <a:p>
              <a:pPr defTabSz="2133867">
                <a:lnSpc>
                  <a:spcPct val="90000"/>
                </a:lnSpc>
                <a:spcAft>
                  <a:spcPct val="35000"/>
                </a:spcAft>
              </a:pPr>
              <a:r>
                <a:rPr lang="en-IE" sz="4801" dirty="0"/>
                <a:t>Use Features of Quality</a:t>
              </a:r>
            </a:p>
          </p:txBody>
        </p:sp>
        <p:sp>
          <p:nvSpPr>
            <p:cNvPr id="23" name="Freeform: Shape 22">
              <a:extLst>
                <a:ext uri="{FF2B5EF4-FFF2-40B4-BE49-F238E27FC236}">
                  <a16:creationId xmlns:a16="http://schemas.microsoft.com/office/drawing/2014/main" id="{47B908B0-E480-430D-BA41-1C1835172A21}"/>
                </a:ext>
              </a:extLst>
            </p:cNvPr>
            <p:cNvSpPr/>
            <p:nvPr/>
          </p:nvSpPr>
          <p:spPr>
            <a:xfrm>
              <a:off x="2261247" y="3533018"/>
              <a:ext cx="6390745" cy="842851"/>
            </a:xfrm>
            <a:custGeom>
              <a:avLst/>
              <a:gdLst>
                <a:gd name="connsiteX0" fmla="*/ 0 w 6390745"/>
                <a:gd name="connsiteY0" fmla="*/ 84285 h 842851"/>
                <a:gd name="connsiteX1" fmla="*/ 84285 w 6390745"/>
                <a:gd name="connsiteY1" fmla="*/ 0 h 842851"/>
                <a:gd name="connsiteX2" fmla="*/ 6306460 w 6390745"/>
                <a:gd name="connsiteY2" fmla="*/ 0 h 842851"/>
                <a:gd name="connsiteX3" fmla="*/ 6390745 w 6390745"/>
                <a:gd name="connsiteY3" fmla="*/ 84285 h 842851"/>
                <a:gd name="connsiteX4" fmla="*/ 6390745 w 6390745"/>
                <a:gd name="connsiteY4" fmla="*/ 758566 h 842851"/>
                <a:gd name="connsiteX5" fmla="*/ 6306460 w 6390745"/>
                <a:gd name="connsiteY5" fmla="*/ 842851 h 842851"/>
                <a:gd name="connsiteX6" fmla="*/ 84285 w 6390745"/>
                <a:gd name="connsiteY6" fmla="*/ 842851 h 842851"/>
                <a:gd name="connsiteX7" fmla="*/ 0 w 6390745"/>
                <a:gd name="connsiteY7" fmla="*/ 758566 h 842851"/>
                <a:gd name="connsiteX8" fmla="*/ 0 w 6390745"/>
                <a:gd name="connsiteY8" fmla="*/ 84285 h 84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0745" h="842851">
                  <a:moveTo>
                    <a:pt x="0" y="84285"/>
                  </a:moveTo>
                  <a:cubicBezTo>
                    <a:pt x="0" y="37736"/>
                    <a:pt x="37736" y="0"/>
                    <a:pt x="84285" y="0"/>
                  </a:cubicBezTo>
                  <a:lnTo>
                    <a:pt x="6306460" y="0"/>
                  </a:lnTo>
                  <a:cubicBezTo>
                    <a:pt x="6353009" y="0"/>
                    <a:pt x="6390745" y="37736"/>
                    <a:pt x="6390745" y="84285"/>
                  </a:cubicBezTo>
                  <a:lnTo>
                    <a:pt x="6390745" y="758566"/>
                  </a:lnTo>
                  <a:cubicBezTo>
                    <a:pt x="6390745" y="805115"/>
                    <a:pt x="6353009" y="842851"/>
                    <a:pt x="6306460" y="842851"/>
                  </a:cubicBezTo>
                  <a:lnTo>
                    <a:pt x="84285" y="842851"/>
                  </a:lnTo>
                  <a:cubicBezTo>
                    <a:pt x="37736" y="842851"/>
                    <a:pt x="0" y="805115"/>
                    <a:pt x="0" y="758566"/>
                  </a:cubicBezTo>
                  <a:lnTo>
                    <a:pt x="0" y="84285"/>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5816" tIns="215816" rIns="1582729" bIns="215816" numCol="1" spcCol="1270" anchor="ctr" anchorCtr="0">
              <a:noAutofit/>
            </a:bodyPr>
            <a:lstStyle/>
            <a:p>
              <a:pPr defTabSz="2133867">
                <a:lnSpc>
                  <a:spcPct val="90000"/>
                </a:lnSpc>
                <a:spcAft>
                  <a:spcPct val="35000"/>
                </a:spcAft>
              </a:pPr>
              <a:r>
                <a:rPr lang="en-IE" sz="4801" dirty="0"/>
                <a:t>Wait Time</a:t>
              </a:r>
            </a:p>
          </p:txBody>
        </p:sp>
        <p:sp>
          <p:nvSpPr>
            <p:cNvPr id="26" name="Freeform: Shape 25">
              <a:extLst>
                <a:ext uri="{FF2B5EF4-FFF2-40B4-BE49-F238E27FC236}">
                  <a16:creationId xmlns:a16="http://schemas.microsoft.com/office/drawing/2014/main" id="{5A15DFD5-1180-4681-817D-65DDA0CBE80E}"/>
                </a:ext>
              </a:extLst>
            </p:cNvPr>
            <p:cNvSpPr/>
            <p:nvPr/>
          </p:nvSpPr>
          <p:spPr>
            <a:xfrm>
              <a:off x="7149677" y="2228940"/>
              <a:ext cx="547853" cy="547853"/>
            </a:xfrm>
            <a:custGeom>
              <a:avLst/>
              <a:gdLst>
                <a:gd name="connsiteX0" fmla="*/ 0 w 547853"/>
                <a:gd name="connsiteY0" fmla="*/ 301319 h 547853"/>
                <a:gd name="connsiteX1" fmla="*/ 123267 w 547853"/>
                <a:gd name="connsiteY1" fmla="*/ 301319 h 547853"/>
                <a:gd name="connsiteX2" fmla="*/ 123267 w 547853"/>
                <a:gd name="connsiteY2" fmla="*/ 0 h 547853"/>
                <a:gd name="connsiteX3" fmla="*/ 424586 w 547853"/>
                <a:gd name="connsiteY3" fmla="*/ 0 h 547853"/>
                <a:gd name="connsiteX4" fmla="*/ 424586 w 547853"/>
                <a:gd name="connsiteY4" fmla="*/ 301319 h 547853"/>
                <a:gd name="connsiteX5" fmla="*/ 547853 w 547853"/>
                <a:gd name="connsiteY5" fmla="*/ 301319 h 547853"/>
                <a:gd name="connsiteX6" fmla="*/ 273927 w 547853"/>
                <a:gd name="connsiteY6" fmla="*/ 547853 h 547853"/>
                <a:gd name="connsiteX7" fmla="*/ 0 w 547853"/>
                <a:gd name="connsiteY7" fmla="*/ 301319 h 54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53" h="547853">
                  <a:moveTo>
                    <a:pt x="0" y="301319"/>
                  </a:moveTo>
                  <a:lnTo>
                    <a:pt x="123267" y="301319"/>
                  </a:lnTo>
                  <a:lnTo>
                    <a:pt x="123267" y="0"/>
                  </a:lnTo>
                  <a:lnTo>
                    <a:pt x="424586" y="0"/>
                  </a:lnTo>
                  <a:lnTo>
                    <a:pt x="424586" y="301319"/>
                  </a:lnTo>
                  <a:lnTo>
                    <a:pt x="547853" y="301319"/>
                  </a:lnTo>
                  <a:lnTo>
                    <a:pt x="273927" y="547853"/>
                  </a:lnTo>
                  <a:lnTo>
                    <a:pt x="0" y="301319"/>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05016" tIns="40644" rIns="205016" bIns="221454" numCol="1" spcCol="1270" anchor="ctr" anchorCtr="0">
              <a:noAutofit/>
            </a:bodyPr>
            <a:lstStyle/>
            <a:p>
              <a:pPr algn="ctr" defTabSz="1422578">
                <a:lnSpc>
                  <a:spcPct val="90000"/>
                </a:lnSpc>
                <a:spcAft>
                  <a:spcPct val="35000"/>
                </a:spcAft>
              </a:pPr>
              <a:endParaRPr lang="en-IE" sz="3200"/>
            </a:p>
          </p:txBody>
        </p:sp>
        <p:sp>
          <p:nvSpPr>
            <p:cNvPr id="27" name="Freeform: Shape 26">
              <a:extLst>
                <a:ext uri="{FF2B5EF4-FFF2-40B4-BE49-F238E27FC236}">
                  <a16:creationId xmlns:a16="http://schemas.microsoft.com/office/drawing/2014/main" id="{63E2564F-43F3-459D-BD78-3651E2A780E1}"/>
                </a:ext>
              </a:extLst>
            </p:cNvPr>
            <p:cNvSpPr/>
            <p:nvPr/>
          </p:nvSpPr>
          <p:spPr>
            <a:xfrm>
              <a:off x="7626908" y="3188854"/>
              <a:ext cx="547853" cy="547853"/>
            </a:xfrm>
            <a:custGeom>
              <a:avLst/>
              <a:gdLst>
                <a:gd name="connsiteX0" fmla="*/ 0 w 547853"/>
                <a:gd name="connsiteY0" fmla="*/ 301319 h 547853"/>
                <a:gd name="connsiteX1" fmla="*/ 123267 w 547853"/>
                <a:gd name="connsiteY1" fmla="*/ 301319 h 547853"/>
                <a:gd name="connsiteX2" fmla="*/ 123267 w 547853"/>
                <a:gd name="connsiteY2" fmla="*/ 0 h 547853"/>
                <a:gd name="connsiteX3" fmla="*/ 424586 w 547853"/>
                <a:gd name="connsiteY3" fmla="*/ 0 h 547853"/>
                <a:gd name="connsiteX4" fmla="*/ 424586 w 547853"/>
                <a:gd name="connsiteY4" fmla="*/ 301319 h 547853"/>
                <a:gd name="connsiteX5" fmla="*/ 547853 w 547853"/>
                <a:gd name="connsiteY5" fmla="*/ 301319 h 547853"/>
                <a:gd name="connsiteX6" fmla="*/ 273927 w 547853"/>
                <a:gd name="connsiteY6" fmla="*/ 547853 h 547853"/>
                <a:gd name="connsiteX7" fmla="*/ 0 w 547853"/>
                <a:gd name="connsiteY7" fmla="*/ 301319 h 54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53" h="547853">
                  <a:moveTo>
                    <a:pt x="0" y="301319"/>
                  </a:moveTo>
                  <a:lnTo>
                    <a:pt x="123267" y="301319"/>
                  </a:lnTo>
                  <a:lnTo>
                    <a:pt x="123267" y="0"/>
                  </a:lnTo>
                  <a:lnTo>
                    <a:pt x="424586" y="0"/>
                  </a:lnTo>
                  <a:lnTo>
                    <a:pt x="424586" y="301319"/>
                  </a:lnTo>
                  <a:lnTo>
                    <a:pt x="547853" y="301319"/>
                  </a:lnTo>
                  <a:lnTo>
                    <a:pt x="273927" y="547853"/>
                  </a:lnTo>
                  <a:lnTo>
                    <a:pt x="0" y="301319"/>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05016" tIns="40644" rIns="205016" bIns="221454" numCol="1" spcCol="1270" anchor="ctr" anchorCtr="0">
              <a:noAutofit/>
            </a:bodyPr>
            <a:lstStyle/>
            <a:p>
              <a:pPr algn="ctr" defTabSz="1422578">
                <a:lnSpc>
                  <a:spcPct val="90000"/>
                </a:lnSpc>
                <a:spcAft>
                  <a:spcPct val="35000"/>
                </a:spcAft>
              </a:pPr>
              <a:endParaRPr lang="en-IE" sz="3200"/>
            </a:p>
          </p:txBody>
        </p:sp>
      </p:grpSp>
      <p:pic>
        <p:nvPicPr>
          <p:cNvPr id="1026" name="Picture 2" descr="Teaching Students The Art Of Questioning: Challenges &amp;amp; Strategies -  EdTechReview">
            <a:extLst>
              <a:ext uri="{FF2B5EF4-FFF2-40B4-BE49-F238E27FC236}">
                <a16:creationId xmlns:a16="http://schemas.microsoft.com/office/drawing/2014/main" id="{BF9399B6-F2F8-47FF-AC9D-347EB8AEF7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18" r="36778"/>
          <a:stretch/>
        </p:blipFill>
        <p:spPr bwMode="auto">
          <a:xfrm>
            <a:off x="12809858" y="1466407"/>
            <a:ext cx="1938563" cy="3497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568712"/>
      </p:ext>
    </p:extLst>
  </p:cSld>
  <p:clrMapOvr>
    <a:masterClrMapping/>
  </p:clrMapOvr>
  <mc:AlternateContent xmlns:mc="http://schemas.openxmlformats.org/markup-compatibility/2006" xmlns:p14="http://schemas.microsoft.com/office/powerpoint/2010/main">
    <mc:Choice Requires="p14">
      <p:transition spd="slow" p14:dur="2000" advTm="20599"/>
    </mc:Choice>
    <mc:Fallback xmlns="">
      <p:transition spd="slow" advTm="20599"/>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1A92-9A73-4765-83EA-9422E1844035}"/>
              </a:ext>
            </a:extLst>
          </p:cNvPr>
          <p:cNvSpPr>
            <a:spLocks noGrp="1"/>
          </p:cNvSpPr>
          <p:nvPr>
            <p:ph type="title"/>
          </p:nvPr>
        </p:nvSpPr>
        <p:spPr>
          <a:xfrm>
            <a:off x="402937" y="582613"/>
            <a:ext cx="14022169" cy="1767590"/>
          </a:xfrm>
        </p:spPr>
        <p:txBody>
          <a:bodyPr/>
          <a:lstStyle/>
          <a:p>
            <a:r>
              <a:rPr lang="en-GB" dirty="0"/>
              <a:t>Scaffolding CBA’s Questioning</a:t>
            </a:r>
            <a:endParaRPr lang="en-IE" dirty="0"/>
          </a:p>
        </p:txBody>
      </p:sp>
      <p:grpSp>
        <p:nvGrpSpPr>
          <p:cNvPr id="20" name="Group 19">
            <a:extLst>
              <a:ext uri="{FF2B5EF4-FFF2-40B4-BE49-F238E27FC236}">
                <a16:creationId xmlns:a16="http://schemas.microsoft.com/office/drawing/2014/main" id="{F16BD41E-84B4-4005-83DF-E9B30A75C9E4}"/>
              </a:ext>
            </a:extLst>
          </p:cNvPr>
          <p:cNvGrpSpPr/>
          <p:nvPr/>
        </p:nvGrpSpPr>
        <p:grpSpPr>
          <a:xfrm>
            <a:off x="1742552" y="2657891"/>
            <a:ext cx="10430935" cy="4963941"/>
            <a:chOff x="1306786" y="1613191"/>
            <a:chExt cx="7822437" cy="3722592"/>
          </a:xfrm>
        </p:grpSpPr>
        <p:sp>
          <p:nvSpPr>
            <p:cNvPr id="21" name="Freeform: Shape 20">
              <a:extLst>
                <a:ext uri="{FF2B5EF4-FFF2-40B4-BE49-F238E27FC236}">
                  <a16:creationId xmlns:a16="http://schemas.microsoft.com/office/drawing/2014/main" id="{01095F70-D3BE-4409-9CFE-DCCAA36838A6}"/>
                </a:ext>
              </a:extLst>
            </p:cNvPr>
            <p:cNvSpPr/>
            <p:nvPr/>
          </p:nvSpPr>
          <p:spPr>
            <a:xfrm>
              <a:off x="1306786" y="1613191"/>
              <a:ext cx="6390745" cy="842851"/>
            </a:xfrm>
            <a:custGeom>
              <a:avLst/>
              <a:gdLst>
                <a:gd name="connsiteX0" fmla="*/ 0 w 6390745"/>
                <a:gd name="connsiteY0" fmla="*/ 84285 h 842851"/>
                <a:gd name="connsiteX1" fmla="*/ 84285 w 6390745"/>
                <a:gd name="connsiteY1" fmla="*/ 0 h 842851"/>
                <a:gd name="connsiteX2" fmla="*/ 6306460 w 6390745"/>
                <a:gd name="connsiteY2" fmla="*/ 0 h 842851"/>
                <a:gd name="connsiteX3" fmla="*/ 6390745 w 6390745"/>
                <a:gd name="connsiteY3" fmla="*/ 84285 h 842851"/>
                <a:gd name="connsiteX4" fmla="*/ 6390745 w 6390745"/>
                <a:gd name="connsiteY4" fmla="*/ 758566 h 842851"/>
                <a:gd name="connsiteX5" fmla="*/ 6306460 w 6390745"/>
                <a:gd name="connsiteY5" fmla="*/ 842851 h 842851"/>
                <a:gd name="connsiteX6" fmla="*/ 84285 w 6390745"/>
                <a:gd name="connsiteY6" fmla="*/ 842851 h 842851"/>
                <a:gd name="connsiteX7" fmla="*/ 0 w 6390745"/>
                <a:gd name="connsiteY7" fmla="*/ 758566 h 842851"/>
                <a:gd name="connsiteX8" fmla="*/ 0 w 6390745"/>
                <a:gd name="connsiteY8" fmla="*/ 84285 h 84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0745" h="842851">
                  <a:moveTo>
                    <a:pt x="0" y="84285"/>
                  </a:moveTo>
                  <a:cubicBezTo>
                    <a:pt x="0" y="37736"/>
                    <a:pt x="37736" y="0"/>
                    <a:pt x="84285" y="0"/>
                  </a:cubicBezTo>
                  <a:lnTo>
                    <a:pt x="6306460" y="0"/>
                  </a:lnTo>
                  <a:cubicBezTo>
                    <a:pt x="6353009" y="0"/>
                    <a:pt x="6390745" y="37736"/>
                    <a:pt x="6390745" y="84285"/>
                  </a:cubicBezTo>
                  <a:lnTo>
                    <a:pt x="6390745" y="758566"/>
                  </a:lnTo>
                  <a:cubicBezTo>
                    <a:pt x="6390745" y="805115"/>
                    <a:pt x="6353009" y="842851"/>
                    <a:pt x="6306460" y="842851"/>
                  </a:cubicBezTo>
                  <a:lnTo>
                    <a:pt x="84285" y="842851"/>
                  </a:lnTo>
                  <a:cubicBezTo>
                    <a:pt x="37736" y="842851"/>
                    <a:pt x="0" y="805115"/>
                    <a:pt x="0" y="758566"/>
                  </a:cubicBezTo>
                  <a:lnTo>
                    <a:pt x="0" y="8428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5816" tIns="215816" rIns="1494265" bIns="215816" numCol="1" spcCol="1270" anchor="ctr" anchorCtr="0">
              <a:noAutofit/>
            </a:bodyPr>
            <a:lstStyle/>
            <a:p>
              <a:pPr defTabSz="2133867">
                <a:lnSpc>
                  <a:spcPct val="90000"/>
                </a:lnSpc>
                <a:spcAft>
                  <a:spcPct val="35000"/>
                </a:spcAft>
              </a:pPr>
              <a:r>
                <a:rPr lang="en-IE" sz="4801" dirty="0"/>
                <a:t>Preparation</a:t>
              </a:r>
            </a:p>
          </p:txBody>
        </p:sp>
        <p:sp>
          <p:nvSpPr>
            <p:cNvPr id="22" name="Freeform: Shape 21">
              <a:extLst>
                <a:ext uri="{FF2B5EF4-FFF2-40B4-BE49-F238E27FC236}">
                  <a16:creationId xmlns:a16="http://schemas.microsoft.com/office/drawing/2014/main" id="{AA3E1811-114D-4F4F-A399-348B71DD62CA}"/>
                </a:ext>
              </a:extLst>
            </p:cNvPr>
            <p:cNvSpPr/>
            <p:nvPr/>
          </p:nvSpPr>
          <p:spPr>
            <a:xfrm>
              <a:off x="1784016" y="2573104"/>
              <a:ext cx="6390745" cy="842851"/>
            </a:xfrm>
            <a:custGeom>
              <a:avLst/>
              <a:gdLst>
                <a:gd name="connsiteX0" fmla="*/ 0 w 6390745"/>
                <a:gd name="connsiteY0" fmla="*/ 84285 h 842851"/>
                <a:gd name="connsiteX1" fmla="*/ 84285 w 6390745"/>
                <a:gd name="connsiteY1" fmla="*/ 0 h 842851"/>
                <a:gd name="connsiteX2" fmla="*/ 6306460 w 6390745"/>
                <a:gd name="connsiteY2" fmla="*/ 0 h 842851"/>
                <a:gd name="connsiteX3" fmla="*/ 6390745 w 6390745"/>
                <a:gd name="connsiteY3" fmla="*/ 84285 h 842851"/>
                <a:gd name="connsiteX4" fmla="*/ 6390745 w 6390745"/>
                <a:gd name="connsiteY4" fmla="*/ 758566 h 842851"/>
                <a:gd name="connsiteX5" fmla="*/ 6306460 w 6390745"/>
                <a:gd name="connsiteY5" fmla="*/ 842851 h 842851"/>
                <a:gd name="connsiteX6" fmla="*/ 84285 w 6390745"/>
                <a:gd name="connsiteY6" fmla="*/ 842851 h 842851"/>
                <a:gd name="connsiteX7" fmla="*/ 0 w 6390745"/>
                <a:gd name="connsiteY7" fmla="*/ 758566 h 842851"/>
                <a:gd name="connsiteX8" fmla="*/ 0 w 6390745"/>
                <a:gd name="connsiteY8" fmla="*/ 84285 h 84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0745" h="842851">
                  <a:moveTo>
                    <a:pt x="0" y="84285"/>
                  </a:moveTo>
                  <a:cubicBezTo>
                    <a:pt x="0" y="37736"/>
                    <a:pt x="37736" y="0"/>
                    <a:pt x="84285" y="0"/>
                  </a:cubicBezTo>
                  <a:lnTo>
                    <a:pt x="6306460" y="0"/>
                  </a:lnTo>
                  <a:cubicBezTo>
                    <a:pt x="6353009" y="0"/>
                    <a:pt x="6390745" y="37736"/>
                    <a:pt x="6390745" y="84285"/>
                  </a:cubicBezTo>
                  <a:lnTo>
                    <a:pt x="6390745" y="758566"/>
                  </a:lnTo>
                  <a:cubicBezTo>
                    <a:pt x="6390745" y="805115"/>
                    <a:pt x="6353009" y="842851"/>
                    <a:pt x="6306460" y="842851"/>
                  </a:cubicBezTo>
                  <a:lnTo>
                    <a:pt x="84285" y="842851"/>
                  </a:lnTo>
                  <a:cubicBezTo>
                    <a:pt x="37736" y="842851"/>
                    <a:pt x="0" y="805115"/>
                    <a:pt x="0" y="758566"/>
                  </a:cubicBezTo>
                  <a:lnTo>
                    <a:pt x="0" y="84285"/>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5816" tIns="215816" rIns="1582729" bIns="215816" numCol="1" spcCol="1270" anchor="ctr" anchorCtr="0">
              <a:noAutofit/>
            </a:bodyPr>
            <a:lstStyle/>
            <a:p>
              <a:pPr defTabSz="2133867">
                <a:lnSpc>
                  <a:spcPct val="90000"/>
                </a:lnSpc>
                <a:spcAft>
                  <a:spcPct val="35000"/>
                </a:spcAft>
              </a:pPr>
              <a:r>
                <a:rPr lang="en-IE" sz="4801" dirty="0"/>
                <a:t>Use Features of Quality</a:t>
              </a:r>
            </a:p>
          </p:txBody>
        </p:sp>
        <p:sp>
          <p:nvSpPr>
            <p:cNvPr id="23" name="Freeform: Shape 22">
              <a:extLst>
                <a:ext uri="{FF2B5EF4-FFF2-40B4-BE49-F238E27FC236}">
                  <a16:creationId xmlns:a16="http://schemas.microsoft.com/office/drawing/2014/main" id="{47B908B0-E480-430D-BA41-1C1835172A21}"/>
                </a:ext>
              </a:extLst>
            </p:cNvPr>
            <p:cNvSpPr/>
            <p:nvPr/>
          </p:nvSpPr>
          <p:spPr>
            <a:xfrm>
              <a:off x="2261247" y="3533018"/>
              <a:ext cx="6390745" cy="842851"/>
            </a:xfrm>
            <a:custGeom>
              <a:avLst/>
              <a:gdLst>
                <a:gd name="connsiteX0" fmla="*/ 0 w 6390745"/>
                <a:gd name="connsiteY0" fmla="*/ 84285 h 842851"/>
                <a:gd name="connsiteX1" fmla="*/ 84285 w 6390745"/>
                <a:gd name="connsiteY1" fmla="*/ 0 h 842851"/>
                <a:gd name="connsiteX2" fmla="*/ 6306460 w 6390745"/>
                <a:gd name="connsiteY2" fmla="*/ 0 h 842851"/>
                <a:gd name="connsiteX3" fmla="*/ 6390745 w 6390745"/>
                <a:gd name="connsiteY3" fmla="*/ 84285 h 842851"/>
                <a:gd name="connsiteX4" fmla="*/ 6390745 w 6390745"/>
                <a:gd name="connsiteY4" fmla="*/ 758566 h 842851"/>
                <a:gd name="connsiteX5" fmla="*/ 6306460 w 6390745"/>
                <a:gd name="connsiteY5" fmla="*/ 842851 h 842851"/>
                <a:gd name="connsiteX6" fmla="*/ 84285 w 6390745"/>
                <a:gd name="connsiteY6" fmla="*/ 842851 h 842851"/>
                <a:gd name="connsiteX7" fmla="*/ 0 w 6390745"/>
                <a:gd name="connsiteY7" fmla="*/ 758566 h 842851"/>
                <a:gd name="connsiteX8" fmla="*/ 0 w 6390745"/>
                <a:gd name="connsiteY8" fmla="*/ 84285 h 84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0745" h="842851">
                  <a:moveTo>
                    <a:pt x="0" y="84285"/>
                  </a:moveTo>
                  <a:cubicBezTo>
                    <a:pt x="0" y="37736"/>
                    <a:pt x="37736" y="0"/>
                    <a:pt x="84285" y="0"/>
                  </a:cubicBezTo>
                  <a:lnTo>
                    <a:pt x="6306460" y="0"/>
                  </a:lnTo>
                  <a:cubicBezTo>
                    <a:pt x="6353009" y="0"/>
                    <a:pt x="6390745" y="37736"/>
                    <a:pt x="6390745" y="84285"/>
                  </a:cubicBezTo>
                  <a:lnTo>
                    <a:pt x="6390745" y="758566"/>
                  </a:lnTo>
                  <a:cubicBezTo>
                    <a:pt x="6390745" y="805115"/>
                    <a:pt x="6353009" y="842851"/>
                    <a:pt x="6306460" y="842851"/>
                  </a:cubicBezTo>
                  <a:lnTo>
                    <a:pt x="84285" y="842851"/>
                  </a:lnTo>
                  <a:cubicBezTo>
                    <a:pt x="37736" y="842851"/>
                    <a:pt x="0" y="805115"/>
                    <a:pt x="0" y="758566"/>
                  </a:cubicBezTo>
                  <a:lnTo>
                    <a:pt x="0" y="84285"/>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5816" tIns="215816" rIns="1582729" bIns="215816" numCol="1" spcCol="1270" anchor="ctr" anchorCtr="0">
              <a:noAutofit/>
            </a:bodyPr>
            <a:lstStyle/>
            <a:p>
              <a:pPr defTabSz="2133867">
                <a:lnSpc>
                  <a:spcPct val="90000"/>
                </a:lnSpc>
                <a:spcAft>
                  <a:spcPct val="35000"/>
                </a:spcAft>
              </a:pPr>
              <a:r>
                <a:rPr lang="en-IE" sz="4801" dirty="0"/>
                <a:t>Wait Time</a:t>
              </a:r>
            </a:p>
          </p:txBody>
        </p:sp>
        <p:sp>
          <p:nvSpPr>
            <p:cNvPr id="24" name="Freeform: Shape 23">
              <a:extLst>
                <a:ext uri="{FF2B5EF4-FFF2-40B4-BE49-F238E27FC236}">
                  <a16:creationId xmlns:a16="http://schemas.microsoft.com/office/drawing/2014/main" id="{E1985AE3-EB44-43B7-968D-B8B2C9F682F0}"/>
                </a:ext>
              </a:extLst>
            </p:cNvPr>
            <p:cNvSpPr/>
            <p:nvPr/>
          </p:nvSpPr>
          <p:spPr>
            <a:xfrm>
              <a:off x="2738478" y="4492932"/>
              <a:ext cx="6390745" cy="842851"/>
            </a:xfrm>
            <a:custGeom>
              <a:avLst/>
              <a:gdLst>
                <a:gd name="connsiteX0" fmla="*/ 0 w 6390745"/>
                <a:gd name="connsiteY0" fmla="*/ 84285 h 842851"/>
                <a:gd name="connsiteX1" fmla="*/ 84285 w 6390745"/>
                <a:gd name="connsiteY1" fmla="*/ 0 h 842851"/>
                <a:gd name="connsiteX2" fmla="*/ 6306460 w 6390745"/>
                <a:gd name="connsiteY2" fmla="*/ 0 h 842851"/>
                <a:gd name="connsiteX3" fmla="*/ 6390745 w 6390745"/>
                <a:gd name="connsiteY3" fmla="*/ 84285 h 842851"/>
                <a:gd name="connsiteX4" fmla="*/ 6390745 w 6390745"/>
                <a:gd name="connsiteY4" fmla="*/ 758566 h 842851"/>
                <a:gd name="connsiteX5" fmla="*/ 6306460 w 6390745"/>
                <a:gd name="connsiteY5" fmla="*/ 842851 h 842851"/>
                <a:gd name="connsiteX6" fmla="*/ 84285 w 6390745"/>
                <a:gd name="connsiteY6" fmla="*/ 842851 h 842851"/>
                <a:gd name="connsiteX7" fmla="*/ 0 w 6390745"/>
                <a:gd name="connsiteY7" fmla="*/ 758566 h 842851"/>
                <a:gd name="connsiteX8" fmla="*/ 0 w 6390745"/>
                <a:gd name="connsiteY8" fmla="*/ 84285 h 84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0745" h="842851">
                  <a:moveTo>
                    <a:pt x="0" y="84285"/>
                  </a:moveTo>
                  <a:cubicBezTo>
                    <a:pt x="0" y="37736"/>
                    <a:pt x="37736" y="0"/>
                    <a:pt x="84285" y="0"/>
                  </a:cubicBezTo>
                  <a:lnTo>
                    <a:pt x="6306460" y="0"/>
                  </a:lnTo>
                  <a:cubicBezTo>
                    <a:pt x="6353009" y="0"/>
                    <a:pt x="6390745" y="37736"/>
                    <a:pt x="6390745" y="84285"/>
                  </a:cubicBezTo>
                  <a:lnTo>
                    <a:pt x="6390745" y="758566"/>
                  </a:lnTo>
                  <a:cubicBezTo>
                    <a:pt x="6390745" y="805115"/>
                    <a:pt x="6353009" y="842851"/>
                    <a:pt x="6306460" y="842851"/>
                  </a:cubicBezTo>
                  <a:lnTo>
                    <a:pt x="84285" y="842851"/>
                  </a:lnTo>
                  <a:cubicBezTo>
                    <a:pt x="37736" y="842851"/>
                    <a:pt x="0" y="805115"/>
                    <a:pt x="0" y="758566"/>
                  </a:cubicBezTo>
                  <a:lnTo>
                    <a:pt x="0" y="84285"/>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15816" tIns="215816" rIns="1582729" bIns="215816" numCol="1" spcCol="1270" anchor="ctr" anchorCtr="0">
              <a:noAutofit/>
            </a:bodyPr>
            <a:lstStyle/>
            <a:p>
              <a:pPr defTabSz="2133867">
                <a:lnSpc>
                  <a:spcPct val="90000"/>
                </a:lnSpc>
                <a:spcAft>
                  <a:spcPct val="35000"/>
                </a:spcAft>
              </a:pPr>
              <a:r>
                <a:rPr lang="en-IE" sz="4801" dirty="0"/>
                <a:t>Student Questions</a:t>
              </a:r>
            </a:p>
          </p:txBody>
        </p:sp>
        <p:sp>
          <p:nvSpPr>
            <p:cNvPr id="26" name="Freeform: Shape 25">
              <a:extLst>
                <a:ext uri="{FF2B5EF4-FFF2-40B4-BE49-F238E27FC236}">
                  <a16:creationId xmlns:a16="http://schemas.microsoft.com/office/drawing/2014/main" id="{5A15DFD5-1180-4681-817D-65DDA0CBE80E}"/>
                </a:ext>
              </a:extLst>
            </p:cNvPr>
            <p:cNvSpPr/>
            <p:nvPr/>
          </p:nvSpPr>
          <p:spPr>
            <a:xfrm>
              <a:off x="7149677" y="2228940"/>
              <a:ext cx="547853" cy="547853"/>
            </a:xfrm>
            <a:custGeom>
              <a:avLst/>
              <a:gdLst>
                <a:gd name="connsiteX0" fmla="*/ 0 w 547853"/>
                <a:gd name="connsiteY0" fmla="*/ 301319 h 547853"/>
                <a:gd name="connsiteX1" fmla="*/ 123267 w 547853"/>
                <a:gd name="connsiteY1" fmla="*/ 301319 h 547853"/>
                <a:gd name="connsiteX2" fmla="*/ 123267 w 547853"/>
                <a:gd name="connsiteY2" fmla="*/ 0 h 547853"/>
                <a:gd name="connsiteX3" fmla="*/ 424586 w 547853"/>
                <a:gd name="connsiteY3" fmla="*/ 0 h 547853"/>
                <a:gd name="connsiteX4" fmla="*/ 424586 w 547853"/>
                <a:gd name="connsiteY4" fmla="*/ 301319 h 547853"/>
                <a:gd name="connsiteX5" fmla="*/ 547853 w 547853"/>
                <a:gd name="connsiteY5" fmla="*/ 301319 h 547853"/>
                <a:gd name="connsiteX6" fmla="*/ 273927 w 547853"/>
                <a:gd name="connsiteY6" fmla="*/ 547853 h 547853"/>
                <a:gd name="connsiteX7" fmla="*/ 0 w 547853"/>
                <a:gd name="connsiteY7" fmla="*/ 301319 h 54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53" h="547853">
                  <a:moveTo>
                    <a:pt x="0" y="301319"/>
                  </a:moveTo>
                  <a:lnTo>
                    <a:pt x="123267" y="301319"/>
                  </a:lnTo>
                  <a:lnTo>
                    <a:pt x="123267" y="0"/>
                  </a:lnTo>
                  <a:lnTo>
                    <a:pt x="424586" y="0"/>
                  </a:lnTo>
                  <a:lnTo>
                    <a:pt x="424586" y="301319"/>
                  </a:lnTo>
                  <a:lnTo>
                    <a:pt x="547853" y="301319"/>
                  </a:lnTo>
                  <a:lnTo>
                    <a:pt x="273927" y="547853"/>
                  </a:lnTo>
                  <a:lnTo>
                    <a:pt x="0" y="301319"/>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05016" tIns="40644" rIns="205016" bIns="221454" numCol="1" spcCol="1270" anchor="ctr" anchorCtr="0">
              <a:noAutofit/>
            </a:bodyPr>
            <a:lstStyle/>
            <a:p>
              <a:pPr algn="ctr" defTabSz="1422578">
                <a:lnSpc>
                  <a:spcPct val="90000"/>
                </a:lnSpc>
                <a:spcAft>
                  <a:spcPct val="35000"/>
                </a:spcAft>
              </a:pPr>
              <a:endParaRPr lang="en-IE" sz="3200"/>
            </a:p>
          </p:txBody>
        </p:sp>
        <p:sp>
          <p:nvSpPr>
            <p:cNvPr id="27" name="Freeform: Shape 26">
              <a:extLst>
                <a:ext uri="{FF2B5EF4-FFF2-40B4-BE49-F238E27FC236}">
                  <a16:creationId xmlns:a16="http://schemas.microsoft.com/office/drawing/2014/main" id="{63E2564F-43F3-459D-BD78-3651E2A780E1}"/>
                </a:ext>
              </a:extLst>
            </p:cNvPr>
            <p:cNvSpPr/>
            <p:nvPr/>
          </p:nvSpPr>
          <p:spPr>
            <a:xfrm>
              <a:off x="7626908" y="3188854"/>
              <a:ext cx="547853" cy="547853"/>
            </a:xfrm>
            <a:custGeom>
              <a:avLst/>
              <a:gdLst>
                <a:gd name="connsiteX0" fmla="*/ 0 w 547853"/>
                <a:gd name="connsiteY0" fmla="*/ 301319 h 547853"/>
                <a:gd name="connsiteX1" fmla="*/ 123267 w 547853"/>
                <a:gd name="connsiteY1" fmla="*/ 301319 h 547853"/>
                <a:gd name="connsiteX2" fmla="*/ 123267 w 547853"/>
                <a:gd name="connsiteY2" fmla="*/ 0 h 547853"/>
                <a:gd name="connsiteX3" fmla="*/ 424586 w 547853"/>
                <a:gd name="connsiteY3" fmla="*/ 0 h 547853"/>
                <a:gd name="connsiteX4" fmla="*/ 424586 w 547853"/>
                <a:gd name="connsiteY4" fmla="*/ 301319 h 547853"/>
                <a:gd name="connsiteX5" fmla="*/ 547853 w 547853"/>
                <a:gd name="connsiteY5" fmla="*/ 301319 h 547853"/>
                <a:gd name="connsiteX6" fmla="*/ 273927 w 547853"/>
                <a:gd name="connsiteY6" fmla="*/ 547853 h 547853"/>
                <a:gd name="connsiteX7" fmla="*/ 0 w 547853"/>
                <a:gd name="connsiteY7" fmla="*/ 301319 h 54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53" h="547853">
                  <a:moveTo>
                    <a:pt x="0" y="301319"/>
                  </a:moveTo>
                  <a:lnTo>
                    <a:pt x="123267" y="301319"/>
                  </a:lnTo>
                  <a:lnTo>
                    <a:pt x="123267" y="0"/>
                  </a:lnTo>
                  <a:lnTo>
                    <a:pt x="424586" y="0"/>
                  </a:lnTo>
                  <a:lnTo>
                    <a:pt x="424586" y="301319"/>
                  </a:lnTo>
                  <a:lnTo>
                    <a:pt x="547853" y="301319"/>
                  </a:lnTo>
                  <a:lnTo>
                    <a:pt x="273927" y="547853"/>
                  </a:lnTo>
                  <a:lnTo>
                    <a:pt x="0" y="301319"/>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05016" tIns="40644" rIns="205016" bIns="221454" numCol="1" spcCol="1270" anchor="ctr" anchorCtr="0">
              <a:noAutofit/>
            </a:bodyPr>
            <a:lstStyle/>
            <a:p>
              <a:pPr algn="ctr" defTabSz="1422578">
                <a:lnSpc>
                  <a:spcPct val="90000"/>
                </a:lnSpc>
                <a:spcAft>
                  <a:spcPct val="35000"/>
                </a:spcAft>
              </a:pPr>
              <a:endParaRPr lang="en-IE" sz="3200"/>
            </a:p>
          </p:txBody>
        </p:sp>
        <p:sp>
          <p:nvSpPr>
            <p:cNvPr id="28" name="Freeform: Shape 27">
              <a:extLst>
                <a:ext uri="{FF2B5EF4-FFF2-40B4-BE49-F238E27FC236}">
                  <a16:creationId xmlns:a16="http://schemas.microsoft.com/office/drawing/2014/main" id="{300CD5FE-71EA-4389-86C3-AB18F927EFF7}"/>
                </a:ext>
              </a:extLst>
            </p:cNvPr>
            <p:cNvSpPr/>
            <p:nvPr/>
          </p:nvSpPr>
          <p:spPr>
            <a:xfrm>
              <a:off x="8104139" y="4134720"/>
              <a:ext cx="547853" cy="547853"/>
            </a:xfrm>
            <a:custGeom>
              <a:avLst/>
              <a:gdLst>
                <a:gd name="connsiteX0" fmla="*/ 0 w 547853"/>
                <a:gd name="connsiteY0" fmla="*/ 301319 h 547853"/>
                <a:gd name="connsiteX1" fmla="*/ 123267 w 547853"/>
                <a:gd name="connsiteY1" fmla="*/ 301319 h 547853"/>
                <a:gd name="connsiteX2" fmla="*/ 123267 w 547853"/>
                <a:gd name="connsiteY2" fmla="*/ 0 h 547853"/>
                <a:gd name="connsiteX3" fmla="*/ 424586 w 547853"/>
                <a:gd name="connsiteY3" fmla="*/ 0 h 547853"/>
                <a:gd name="connsiteX4" fmla="*/ 424586 w 547853"/>
                <a:gd name="connsiteY4" fmla="*/ 301319 h 547853"/>
                <a:gd name="connsiteX5" fmla="*/ 547853 w 547853"/>
                <a:gd name="connsiteY5" fmla="*/ 301319 h 547853"/>
                <a:gd name="connsiteX6" fmla="*/ 273927 w 547853"/>
                <a:gd name="connsiteY6" fmla="*/ 547853 h 547853"/>
                <a:gd name="connsiteX7" fmla="*/ 0 w 547853"/>
                <a:gd name="connsiteY7" fmla="*/ 301319 h 54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53" h="547853">
                  <a:moveTo>
                    <a:pt x="0" y="301319"/>
                  </a:moveTo>
                  <a:lnTo>
                    <a:pt x="123267" y="301319"/>
                  </a:lnTo>
                  <a:lnTo>
                    <a:pt x="123267" y="0"/>
                  </a:lnTo>
                  <a:lnTo>
                    <a:pt x="424586" y="0"/>
                  </a:lnTo>
                  <a:lnTo>
                    <a:pt x="424586" y="301319"/>
                  </a:lnTo>
                  <a:lnTo>
                    <a:pt x="547853" y="301319"/>
                  </a:lnTo>
                  <a:lnTo>
                    <a:pt x="273927" y="547853"/>
                  </a:lnTo>
                  <a:lnTo>
                    <a:pt x="0" y="301319"/>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05016" tIns="40644" rIns="205016" bIns="221454" numCol="1" spcCol="1270" anchor="ctr" anchorCtr="0">
              <a:noAutofit/>
            </a:bodyPr>
            <a:lstStyle/>
            <a:p>
              <a:pPr algn="ctr" defTabSz="1422578">
                <a:lnSpc>
                  <a:spcPct val="90000"/>
                </a:lnSpc>
                <a:spcAft>
                  <a:spcPct val="35000"/>
                </a:spcAft>
              </a:pPr>
              <a:endParaRPr lang="en-IE" sz="3200"/>
            </a:p>
          </p:txBody>
        </p:sp>
      </p:grpSp>
      <p:pic>
        <p:nvPicPr>
          <p:cNvPr id="1026" name="Picture 2" descr="Teaching Students The Art Of Questioning: Challenges &amp;amp; Strategies -  EdTechReview">
            <a:extLst>
              <a:ext uri="{FF2B5EF4-FFF2-40B4-BE49-F238E27FC236}">
                <a16:creationId xmlns:a16="http://schemas.microsoft.com/office/drawing/2014/main" id="{BF9399B6-F2F8-47FF-AC9D-347EB8AEF7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18" r="36778"/>
          <a:stretch/>
        </p:blipFill>
        <p:spPr bwMode="auto">
          <a:xfrm>
            <a:off x="12809858" y="1466407"/>
            <a:ext cx="1938563" cy="3497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226620"/>
      </p:ext>
    </p:extLst>
  </p:cSld>
  <p:clrMapOvr>
    <a:masterClrMapping/>
  </p:clrMapOvr>
  <mc:AlternateContent xmlns:mc="http://schemas.openxmlformats.org/markup-compatibility/2006" xmlns:p14="http://schemas.microsoft.com/office/powerpoint/2010/main">
    <mc:Choice Requires="p14">
      <p:transition spd="slow" p14:dur="2000" advTm="8206"/>
    </mc:Choice>
    <mc:Fallback xmlns="">
      <p:transition spd="slow" advTm="8206"/>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31A92-9A73-4765-83EA-9422E1844035}"/>
              </a:ext>
            </a:extLst>
          </p:cNvPr>
          <p:cNvSpPr>
            <a:spLocks noGrp="1"/>
          </p:cNvSpPr>
          <p:nvPr>
            <p:ph type="title"/>
          </p:nvPr>
        </p:nvSpPr>
        <p:spPr>
          <a:xfrm>
            <a:off x="402937" y="582613"/>
            <a:ext cx="14022169" cy="1767590"/>
          </a:xfrm>
        </p:spPr>
        <p:txBody>
          <a:bodyPr/>
          <a:lstStyle/>
          <a:p>
            <a:r>
              <a:rPr lang="en-GB" dirty="0"/>
              <a:t>Scaffolding CBA’s Questioning</a:t>
            </a:r>
            <a:endParaRPr lang="en-IE" dirty="0"/>
          </a:p>
        </p:txBody>
      </p:sp>
      <p:grpSp>
        <p:nvGrpSpPr>
          <p:cNvPr id="20" name="Group 19">
            <a:extLst>
              <a:ext uri="{FF2B5EF4-FFF2-40B4-BE49-F238E27FC236}">
                <a16:creationId xmlns:a16="http://schemas.microsoft.com/office/drawing/2014/main" id="{F16BD41E-84B4-4005-83DF-E9B30A75C9E4}"/>
              </a:ext>
            </a:extLst>
          </p:cNvPr>
          <p:cNvGrpSpPr/>
          <p:nvPr/>
        </p:nvGrpSpPr>
        <p:grpSpPr>
          <a:xfrm>
            <a:off x="1742552" y="2657891"/>
            <a:ext cx="11067305" cy="6243950"/>
            <a:chOff x="1306786" y="1613191"/>
            <a:chExt cx="8299668" cy="4682505"/>
          </a:xfrm>
        </p:grpSpPr>
        <p:sp>
          <p:nvSpPr>
            <p:cNvPr id="21" name="Freeform: Shape 20">
              <a:extLst>
                <a:ext uri="{FF2B5EF4-FFF2-40B4-BE49-F238E27FC236}">
                  <a16:creationId xmlns:a16="http://schemas.microsoft.com/office/drawing/2014/main" id="{01095F70-D3BE-4409-9CFE-DCCAA36838A6}"/>
                </a:ext>
              </a:extLst>
            </p:cNvPr>
            <p:cNvSpPr/>
            <p:nvPr/>
          </p:nvSpPr>
          <p:spPr>
            <a:xfrm>
              <a:off x="1306786" y="1613191"/>
              <a:ext cx="6390745" cy="842851"/>
            </a:xfrm>
            <a:custGeom>
              <a:avLst/>
              <a:gdLst>
                <a:gd name="connsiteX0" fmla="*/ 0 w 6390745"/>
                <a:gd name="connsiteY0" fmla="*/ 84285 h 842851"/>
                <a:gd name="connsiteX1" fmla="*/ 84285 w 6390745"/>
                <a:gd name="connsiteY1" fmla="*/ 0 h 842851"/>
                <a:gd name="connsiteX2" fmla="*/ 6306460 w 6390745"/>
                <a:gd name="connsiteY2" fmla="*/ 0 h 842851"/>
                <a:gd name="connsiteX3" fmla="*/ 6390745 w 6390745"/>
                <a:gd name="connsiteY3" fmla="*/ 84285 h 842851"/>
                <a:gd name="connsiteX4" fmla="*/ 6390745 w 6390745"/>
                <a:gd name="connsiteY4" fmla="*/ 758566 h 842851"/>
                <a:gd name="connsiteX5" fmla="*/ 6306460 w 6390745"/>
                <a:gd name="connsiteY5" fmla="*/ 842851 h 842851"/>
                <a:gd name="connsiteX6" fmla="*/ 84285 w 6390745"/>
                <a:gd name="connsiteY6" fmla="*/ 842851 h 842851"/>
                <a:gd name="connsiteX7" fmla="*/ 0 w 6390745"/>
                <a:gd name="connsiteY7" fmla="*/ 758566 h 842851"/>
                <a:gd name="connsiteX8" fmla="*/ 0 w 6390745"/>
                <a:gd name="connsiteY8" fmla="*/ 84285 h 84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0745" h="842851">
                  <a:moveTo>
                    <a:pt x="0" y="84285"/>
                  </a:moveTo>
                  <a:cubicBezTo>
                    <a:pt x="0" y="37736"/>
                    <a:pt x="37736" y="0"/>
                    <a:pt x="84285" y="0"/>
                  </a:cubicBezTo>
                  <a:lnTo>
                    <a:pt x="6306460" y="0"/>
                  </a:lnTo>
                  <a:cubicBezTo>
                    <a:pt x="6353009" y="0"/>
                    <a:pt x="6390745" y="37736"/>
                    <a:pt x="6390745" y="84285"/>
                  </a:cubicBezTo>
                  <a:lnTo>
                    <a:pt x="6390745" y="758566"/>
                  </a:lnTo>
                  <a:cubicBezTo>
                    <a:pt x="6390745" y="805115"/>
                    <a:pt x="6353009" y="842851"/>
                    <a:pt x="6306460" y="842851"/>
                  </a:cubicBezTo>
                  <a:lnTo>
                    <a:pt x="84285" y="842851"/>
                  </a:lnTo>
                  <a:cubicBezTo>
                    <a:pt x="37736" y="842851"/>
                    <a:pt x="0" y="805115"/>
                    <a:pt x="0" y="758566"/>
                  </a:cubicBezTo>
                  <a:lnTo>
                    <a:pt x="0" y="8428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5816" tIns="215816" rIns="1494265" bIns="215816" numCol="1" spcCol="1270" anchor="ctr" anchorCtr="0">
              <a:noAutofit/>
            </a:bodyPr>
            <a:lstStyle/>
            <a:p>
              <a:pPr defTabSz="2133867">
                <a:lnSpc>
                  <a:spcPct val="90000"/>
                </a:lnSpc>
                <a:spcAft>
                  <a:spcPct val="35000"/>
                </a:spcAft>
              </a:pPr>
              <a:r>
                <a:rPr lang="en-IE" sz="4801" dirty="0"/>
                <a:t>Preparation</a:t>
              </a:r>
            </a:p>
          </p:txBody>
        </p:sp>
        <p:sp>
          <p:nvSpPr>
            <p:cNvPr id="22" name="Freeform: Shape 21">
              <a:extLst>
                <a:ext uri="{FF2B5EF4-FFF2-40B4-BE49-F238E27FC236}">
                  <a16:creationId xmlns:a16="http://schemas.microsoft.com/office/drawing/2014/main" id="{AA3E1811-114D-4F4F-A399-348B71DD62CA}"/>
                </a:ext>
              </a:extLst>
            </p:cNvPr>
            <p:cNvSpPr/>
            <p:nvPr/>
          </p:nvSpPr>
          <p:spPr>
            <a:xfrm>
              <a:off x="1784016" y="2573104"/>
              <a:ext cx="6390745" cy="842851"/>
            </a:xfrm>
            <a:custGeom>
              <a:avLst/>
              <a:gdLst>
                <a:gd name="connsiteX0" fmla="*/ 0 w 6390745"/>
                <a:gd name="connsiteY0" fmla="*/ 84285 h 842851"/>
                <a:gd name="connsiteX1" fmla="*/ 84285 w 6390745"/>
                <a:gd name="connsiteY1" fmla="*/ 0 h 842851"/>
                <a:gd name="connsiteX2" fmla="*/ 6306460 w 6390745"/>
                <a:gd name="connsiteY2" fmla="*/ 0 h 842851"/>
                <a:gd name="connsiteX3" fmla="*/ 6390745 w 6390745"/>
                <a:gd name="connsiteY3" fmla="*/ 84285 h 842851"/>
                <a:gd name="connsiteX4" fmla="*/ 6390745 w 6390745"/>
                <a:gd name="connsiteY4" fmla="*/ 758566 h 842851"/>
                <a:gd name="connsiteX5" fmla="*/ 6306460 w 6390745"/>
                <a:gd name="connsiteY5" fmla="*/ 842851 h 842851"/>
                <a:gd name="connsiteX6" fmla="*/ 84285 w 6390745"/>
                <a:gd name="connsiteY6" fmla="*/ 842851 h 842851"/>
                <a:gd name="connsiteX7" fmla="*/ 0 w 6390745"/>
                <a:gd name="connsiteY7" fmla="*/ 758566 h 842851"/>
                <a:gd name="connsiteX8" fmla="*/ 0 w 6390745"/>
                <a:gd name="connsiteY8" fmla="*/ 84285 h 84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0745" h="842851">
                  <a:moveTo>
                    <a:pt x="0" y="84285"/>
                  </a:moveTo>
                  <a:cubicBezTo>
                    <a:pt x="0" y="37736"/>
                    <a:pt x="37736" y="0"/>
                    <a:pt x="84285" y="0"/>
                  </a:cubicBezTo>
                  <a:lnTo>
                    <a:pt x="6306460" y="0"/>
                  </a:lnTo>
                  <a:cubicBezTo>
                    <a:pt x="6353009" y="0"/>
                    <a:pt x="6390745" y="37736"/>
                    <a:pt x="6390745" y="84285"/>
                  </a:cubicBezTo>
                  <a:lnTo>
                    <a:pt x="6390745" y="758566"/>
                  </a:lnTo>
                  <a:cubicBezTo>
                    <a:pt x="6390745" y="805115"/>
                    <a:pt x="6353009" y="842851"/>
                    <a:pt x="6306460" y="842851"/>
                  </a:cubicBezTo>
                  <a:lnTo>
                    <a:pt x="84285" y="842851"/>
                  </a:lnTo>
                  <a:cubicBezTo>
                    <a:pt x="37736" y="842851"/>
                    <a:pt x="0" y="805115"/>
                    <a:pt x="0" y="758566"/>
                  </a:cubicBezTo>
                  <a:lnTo>
                    <a:pt x="0" y="84285"/>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15816" tIns="215816" rIns="1582729" bIns="215816" numCol="1" spcCol="1270" anchor="ctr" anchorCtr="0">
              <a:noAutofit/>
            </a:bodyPr>
            <a:lstStyle/>
            <a:p>
              <a:pPr defTabSz="2133867">
                <a:lnSpc>
                  <a:spcPct val="90000"/>
                </a:lnSpc>
                <a:spcAft>
                  <a:spcPct val="35000"/>
                </a:spcAft>
              </a:pPr>
              <a:r>
                <a:rPr lang="en-IE" sz="4801" dirty="0"/>
                <a:t>Use Features of Quality</a:t>
              </a:r>
            </a:p>
          </p:txBody>
        </p:sp>
        <p:sp>
          <p:nvSpPr>
            <p:cNvPr id="23" name="Freeform: Shape 22">
              <a:extLst>
                <a:ext uri="{FF2B5EF4-FFF2-40B4-BE49-F238E27FC236}">
                  <a16:creationId xmlns:a16="http://schemas.microsoft.com/office/drawing/2014/main" id="{47B908B0-E480-430D-BA41-1C1835172A21}"/>
                </a:ext>
              </a:extLst>
            </p:cNvPr>
            <p:cNvSpPr/>
            <p:nvPr/>
          </p:nvSpPr>
          <p:spPr>
            <a:xfrm>
              <a:off x="2261247" y="3533018"/>
              <a:ext cx="6390745" cy="842851"/>
            </a:xfrm>
            <a:custGeom>
              <a:avLst/>
              <a:gdLst>
                <a:gd name="connsiteX0" fmla="*/ 0 w 6390745"/>
                <a:gd name="connsiteY0" fmla="*/ 84285 h 842851"/>
                <a:gd name="connsiteX1" fmla="*/ 84285 w 6390745"/>
                <a:gd name="connsiteY1" fmla="*/ 0 h 842851"/>
                <a:gd name="connsiteX2" fmla="*/ 6306460 w 6390745"/>
                <a:gd name="connsiteY2" fmla="*/ 0 h 842851"/>
                <a:gd name="connsiteX3" fmla="*/ 6390745 w 6390745"/>
                <a:gd name="connsiteY3" fmla="*/ 84285 h 842851"/>
                <a:gd name="connsiteX4" fmla="*/ 6390745 w 6390745"/>
                <a:gd name="connsiteY4" fmla="*/ 758566 h 842851"/>
                <a:gd name="connsiteX5" fmla="*/ 6306460 w 6390745"/>
                <a:gd name="connsiteY5" fmla="*/ 842851 h 842851"/>
                <a:gd name="connsiteX6" fmla="*/ 84285 w 6390745"/>
                <a:gd name="connsiteY6" fmla="*/ 842851 h 842851"/>
                <a:gd name="connsiteX7" fmla="*/ 0 w 6390745"/>
                <a:gd name="connsiteY7" fmla="*/ 758566 h 842851"/>
                <a:gd name="connsiteX8" fmla="*/ 0 w 6390745"/>
                <a:gd name="connsiteY8" fmla="*/ 84285 h 84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0745" h="842851">
                  <a:moveTo>
                    <a:pt x="0" y="84285"/>
                  </a:moveTo>
                  <a:cubicBezTo>
                    <a:pt x="0" y="37736"/>
                    <a:pt x="37736" y="0"/>
                    <a:pt x="84285" y="0"/>
                  </a:cubicBezTo>
                  <a:lnTo>
                    <a:pt x="6306460" y="0"/>
                  </a:lnTo>
                  <a:cubicBezTo>
                    <a:pt x="6353009" y="0"/>
                    <a:pt x="6390745" y="37736"/>
                    <a:pt x="6390745" y="84285"/>
                  </a:cubicBezTo>
                  <a:lnTo>
                    <a:pt x="6390745" y="758566"/>
                  </a:lnTo>
                  <a:cubicBezTo>
                    <a:pt x="6390745" y="805115"/>
                    <a:pt x="6353009" y="842851"/>
                    <a:pt x="6306460" y="842851"/>
                  </a:cubicBezTo>
                  <a:lnTo>
                    <a:pt x="84285" y="842851"/>
                  </a:lnTo>
                  <a:cubicBezTo>
                    <a:pt x="37736" y="842851"/>
                    <a:pt x="0" y="805115"/>
                    <a:pt x="0" y="758566"/>
                  </a:cubicBezTo>
                  <a:lnTo>
                    <a:pt x="0" y="84285"/>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5816" tIns="215816" rIns="1582729" bIns="215816" numCol="1" spcCol="1270" anchor="ctr" anchorCtr="0">
              <a:noAutofit/>
            </a:bodyPr>
            <a:lstStyle/>
            <a:p>
              <a:pPr defTabSz="2133867">
                <a:lnSpc>
                  <a:spcPct val="90000"/>
                </a:lnSpc>
                <a:spcAft>
                  <a:spcPct val="35000"/>
                </a:spcAft>
              </a:pPr>
              <a:r>
                <a:rPr lang="en-IE" sz="4801" dirty="0"/>
                <a:t>Wait Time</a:t>
              </a:r>
            </a:p>
          </p:txBody>
        </p:sp>
        <p:sp>
          <p:nvSpPr>
            <p:cNvPr id="24" name="Freeform: Shape 23">
              <a:extLst>
                <a:ext uri="{FF2B5EF4-FFF2-40B4-BE49-F238E27FC236}">
                  <a16:creationId xmlns:a16="http://schemas.microsoft.com/office/drawing/2014/main" id="{E1985AE3-EB44-43B7-968D-B8B2C9F682F0}"/>
                </a:ext>
              </a:extLst>
            </p:cNvPr>
            <p:cNvSpPr/>
            <p:nvPr/>
          </p:nvSpPr>
          <p:spPr>
            <a:xfrm>
              <a:off x="2738478" y="4492932"/>
              <a:ext cx="6390745" cy="842851"/>
            </a:xfrm>
            <a:custGeom>
              <a:avLst/>
              <a:gdLst>
                <a:gd name="connsiteX0" fmla="*/ 0 w 6390745"/>
                <a:gd name="connsiteY0" fmla="*/ 84285 h 842851"/>
                <a:gd name="connsiteX1" fmla="*/ 84285 w 6390745"/>
                <a:gd name="connsiteY1" fmla="*/ 0 h 842851"/>
                <a:gd name="connsiteX2" fmla="*/ 6306460 w 6390745"/>
                <a:gd name="connsiteY2" fmla="*/ 0 h 842851"/>
                <a:gd name="connsiteX3" fmla="*/ 6390745 w 6390745"/>
                <a:gd name="connsiteY3" fmla="*/ 84285 h 842851"/>
                <a:gd name="connsiteX4" fmla="*/ 6390745 w 6390745"/>
                <a:gd name="connsiteY4" fmla="*/ 758566 h 842851"/>
                <a:gd name="connsiteX5" fmla="*/ 6306460 w 6390745"/>
                <a:gd name="connsiteY5" fmla="*/ 842851 h 842851"/>
                <a:gd name="connsiteX6" fmla="*/ 84285 w 6390745"/>
                <a:gd name="connsiteY6" fmla="*/ 842851 h 842851"/>
                <a:gd name="connsiteX7" fmla="*/ 0 w 6390745"/>
                <a:gd name="connsiteY7" fmla="*/ 758566 h 842851"/>
                <a:gd name="connsiteX8" fmla="*/ 0 w 6390745"/>
                <a:gd name="connsiteY8" fmla="*/ 84285 h 84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0745" h="842851">
                  <a:moveTo>
                    <a:pt x="0" y="84285"/>
                  </a:moveTo>
                  <a:cubicBezTo>
                    <a:pt x="0" y="37736"/>
                    <a:pt x="37736" y="0"/>
                    <a:pt x="84285" y="0"/>
                  </a:cubicBezTo>
                  <a:lnTo>
                    <a:pt x="6306460" y="0"/>
                  </a:lnTo>
                  <a:cubicBezTo>
                    <a:pt x="6353009" y="0"/>
                    <a:pt x="6390745" y="37736"/>
                    <a:pt x="6390745" y="84285"/>
                  </a:cubicBezTo>
                  <a:lnTo>
                    <a:pt x="6390745" y="758566"/>
                  </a:lnTo>
                  <a:cubicBezTo>
                    <a:pt x="6390745" y="805115"/>
                    <a:pt x="6353009" y="842851"/>
                    <a:pt x="6306460" y="842851"/>
                  </a:cubicBezTo>
                  <a:lnTo>
                    <a:pt x="84285" y="842851"/>
                  </a:lnTo>
                  <a:cubicBezTo>
                    <a:pt x="37736" y="842851"/>
                    <a:pt x="0" y="805115"/>
                    <a:pt x="0" y="758566"/>
                  </a:cubicBezTo>
                  <a:lnTo>
                    <a:pt x="0" y="84285"/>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15816" tIns="215816" rIns="1582729" bIns="215816" numCol="1" spcCol="1270" anchor="ctr" anchorCtr="0">
              <a:noAutofit/>
            </a:bodyPr>
            <a:lstStyle/>
            <a:p>
              <a:pPr defTabSz="2133867">
                <a:lnSpc>
                  <a:spcPct val="90000"/>
                </a:lnSpc>
                <a:spcAft>
                  <a:spcPct val="35000"/>
                </a:spcAft>
              </a:pPr>
              <a:r>
                <a:rPr lang="en-IE" sz="4801" dirty="0"/>
                <a:t>Student Questions</a:t>
              </a:r>
            </a:p>
          </p:txBody>
        </p:sp>
        <p:sp>
          <p:nvSpPr>
            <p:cNvPr id="25" name="Freeform: Shape 24">
              <a:extLst>
                <a:ext uri="{FF2B5EF4-FFF2-40B4-BE49-F238E27FC236}">
                  <a16:creationId xmlns:a16="http://schemas.microsoft.com/office/drawing/2014/main" id="{623BB513-0FA6-483C-9F19-F6C73FD67894}"/>
                </a:ext>
              </a:extLst>
            </p:cNvPr>
            <p:cNvSpPr/>
            <p:nvPr/>
          </p:nvSpPr>
          <p:spPr>
            <a:xfrm>
              <a:off x="3215709" y="5452845"/>
              <a:ext cx="6390745" cy="842851"/>
            </a:xfrm>
            <a:custGeom>
              <a:avLst/>
              <a:gdLst>
                <a:gd name="connsiteX0" fmla="*/ 0 w 6390745"/>
                <a:gd name="connsiteY0" fmla="*/ 84285 h 842851"/>
                <a:gd name="connsiteX1" fmla="*/ 84285 w 6390745"/>
                <a:gd name="connsiteY1" fmla="*/ 0 h 842851"/>
                <a:gd name="connsiteX2" fmla="*/ 6306460 w 6390745"/>
                <a:gd name="connsiteY2" fmla="*/ 0 h 842851"/>
                <a:gd name="connsiteX3" fmla="*/ 6390745 w 6390745"/>
                <a:gd name="connsiteY3" fmla="*/ 84285 h 842851"/>
                <a:gd name="connsiteX4" fmla="*/ 6390745 w 6390745"/>
                <a:gd name="connsiteY4" fmla="*/ 758566 h 842851"/>
                <a:gd name="connsiteX5" fmla="*/ 6306460 w 6390745"/>
                <a:gd name="connsiteY5" fmla="*/ 842851 h 842851"/>
                <a:gd name="connsiteX6" fmla="*/ 84285 w 6390745"/>
                <a:gd name="connsiteY6" fmla="*/ 842851 h 842851"/>
                <a:gd name="connsiteX7" fmla="*/ 0 w 6390745"/>
                <a:gd name="connsiteY7" fmla="*/ 758566 h 842851"/>
                <a:gd name="connsiteX8" fmla="*/ 0 w 6390745"/>
                <a:gd name="connsiteY8" fmla="*/ 84285 h 842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90745" h="842851">
                  <a:moveTo>
                    <a:pt x="0" y="84285"/>
                  </a:moveTo>
                  <a:cubicBezTo>
                    <a:pt x="0" y="37736"/>
                    <a:pt x="37736" y="0"/>
                    <a:pt x="84285" y="0"/>
                  </a:cubicBezTo>
                  <a:lnTo>
                    <a:pt x="6306460" y="0"/>
                  </a:lnTo>
                  <a:cubicBezTo>
                    <a:pt x="6353009" y="0"/>
                    <a:pt x="6390745" y="37736"/>
                    <a:pt x="6390745" y="84285"/>
                  </a:cubicBezTo>
                  <a:lnTo>
                    <a:pt x="6390745" y="758566"/>
                  </a:lnTo>
                  <a:cubicBezTo>
                    <a:pt x="6390745" y="805115"/>
                    <a:pt x="6353009" y="842851"/>
                    <a:pt x="6306460" y="842851"/>
                  </a:cubicBezTo>
                  <a:lnTo>
                    <a:pt x="84285" y="842851"/>
                  </a:lnTo>
                  <a:cubicBezTo>
                    <a:pt x="37736" y="842851"/>
                    <a:pt x="0" y="805115"/>
                    <a:pt x="0" y="758566"/>
                  </a:cubicBezTo>
                  <a:lnTo>
                    <a:pt x="0" y="84285"/>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215816" tIns="215816" rIns="1582729" bIns="215816" numCol="1" spcCol="1270" anchor="ctr" anchorCtr="0">
              <a:noAutofit/>
            </a:bodyPr>
            <a:lstStyle/>
            <a:p>
              <a:pPr defTabSz="2133867">
                <a:lnSpc>
                  <a:spcPct val="90000"/>
                </a:lnSpc>
                <a:spcAft>
                  <a:spcPct val="35000"/>
                </a:spcAft>
              </a:pPr>
              <a:r>
                <a:rPr lang="en-IE" sz="4801" dirty="0"/>
                <a:t>Groupwork Activities</a:t>
              </a:r>
            </a:p>
          </p:txBody>
        </p:sp>
        <p:sp>
          <p:nvSpPr>
            <p:cNvPr id="26" name="Freeform: Shape 25">
              <a:extLst>
                <a:ext uri="{FF2B5EF4-FFF2-40B4-BE49-F238E27FC236}">
                  <a16:creationId xmlns:a16="http://schemas.microsoft.com/office/drawing/2014/main" id="{5A15DFD5-1180-4681-817D-65DDA0CBE80E}"/>
                </a:ext>
              </a:extLst>
            </p:cNvPr>
            <p:cNvSpPr/>
            <p:nvPr/>
          </p:nvSpPr>
          <p:spPr>
            <a:xfrm>
              <a:off x="7149677" y="2228940"/>
              <a:ext cx="547853" cy="547853"/>
            </a:xfrm>
            <a:custGeom>
              <a:avLst/>
              <a:gdLst>
                <a:gd name="connsiteX0" fmla="*/ 0 w 547853"/>
                <a:gd name="connsiteY0" fmla="*/ 301319 h 547853"/>
                <a:gd name="connsiteX1" fmla="*/ 123267 w 547853"/>
                <a:gd name="connsiteY1" fmla="*/ 301319 h 547853"/>
                <a:gd name="connsiteX2" fmla="*/ 123267 w 547853"/>
                <a:gd name="connsiteY2" fmla="*/ 0 h 547853"/>
                <a:gd name="connsiteX3" fmla="*/ 424586 w 547853"/>
                <a:gd name="connsiteY3" fmla="*/ 0 h 547853"/>
                <a:gd name="connsiteX4" fmla="*/ 424586 w 547853"/>
                <a:gd name="connsiteY4" fmla="*/ 301319 h 547853"/>
                <a:gd name="connsiteX5" fmla="*/ 547853 w 547853"/>
                <a:gd name="connsiteY5" fmla="*/ 301319 h 547853"/>
                <a:gd name="connsiteX6" fmla="*/ 273927 w 547853"/>
                <a:gd name="connsiteY6" fmla="*/ 547853 h 547853"/>
                <a:gd name="connsiteX7" fmla="*/ 0 w 547853"/>
                <a:gd name="connsiteY7" fmla="*/ 301319 h 54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53" h="547853">
                  <a:moveTo>
                    <a:pt x="0" y="301319"/>
                  </a:moveTo>
                  <a:lnTo>
                    <a:pt x="123267" y="301319"/>
                  </a:lnTo>
                  <a:lnTo>
                    <a:pt x="123267" y="0"/>
                  </a:lnTo>
                  <a:lnTo>
                    <a:pt x="424586" y="0"/>
                  </a:lnTo>
                  <a:lnTo>
                    <a:pt x="424586" y="301319"/>
                  </a:lnTo>
                  <a:lnTo>
                    <a:pt x="547853" y="301319"/>
                  </a:lnTo>
                  <a:lnTo>
                    <a:pt x="273927" y="547853"/>
                  </a:lnTo>
                  <a:lnTo>
                    <a:pt x="0" y="301319"/>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05016" tIns="40644" rIns="205016" bIns="221454" numCol="1" spcCol="1270" anchor="ctr" anchorCtr="0">
              <a:noAutofit/>
            </a:bodyPr>
            <a:lstStyle/>
            <a:p>
              <a:pPr algn="ctr" defTabSz="1422578">
                <a:lnSpc>
                  <a:spcPct val="90000"/>
                </a:lnSpc>
                <a:spcAft>
                  <a:spcPct val="35000"/>
                </a:spcAft>
              </a:pPr>
              <a:endParaRPr lang="en-IE" sz="3200"/>
            </a:p>
          </p:txBody>
        </p:sp>
        <p:sp>
          <p:nvSpPr>
            <p:cNvPr id="27" name="Freeform: Shape 26">
              <a:extLst>
                <a:ext uri="{FF2B5EF4-FFF2-40B4-BE49-F238E27FC236}">
                  <a16:creationId xmlns:a16="http://schemas.microsoft.com/office/drawing/2014/main" id="{63E2564F-43F3-459D-BD78-3651E2A780E1}"/>
                </a:ext>
              </a:extLst>
            </p:cNvPr>
            <p:cNvSpPr/>
            <p:nvPr/>
          </p:nvSpPr>
          <p:spPr>
            <a:xfrm>
              <a:off x="7626908" y="3188854"/>
              <a:ext cx="547853" cy="547853"/>
            </a:xfrm>
            <a:custGeom>
              <a:avLst/>
              <a:gdLst>
                <a:gd name="connsiteX0" fmla="*/ 0 w 547853"/>
                <a:gd name="connsiteY0" fmla="*/ 301319 h 547853"/>
                <a:gd name="connsiteX1" fmla="*/ 123267 w 547853"/>
                <a:gd name="connsiteY1" fmla="*/ 301319 h 547853"/>
                <a:gd name="connsiteX2" fmla="*/ 123267 w 547853"/>
                <a:gd name="connsiteY2" fmla="*/ 0 h 547853"/>
                <a:gd name="connsiteX3" fmla="*/ 424586 w 547853"/>
                <a:gd name="connsiteY3" fmla="*/ 0 h 547853"/>
                <a:gd name="connsiteX4" fmla="*/ 424586 w 547853"/>
                <a:gd name="connsiteY4" fmla="*/ 301319 h 547853"/>
                <a:gd name="connsiteX5" fmla="*/ 547853 w 547853"/>
                <a:gd name="connsiteY5" fmla="*/ 301319 h 547853"/>
                <a:gd name="connsiteX6" fmla="*/ 273927 w 547853"/>
                <a:gd name="connsiteY6" fmla="*/ 547853 h 547853"/>
                <a:gd name="connsiteX7" fmla="*/ 0 w 547853"/>
                <a:gd name="connsiteY7" fmla="*/ 301319 h 54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53" h="547853">
                  <a:moveTo>
                    <a:pt x="0" y="301319"/>
                  </a:moveTo>
                  <a:lnTo>
                    <a:pt x="123267" y="301319"/>
                  </a:lnTo>
                  <a:lnTo>
                    <a:pt x="123267" y="0"/>
                  </a:lnTo>
                  <a:lnTo>
                    <a:pt x="424586" y="0"/>
                  </a:lnTo>
                  <a:lnTo>
                    <a:pt x="424586" y="301319"/>
                  </a:lnTo>
                  <a:lnTo>
                    <a:pt x="547853" y="301319"/>
                  </a:lnTo>
                  <a:lnTo>
                    <a:pt x="273927" y="547853"/>
                  </a:lnTo>
                  <a:lnTo>
                    <a:pt x="0" y="301319"/>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05016" tIns="40644" rIns="205016" bIns="221454" numCol="1" spcCol="1270" anchor="ctr" anchorCtr="0">
              <a:noAutofit/>
            </a:bodyPr>
            <a:lstStyle/>
            <a:p>
              <a:pPr algn="ctr" defTabSz="1422578">
                <a:lnSpc>
                  <a:spcPct val="90000"/>
                </a:lnSpc>
                <a:spcAft>
                  <a:spcPct val="35000"/>
                </a:spcAft>
              </a:pPr>
              <a:endParaRPr lang="en-IE" sz="3200"/>
            </a:p>
          </p:txBody>
        </p:sp>
        <p:sp>
          <p:nvSpPr>
            <p:cNvPr id="28" name="Freeform: Shape 27">
              <a:extLst>
                <a:ext uri="{FF2B5EF4-FFF2-40B4-BE49-F238E27FC236}">
                  <a16:creationId xmlns:a16="http://schemas.microsoft.com/office/drawing/2014/main" id="{300CD5FE-71EA-4389-86C3-AB18F927EFF7}"/>
                </a:ext>
              </a:extLst>
            </p:cNvPr>
            <p:cNvSpPr/>
            <p:nvPr/>
          </p:nvSpPr>
          <p:spPr>
            <a:xfrm>
              <a:off x="8104139" y="4134720"/>
              <a:ext cx="547853" cy="547853"/>
            </a:xfrm>
            <a:custGeom>
              <a:avLst/>
              <a:gdLst>
                <a:gd name="connsiteX0" fmla="*/ 0 w 547853"/>
                <a:gd name="connsiteY0" fmla="*/ 301319 h 547853"/>
                <a:gd name="connsiteX1" fmla="*/ 123267 w 547853"/>
                <a:gd name="connsiteY1" fmla="*/ 301319 h 547853"/>
                <a:gd name="connsiteX2" fmla="*/ 123267 w 547853"/>
                <a:gd name="connsiteY2" fmla="*/ 0 h 547853"/>
                <a:gd name="connsiteX3" fmla="*/ 424586 w 547853"/>
                <a:gd name="connsiteY3" fmla="*/ 0 h 547853"/>
                <a:gd name="connsiteX4" fmla="*/ 424586 w 547853"/>
                <a:gd name="connsiteY4" fmla="*/ 301319 h 547853"/>
                <a:gd name="connsiteX5" fmla="*/ 547853 w 547853"/>
                <a:gd name="connsiteY5" fmla="*/ 301319 h 547853"/>
                <a:gd name="connsiteX6" fmla="*/ 273927 w 547853"/>
                <a:gd name="connsiteY6" fmla="*/ 547853 h 547853"/>
                <a:gd name="connsiteX7" fmla="*/ 0 w 547853"/>
                <a:gd name="connsiteY7" fmla="*/ 301319 h 54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53" h="547853">
                  <a:moveTo>
                    <a:pt x="0" y="301319"/>
                  </a:moveTo>
                  <a:lnTo>
                    <a:pt x="123267" y="301319"/>
                  </a:lnTo>
                  <a:lnTo>
                    <a:pt x="123267" y="0"/>
                  </a:lnTo>
                  <a:lnTo>
                    <a:pt x="424586" y="0"/>
                  </a:lnTo>
                  <a:lnTo>
                    <a:pt x="424586" y="301319"/>
                  </a:lnTo>
                  <a:lnTo>
                    <a:pt x="547853" y="301319"/>
                  </a:lnTo>
                  <a:lnTo>
                    <a:pt x="273927" y="547853"/>
                  </a:lnTo>
                  <a:lnTo>
                    <a:pt x="0" y="301319"/>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05016" tIns="40644" rIns="205016" bIns="221454" numCol="1" spcCol="1270" anchor="ctr" anchorCtr="0">
              <a:noAutofit/>
            </a:bodyPr>
            <a:lstStyle/>
            <a:p>
              <a:pPr algn="ctr" defTabSz="1422578">
                <a:lnSpc>
                  <a:spcPct val="90000"/>
                </a:lnSpc>
                <a:spcAft>
                  <a:spcPct val="35000"/>
                </a:spcAft>
              </a:pPr>
              <a:endParaRPr lang="en-IE" sz="3200"/>
            </a:p>
          </p:txBody>
        </p:sp>
        <p:sp>
          <p:nvSpPr>
            <p:cNvPr id="29" name="Freeform: Shape 28">
              <a:extLst>
                <a:ext uri="{FF2B5EF4-FFF2-40B4-BE49-F238E27FC236}">
                  <a16:creationId xmlns:a16="http://schemas.microsoft.com/office/drawing/2014/main" id="{2324F072-0592-4BA8-A88F-884369D53228}"/>
                </a:ext>
              </a:extLst>
            </p:cNvPr>
            <p:cNvSpPr/>
            <p:nvPr/>
          </p:nvSpPr>
          <p:spPr>
            <a:xfrm>
              <a:off x="8581370" y="5103999"/>
              <a:ext cx="547853" cy="547853"/>
            </a:xfrm>
            <a:custGeom>
              <a:avLst/>
              <a:gdLst>
                <a:gd name="connsiteX0" fmla="*/ 0 w 547853"/>
                <a:gd name="connsiteY0" fmla="*/ 301319 h 547853"/>
                <a:gd name="connsiteX1" fmla="*/ 123267 w 547853"/>
                <a:gd name="connsiteY1" fmla="*/ 301319 h 547853"/>
                <a:gd name="connsiteX2" fmla="*/ 123267 w 547853"/>
                <a:gd name="connsiteY2" fmla="*/ 0 h 547853"/>
                <a:gd name="connsiteX3" fmla="*/ 424586 w 547853"/>
                <a:gd name="connsiteY3" fmla="*/ 0 h 547853"/>
                <a:gd name="connsiteX4" fmla="*/ 424586 w 547853"/>
                <a:gd name="connsiteY4" fmla="*/ 301319 h 547853"/>
                <a:gd name="connsiteX5" fmla="*/ 547853 w 547853"/>
                <a:gd name="connsiteY5" fmla="*/ 301319 h 547853"/>
                <a:gd name="connsiteX6" fmla="*/ 273927 w 547853"/>
                <a:gd name="connsiteY6" fmla="*/ 547853 h 547853"/>
                <a:gd name="connsiteX7" fmla="*/ 0 w 547853"/>
                <a:gd name="connsiteY7" fmla="*/ 301319 h 54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853" h="547853">
                  <a:moveTo>
                    <a:pt x="0" y="301319"/>
                  </a:moveTo>
                  <a:lnTo>
                    <a:pt x="123267" y="301319"/>
                  </a:lnTo>
                  <a:lnTo>
                    <a:pt x="123267" y="0"/>
                  </a:lnTo>
                  <a:lnTo>
                    <a:pt x="424586" y="0"/>
                  </a:lnTo>
                  <a:lnTo>
                    <a:pt x="424586" y="301319"/>
                  </a:lnTo>
                  <a:lnTo>
                    <a:pt x="547853" y="301319"/>
                  </a:lnTo>
                  <a:lnTo>
                    <a:pt x="273927" y="547853"/>
                  </a:lnTo>
                  <a:lnTo>
                    <a:pt x="0" y="301319"/>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05016" tIns="40644" rIns="205016" bIns="221454" numCol="1" spcCol="1270" anchor="ctr" anchorCtr="0">
              <a:noAutofit/>
            </a:bodyPr>
            <a:lstStyle/>
            <a:p>
              <a:pPr algn="ctr" defTabSz="1422578">
                <a:lnSpc>
                  <a:spcPct val="90000"/>
                </a:lnSpc>
                <a:spcAft>
                  <a:spcPct val="35000"/>
                </a:spcAft>
              </a:pPr>
              <a:endParaRPr lang="en-IE" sz="3200"/>
            </a:p>
          </p:txBody>
        </p:sp>
      </p:grpSp>
      <p:pic>
        <p:nvPicPr>
          <p:cNvPr id="1026" name="Picture 2" descr="Teaching Students The Art Of Questioning: Challenges &amp;amp; Strategies -  EdTechReview">
            <a:extLst>
              <a:ext uri="{FF2B5EF4-FFF2-40B4-BE49-F238E27FC236}">
                <a16:creationId xmlns:a16="http://schemas.microsoft.com/office/drawing/2014/main" id="{BF9399B6-F2F8-47FF-AC9D-347EB8AEF7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18" r="36778"/>
          <a:stretch/>
        </p:blipFill>
        <p:spPr bwMode="auto">
          <a:xfrm>
            <a:off x="12809858" y="1466407"/>
            <a:ext cx="1938563" cy="34978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3971378"/>
      </p:ext>
    </p:extLst>
  </p:cSld>
  <p:clrMapOvr>
    <a:masterClrMapping/>
  </p:clrMapOvr>
  <mc:AlternateContent xmlns:mc="http://schemas.openxmlformats.org/markup-compatibility/2006" xmlns:p14="http://schemas.microsoft.com/office/powerpoint/2010/main">
    <mc:Choice Requires="p14">
      <p:transition spd="slow" p14:dur="2000" advTm="15938"/>
    </mc:Choice>
    <mc:Fallback xmlns="">
      <p:transition spd="slow" advTm="15938"/>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Reflection:</a:t>
            </a:r>
          </a:p>
        </p:txBody>
      </p:sp>
      <p:sp>
        <p:nvSpPr>
          <p:cNvPr id="3" name="Content Placeholder 2"/>
          <p:cNvSpPr>
            <a:spLocks noGrp="1"/>
          </p:cNvSpPr>
          <p:nvPr>
            <p:ph idx="1"/>
          </p:nvPr>
        </p:nvSpPr>
        <p:spPr/>
        <p:txBody>
          <a:bodyPr/>
          <a:lstStyle/>
          <a:p>
            <a:pPr>
              <a:lnSpc>
                <a:spcPct val="150000"/>
              </a:lnSpc>
            </a:pPr>
            <a:r>
              <a:rPr lang="en-IE" sz="4000" b="1" dirty="0"/>
              <a:t>How did you use Learning Experiences or Problem Solving before?</a:t>
            </a:r>
          </a:p>
          <a:p>
            <a:pPr>
              <a:lnSpc>
                <a:spcPct val="150000"/>
              </a:lnSpc>
            </a:pPr>
            <a:r>
              <a:rPr lang="en-IE" sz="4000" b="1" dirty="0"/>
              <a:t>How might your practice change as a result of this video?</a:t>
            </a:r>
          </a:p>
          <a:p>
            <a:pPr>
              <a:lnSpc>
                <a:spcPct val="150000"/>
              </a:lnSpc>
            </a:pPr>
            <a:r>
              <a:rPr lang="en-IE" sz="4000" b="1" dirty="0"/>
              <a:t>Do you see these types of classes as beneficial to your students?</a:t>
            </a:r>
            <a:endParaRPr lang="en-IE" sz="3200" b="1" dirty="0"/>
          </a:p>
        </p:txBody>
      </p:sp>
      <p:pic>
        <p:nvPicPr>
          <p:cNvPr id="5" name="Picture 4">
            <a:extLst>
              <a:ext uri="{FF2B5EF4-FFF2-40B4-BE49-F238E27FC236}">
                <a16:creationId xmlns:a16="http://schemas.microsoft.com/office/drawing/2014/main" id="{E8630770-8F47-41F4-A7C8-A1769ECF82FF}"/>
              </a:ext>
            </a:extLst>
          </p:cNvPr>
          <p:cNvPicPr>
            <a:picLocks noChangeAspect="1"/>
          </p:cNvPicPr>
          <p:nvPr/>
        </p:nvPicPr>
        <p:blipFill>
          <a:blip r:embed="rId2"/>
          <a:stretch>
            <a:fillRect/>
          </a:stretch>
        </p:blipFill>
        <p:spPr>
          <a:xfrm>
            <a:off x="261496" y="7782560"/>
            <a:ext cx="4330824" cy="2145715"/>
          </a:xfrm>
          <a:prstGeom prst="rect">
            <a:avLst/>
          </a:prstGeom>
        </p:spPr>
      </p:pic>
      <p:pic>
        <p:nvPicPr>
          <p:cNvPr id="1026" name="Picture 2" descr="Peer Feedback: Why I Think Reflection Is so Important | by Michelle Van |  Medium">
            <a:extLst>
              <a:ext uri="{FF2B5EF4-FFF2-40B4-BE49-F238E27FC236}">
                <a16:creationId xmlns:a16="http://schemas.microsoft.com/office/drawing/2014/main" id="{2A3FF1E7-94B0-41EE-8A80-B87B4B804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0383" y="2535134"/>
            <a:ext cx="3558995" cy="2544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696367"/>
      </p:ext>
    </p:extLst>
  </p:cSld>
  <p:clrMapOvr>
    <a:masterClrMapping/>
  </p:clrMapOvr>
  <mc:AlternateContent xmlns:mc="http://schemas.openxmlformats.org/markup-compatibility/2006" xmlns:p14="http://schemas.microsoft.com/office/powerpoint/2010/main">
    <mc:Choice Requires="p14">
      <p:transition spd="slow" p14:dur="2000" advTm="41248"/>
    </mc:Choice>
    <mc:Fallback xmlns="">
      <p:transition spd="slow" advTm="4124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0.7"/>
</p:tagLst>
</file>

<file path=ppt/theme/theme1.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D24B0405-4E1F-466C-B47E-D888F920E63B}" vid="{C92CC812-BA72-43A0-A347-C442577FD1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C4137211397D940B4BAE1908ED83D59" ma:contentTypeVersion="0" ma:contentTypeDescription="Create a new document." ma:contentTypeScope="" ma:versionID="7263ccf2e690e875e99a558b7728c52b">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47F9092-BDA7-424C-B9CC-8BEFC49DF85B}">
  <ds:schemaRefs>
    <ds:schemaRef ds:uri="http://schemas.microsoft.com/sharepoint/v3/contenttype/forms"/>
  </ds:schemaRefs>
</ds:datastoreItem>
</file>

<file path=customXml/itemProps2.xml><?xml version="1.0" encoding="utf-8"?>
<ds:datastoreItem xmlns:ds="http://schemas.openxmlformats.org/officeDocument/2006/customXml" ds:itemID="{FCD412FB-0938-4822-880E-859E412AB7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048EA609-1291-4473-BFBC-F21AC1F4FF60}">
  <ds:schemaRefs>
    <ds:schemaRef ds:uri="http://schemas.openxmlformats.org/package/2006/metadata/core-properties"/>
    <ds:schemaRef ds:uri="http://purl.org/dc/elements/1.1/"/>
    <ds:schemaRef ds:uri="http://purl.org/dc/terms/"/>
    <ds:schemaRef ds:uri="http://schemas.microsoft.com/office/2006/documentManagement/types"/>
    <ds:schemaRef ds:uri="http://schemas.microsoft.com/office/infopath/2007/PartnerControls"/>
    <ds:schemaRef ds:uri="http://www.w3.org/XML/1998/namespace"/>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5484</TotalTime>
  <Words>3921</Words>
  <Application>Microsoft Office PowerPoint</Application>
  <PresentationFormat>Custom</PresentationFormat>
  <Paragraphs>579</Paragraphs>
  <Slides>99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99</vt:i4>
      </vt:variant>
    </vt:vector>
  </HeadingPairs>
  <TitlesOfParts>
    <vt:vector size="106" baseType="lpstr">
      <vt:lpstr>Arial</vt:lpstr>
      <vt:lpstr>Calibri</vt:lpstr>
      <vt:lpstr>Cambria Math</vt:lpstr>
      <vt:lpstr>Symbol</vt:lpstr>
      <vt:lpstr>Times New Roman</vt:lpstr>
      <vt:lpstr>Wingdings</vt:lpstr>
      <vt:lpstr>Theme2</vt:lpstr>
      <vt:lpstr>Trigonometry</vt:lpstr>
      <vt:lpstr>Trigonometry Lessons &amp; Teacher CPD Overview</vt:lpstr>
      <vt:lpstr>Teacher CPD &amp; Types of Knowledge</vt:lpstr>
      <vt:lpstr>Trigonometry</vt:lpstr>
      <vt:lpstr>Pythagorean Theorem</vt:lpstr>
      <vt:lpstr>Converse of the Pythagorean Theorem</vt:lpstr>
      <vt:lpstr>Link to Learning Outcomes</vt:lpstr>
      <vt:lpstr>Proof – Pythagoras Theorem</vt:lpstr>
      <vt:lpstr>Pythagorean Triple </vt:lpstr>
      <vt:lpstr>Common Student Misconceptions/ Mistakes</vt:lpstr>
      <vt:lpstr>Students may not recognise a right-angle triangle</vt:lpstr>
      <vt:lpstr>Labelling the triangle – Which side is which?</vt:lpstr>
      <vt:lpstr>Dividing by 2 instead of finding the square root</vt:lpstr>
      <vt:lpstr>Finding a side other than the hypotenuse</vt:lpstr>
      <vt:lpstr>Converse of the Theorem</vt:lpstr>
      <vt:lpstr>Reflection:</vt:lpstr>
      <vt:lpstr>References:</vt:lpstr>
      <vt:lpstr>Contact details</vt:lpstr>
      <vt:lpstr>Trigonometry</vt:lpstr>
      <vt:lpstr>PowerPoint Presentation</vt:lpstr>
      <vt:lpstr>Finding Right Angled Triangles</vt:lpstr>
      <vt:lpstr>Real-Life Applications</vt:lpstr>
      <vt:lpstr>Creating Authentic Questions</vt:lpstr>
      <vt:lpstr>Creating Authentic Questions</vt:lpstr>
      <vt:lpstr>Angle of Depression &amp; Elevation</vt:lpstr>
      <vt:lpstr>PowerPoint Presentation</vt:lpstr>
      <vt:lpstr>PowerPoint Presentation</vt:lpstr>
      <vt:lpstr>PowerPoint Presentation</vt:lpstr>
      <vt:lpstr>PowerPoint Presentation</vt:lpstr>
      <vt:lpstr>PowerPoint Presentation</vt:lpstr>
      <vt:lpstr>PowerPoint Presentation</vt:lpstr>
      <vt:lpstr>Building Authentic Problems</vt:lpstr>
      <vt:lpstr>Reflection:</vt:lpstr>
      <vt:lpstr>Contact details</vt:lpstr>
      <vt:lpstr>Trigonometry</vt:lpstr>
      <vt:lpstr>Trigonometric Ratios</vt:lpstr>
      <vt:lpstr>Sin/Cos/Tan of an Angle are Line Lengths</vt:lpstr>
      <vt:lpstr>Sin/Cos/Tan of an Angle are Line Lengths</vt:lpstr>
      <vt:lpstr>Sin/Cos/Tan of an Angle are Line Lengths</vt:lpstr>
      <vt:lpstr>Sin/Cos/Tan of an Angle are Line Lengths</vt:lpstr>
      <vt:lpstr>Sin/Cos/Tan of an Angle are Line Lengths</vt:lpstr>
      <vt:lpstr>Consider the following right angled triangle..</vt:lpstr>
      <vt:lpstr>Similar Triangles</vt:lpstr>
      <vt:lpstr>Similar Triangles</vt:lpstr>
      <vt:lpstr>Similar Triangles</vt:lpstr>
      <vt:lpstr>Similar Triangles</vt:lpstr>
      <vt:lpstr>Similar Triangles</vt:lpstr>
      <vt:lpstr>PowerPoint Presentation</vt:lpstr>
      <vt:lpstr>Trigonometric Ratios</vt:lpstr>
      <vt:lpstr>PowerPoint Presentation</vt:lpstr>
      <vt:lpstr>PowerPoint Presentation</vt:lpstr>
      <vt:lpstr>PowerPoint Presentation</vt:lpstr>
      <vt:lpstr>PowerPoint Presentation</vt:lpstr>
      <vt:lpstr>PowerPoint Presentation</vt:lpstr>
      <vt:lpstr>PowerPoint Presentation</vt:lpstr>
      <vt:lpstr>Sine Function</vt:lpstr>
      <vt:lpstr>Sin 60=0.866…</vt:lpstr>
      <vt:lpstr>Sin 60=0.866…</vt:lpstr>
      <vt:lpstr>Sin/Cos/ Tan </vt:lpstr>
      <vt:lpstr>Reflection:</vt:lpstr>
      <vt:lpstr>References:</vt:lpstr>
      <vt:lpstr>Trigonometry</vt:lpstr>
      <vt:lpstr>Inverse Operations</vt:lpstr>
      <vt:lpstr>What is 〖sin〗^(-1) x?</vt:lpstr>
      <vt:lpstr>What is 〖sin〗^(-1) x?</vt:lpstr>
      <vt:lpstr>Inverse Sine Function</vt:lpstr>
      <vt:lpstr>Sine Function</vt:lpstr>
      <vt:lpstr>Sine Function</vt:lpstr>
      <vt:lpstr>Sine Function</vt:lpstr>
      <vt:lpstr>Inverse Trigonometric Functions</vt:lpstr>
      <vt:lpstr>Inverse Sine Function</vt:lpstr>
      <vt:lpstr>Inverse Sine Function</vt:lpstr>
      <vt:lpstr>Inverse Sine Function</vt:lpstr>
      <vt:lpstr>PowerPoint Presentation</vt:lpstr>
      <vt:lpstr>PowerPoint Presentation</vt:lpstr>
      <vt:lpstr>PowerPoint Presentation</vt:lpstr>
      <vt:lpstr>PowerPoint Presentation</vt:lpstr>
      <vt:lpstr>PowerPoint Presentation</vt:lpstr>
      <vt:lpstr>Inverse Trig Functions</vt:lpstr>
      <vt:lpstr>Reflection:</vt:lpstr>
      <vt:lpstr>Trigonometry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Learning Experiences</vt:lpstr>
      <vt:lpstr>Scaffolding CBA’s Questioning</vt:lpstr>
      <vt:lpstr>Scaffolding CBA’s Questioning</vt:lpstr>
      <vt:lpstr>Scaffolding CBA’s Questioning</vt:lpstr>
      <vt:lpstr>Scaffolding CBA’s Questioning</vt:lpstr>
      <vt:lpstr>Scaffolding CBA’s Questioning</vt:lpstr>
      <vt:lpstr>Reflection: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Sharon.Kelly</dc:creator>
  <cp:lastModifiedBy>Jack Neylon</cp:lastModifiedBy>
  <cp:revision>379</cp:revision>
  <cp:lastPrinted>2022-01-21T15:42:44Z</cp:lastPrinted>
  <dcterms:created xsi:type="dcterms:W3CDTF">2020-01-09T08:50:42Z</dcterms:created>
  <dcterms:modified xsi:type="dcterms:W3CDTF">2022-08-11T23:04:34Z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0x0101009C4137211397D940B4BAE1908ED83D59</vt:lpwstr>
  </property>
</Properties>
</file>