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wav" ContentType="audio/x-wav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Scully" initials="MS" lastIdx="1" clrIdx="0">
    <p:extLst>
      <p:ext uri="{19B8F6BF-5375-455C-9EA6-DF929625EA0E}">
        <p15:presenceInfo xmlns:p15="http://schemas.microsoft.com/office/powerpoint/2012/main" userId="S::martina.scully@stflannanscollege.ie::0e564bad-f812-4676-aed1-ab5d1eb05d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0885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334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969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947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586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56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646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935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692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272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527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BCE28E7-51F4-4937-8A42-A6C4B1109D92}" type="datetimeFigureOut">
              <a:rPr lang="en-IE" smtClean="0"/>
              <a:t>08/02/2022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9AD3B15-D62D-4166-9464-13B0085940FF}" type="slidenum">
              <a:rPr lang="en-IE" smtClean="0"/>
              <a:t>‹#›</a:t>
            </a:fld>
            <a:endParaRPr lang="en-I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822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RDApYgvDq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5.mp3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1.png"/><Relationship Id="rId4" Type="http://schemas.openxmlformats.org/officeDocument/2006/relationships/audio" Target="../media/media5.mp3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26057-366C-48A2-A35E-3D9AC9F42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5" y="739482"/>
            <a:ext cx="6900380" cy="53790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A713FD-3239-4BDB-9341-6471904E30AD}"/>
              </a:ext>
            </a:extLst>
          </p:cNvPr>
          <p:cNvSpPr txBox="1"/>
          <p:nvPr/>
        </p:nvSpPr>
        <p:spPr>
          <a:xfrm>
            <a:off x="8251723" y="1484978"/>
            <a:ext cx="3709218" cy="2143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endParaRPr lang="en-US" sz="48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Everyone </a:t>
            </a:r>
          </a:p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 Responsible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29F7CE-D30F-45CB-A27A-4040A048CE35}"/>
              </a:ext>
            </a:extLst>
          </p:cNvPr>
          <p:cNvSpPr/>
          <p:nvPr/>
        </p:nvSpPr>
        <p:spPr>
          <a:xfrm>
            <a:off x="3930445" y="215326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253A69C9-B4D8-4990-95C0-1532FF70D4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69" y="38129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76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4261-940C-4C80-9F39-80014B88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391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b="1" dirty="0"/>
              <a:t>Hazard Warning Symbols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3DAF4-45D6-4B4B-A3F7-D5EDD61D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376" y="1528884"/>
            <a:ext cx="4443984" cy="87857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AD9BE-1833-49B9-BEE9-3E2EAB8FE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516809"/>
            <a:ext cx="4443984" cy="823912"/>
          </a:xfrm>
          <a:ln w="28575">
            <a:solidFill>
              <a:schemeClr val="tx1"/>
            </a:solidFill>
          </a:ln>
        </p:spPr>
        <p:txBody>
          <a:bodyPr/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863A4-8B27-4CD3-B0B1-5796753A2C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3014" y="1563576"/>
            <a:ext cx="2207194" cy="7996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6B9BCC-5CFE-4CF1-B650-22D8EFDEC3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22" y="2442151"/>
            <a:ext cx="2706777" cy="26119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8FA843-94C8-4984-AC8D-BA66571377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2414" y="1612366"/>
            <a:ext cx="1471254" cy="63279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1D84AF5-72CF-42EE-BD6F-C1E2DB50C2E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07" y="2340720"/>
            <a:ext cx="2913797" cy="2764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7F285B-7C63-4656-954E-B28E0E2AB6B3}"/>
              </a:ext>
            </a:extLst>
          </p:cNvPr>
          <p:cNvSpPr txBox="1"/>
          <p:nvPr/>
        </p:nvSpPr>
        <p:spPr>
          <a:xfrm>
            <a:off x="1564257" y="5461387"/>
            <a:ext cx="4313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 irritant substance is a substance that may cause 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irritation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 to the skin, eyes or inside your body.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5687A-0C72-4A25-9BB9-160B6DAA452A}"/>
              </a:ext>
            </a:extLst>
          </p:cNvPr>
          <p:cNvSpPr txBox="1"/>
          <p:nvPr/>
        </p:nvSpPr>
        <p:spPr>
          <a:xfrm>
            <a:off x="6525014" y="5461387"/>
            <a:ext cx="431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toxic substance is a substance that is poisonous if swallowed or breathed in.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BB9B-BB05-4DA0-897F-BF18FDC6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Lab Rules – </a:t>
            </a:r>
            <a:r>
              <a:rPr lang="en-IE" dirty="0" err="1"/>
              <a:t>Dua</a:t>
            </a:r>
            <a:r>
              <a:rPr lang="en-IE" dirty="0"/>
              <a:t> </a:t>
            </a:r>
            <a:r>
              <a:rPr lang="en-IE" dirty="0" err="1"/>
              <a:t>Lipa</a:t>
            </a:r>
            <a:r>
              <a:rPr lang="en-IE" dirty="0"/>
              <a:t> “New Rules” Parody</a:t>
            </a:r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4A07D8-9032-4619-A03F-E1EFDE7458DA}"/>
              </a:ext>
            </a:extLst>
          </p:cNvPr>
          <p:cNvSpPr/>
          <p:nvPr/>
        </p:nvSpPr>
        <p:spPr>
          <a:xfrm>
            <a:off x="310551" y="5736566"/>
            <a:ext cx="500332" cy="477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Action Button: Go to Beginning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A8C255-3299-49CF-AA87-65259EE53258}"/>
              </a:ext>
            </a:extLst>
          </p:cNvPr>
          <p:cNvSpPr/>
          <p:nvPr/>
        </p:nvSpPr>
        <p:spPr>
          <a:xfrm>
            <a:off x="11353800" y="5736566"/>
            <a:ext cx="552091" cy="4773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Online Media 3" title="LAB RULES - Dua Lipa &amp;quot;New Rules&amp;quot; Parody">
            <a:hlinkClick r:id="" action="ppaction://media"/>
            <a:extLst>
              <a:ext uri="{FF2B5EF4-FFF2-40B4-BE49-F238E27FC236}">
                <a16:creationId xmlns:a16="http://schemas.microsoft.com/office/drawing/2014/main" id="{43535234-2E7B-4DCC-A0EA-003A4377F2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3219" y="2185449"/>
            <a:ext cx="6313098" cy="35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BB9B-BB05-4DA0-897F-BF18FDC6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2783"/>
            <a:ext cx="10515600" cy="833323"/>
          </a:xfrm>
        </p:spPr>
        <p:txBody>
          <a:bodyPr>
            <a:normAutofit fontScale="90000"/>
          </a:bodyPr>
          <a:lstStyle/>
          <a:p>
            <a:pPr algn="ctr"/>
            <a:r>
              <a:rPr lang="en-IE" sz="60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Protective Equipment</a:t>
            </a:r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4A07D8-9032-4619-A03F-E1EFDE7458DA}"/>
              </a:ext>
            </a:extLst>
          </p:cNvPr>
          <p:cNvSpPr/>
          <p:nvPr/>
        </p:nvSpPr>
        <p:spPr>
          <a:xfrm>
            <a:off x="303177" y="6297005"/>
            <a:ext cx="500332" cy="477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76D0056-B93D-4AC1-8300-A80E832E8AA4}"/>
              </a:ext>
            </a:extLst>
          </p:cNvPr>
          <p:cNvSpPr/>
          <p:nvPr/>
        </p:nvSpPr>
        <p:spPr>
          <a:xfrm>
            <a:off x="11339049" y="6297005"/>
            <a:ext cx="500333" cy="4773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 descr="A drawing of a person wearing goggles, gloves and lab coat&#10;&#10;Description automatically generated with medium confidence">
            <a:extLst>
              <a:ext uri="{FF2B5EF4-FFF2-40B4-BE49-F238E27FC236}">
                <a16:creationId xmlns:a16="http://schemas.microsoft.com/office/drawing/2014/main" id="{FE8A4C86-A326-4C5B-AB4D-4768B228B7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13" y="1006984"/>
            <a:ext cx="3147391" cy="4844031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E3363BDD-FA26-4BCC-9C84-321BCBF0A377}"/>
              </a:ext>
            </a:extLst>
          </p:cNvPr>
          <p:cNvSpPr/>
          <p:nvPr/>
        </p:nvSpPr>
        <p:spPr>
          <a:xfrm>
            <a:off x="2859969" y="1046930"/>
            <a:ext cx="2445026" cy="3279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8D663041-DFC2-45CD-98A2-029FB298F516}"/>
              </a:ext>
            </a:extLst>
          </p:cNvPr>
          <p:cNvSpPr/>
          <p:nvPr/>
        </p:nvSpPr>
        <p:spPr>
          <a:xfrm>
            <a:off x="3870041" y="3398460"/>
            <a:ext cx="2445026" cy="3279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671E0E1-B606-406B-A36C-62F7E475A101}"/>
              </a:ext>
            </a:extLst>
          </p:cNvPr>
          <p:cNvSpPr/>
          <p:nvPr/>
        </p:nvSpPr>
        <p:spPr>
          <a:xfrm>
            <a:off x="3141578" y="4256357"/>
            <a:ext cx="2445026" cy="3279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06019412-9767-41B1-A557-F3295C492B6A}"/>
              </a:ext>
            </a:extLst>
          </p:cNvPr>
          <p:cNvSpPr/>
          <p:nvPr/>
        </p:nvSpPr>
        <p:spPr>
          <a:xfrm>
            <a:off x="3141578" y="1857684"/>
            <a:ext cx="2445026" cy="3279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D808F3-F6D1-4D60-8F31-96DC7AA62B55}"/>
              </a:ext>
            </a:extLst>
          </p:cNvPr>
          <p:cNvSpPr txBox="1"/>
          <p:nvPr/>
        </p:nvSpPr>
        <p:spPr>
          <a:xfrm>
            <a:off x="5339780" y="980545"/>
            <a:ext cx="48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Long Hair tied back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DDF75-B188-422C-AF46-8A2C701A300F}"/>
              </a:ext>
            </a:extLst>
          </p:cNvPr>
          <p:cNvSpPr txBox="1"/>
          <p:nvPr/>
        </p:nvSpPr>
        <p:spPr>
          <a:xfrm>
            <a:off x="5644357" y="1790846"/>
            <a:ext cx="127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 Goggles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FE5D6C-B285-4770-BD33-A7995ACB564F}"/>
              </a:ext>
            </a:extLst>
          </p:cNvPr>
          <p:cNvSpPr txBox="1"/>
          <p:nvPr/>
        </p:nvSpPr>
        <p:spPr>
          <a:xfrm>
            <a:off x="6315067" y="3355866"/>
            <a:ext cx="127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</a:t>
            </a: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Gloves</a:t>
            </a:r>
            <a:r>
              <a:rPr lang="en-IE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477A2E-4BE7-49AE-8C3C-BE4068D3B99E}"/>
              </a:ext>
            </a:extLst>
          </p:cNvPr>
          <p:cNvSpPr txBox="1"/>
          <p:nvPr/>
        </p:nvSpPr>
        <p:spPr>
          <a:xfrm>
            <a:off x="5570642" y="4189519"/>
            <a:ext cx="141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 Lab coat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288AA4-E711-4FA6-9143-0F5C6354406B}"/>
              </a:ext>
            </a:extLst>
          </p:cNvPr>
          <p:cNvSpPr txBox="1"/>
          <p:nvPr/>
        </p:nvSpPr>
        <p:spPr>
          <a:xfrm>
            <a:off x="6708657" y="1797924"/>
            <a:ext cx="271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</a:t>
            </a: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to protect the eyes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7C2F95-EA2E-40F4-A930-2F2B51A643F7}"/>
              </a:ext>
            </a:extLst>
          </p:cNvPr>
          <p:cNvSpPr txBox="1"/>
          <p:nvPr/>
        </p:nvSpPr>
        <p:spPr>
          <a:xfrm>
            <a:off x="7236500" y="3362944"/>
            <a:ext cx="314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 to protect your hands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42366D-1B39-4896-9283-348B1C9E0866}"/>
              </a:ext>
            </a:extLst>
          </p:cNvPr>
          <p:cNvSpPr txBox="1"/>
          <p:nvPr/>
        </p:nvSpPr>
        <p:spPr>
          <a:xfrm>
            <a:off x="6708657" y="4189519"/>
            <a:ext cx="351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</a:t>
            </a: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to protect your uniform</a:t>
            </a:r>
          </a:p>
        </p:txBody>
      </p:sp>
    </p:spTree>
    <p:extLst>
      <p:ext uri="{BB962C8B-B14F-4D97-AF65-F5344CB8AC3E}">
        <p14:creationId xmlns:p14="http://schemas.microsoft.com/office/powerpoint/2010/main" val="11403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D264-EC17-4FAD-A0EE-4BFDF125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2721"/>
            <a:ext cx="9601200" cy="866955"/>
          </a:xfrm>
        </p:spPr>
        <p:txBody>
          <a:bodyPr/>
          <a:lstStyle/>
          <a:p>
            <a:pPr algn="ctr"/>
            <a:r>
              <a:rPr lang="en-IE" dirty="0"/>
              <a:t>General Safety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54B5B-AB44-4C95-AC9D-5D63ED67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380226"/>
            <a:ext cx="4443984" cy="178455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r>
              <a:rPr lang="en-IE" dirty="0"/>
              <a:t>                      </a:t>
            </a:r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>
              <a:lnSpc>
                <a:spcPct val="100000"/>
              </a:lnSpc>
            </a:pP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 1.Follow all the instructions that you are given for an experiment.</a:t>
            </a:r>
          </a:p>
          <a:p>
            <a:endParaRPr lang="en-IE" dirty="0"/>
          </a:p>
        </p:txBody>
      </p:sp>
      <p:pic>
        <p:nvPicPr>
          <p:cNvPr id="9" name="Content Placeholder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D310772-4E91-482D-A472-B9D607ADF1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37" y="2272501"/>
            <a:ext cx="2539408" cy="5087284"/>
          </a:xfrm>
        </p:spPr>
      </p:pic>
      <p:pic>
        <p:nvPicPr>
          <p:cNvPr id="7" name="Content Placeholder 6" descr="A close up of a persons hand&#10;&#10;Description automatically generated">
            <a:extLst>
              <a:ext uri="{FF2B5EF4-FFF2-40B4-BE49-F238E27FC236}">
                <a16:creationId xmlns:a16="http://schemas.microsoft.com/office/drawing/2014/main" id="{0D5CDC77-FE5F-47C3-B8C5-2F00BCF8C7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92" y="3165357"/>
            <a:ext cx="2685434" cy="2907898"/>
          </a:xfr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8F76A8-9244-4A87-9D0F-43A2E2600039}"/>
              </a:ext>
            </a:extLst>
          </p:cNvPr>
          <p:cNvSpPr txBox="1">
            <a:spLocks/>
          </p:cNvSpPr>
          <p:nvPr/>
        </p:nvSpPr>
        <p:spPr>
          <a:xfrm>
            <a:off x="6525014" y="1380226"/>
            <a:ext cx="4443984" cy="17845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r>
              <a:rPr lang="en-IE" dirty="0"/>
              <a:t>                      </a:t>
            </a:r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>
              <a:lnSpc>
                <a:spcPct val="100000"/>
              </a:lnSpc>
            </a:pP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2. If you are unsure of what you are suppose to do, ask your teacher.</a:t>
            </a:r>
          </a:p>
          <a:p>
            <a:endParaRPr lang="en-IE" dirty="0"/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1C2CFFF-9592-4D64-9327-3F3E5C13FD3E}"/>
              </a:ext>
            </a:extLst>
          </p:cNvPr>
          <p:cNvSpPr/>
          <p:nvPr/>
        </p:nvSpPr>
        <p:spPr>
          <a:xfrm>
            <a:off x="11025116" y="6073255"/>
            <a:ext cx="1057702" cy="7369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A2E5ABE-4D92-42FB-96F1-1609994E78BC}"/>
              </a:ext>
            </a:extLst>
          </p:cNvPr>
          <p:cNvSpPr/>
          <p:nvPr/>
        </p:nvSpPr>
        <p:spPr>
          <a:xfrm>
            <a:off x="109182" y="6073255"/>
            <a:ext cx="1029483" cy="7369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Recorded Sound" descr="Help">
            <a:hlinkClick r:id="" action="ppaction://media"/>
            <a:extLst>
              <a:ext uri="{FF2B5EF4-FFF2-40B4-BE49-F238E27FC236}">
                <a16:creationId xmlns:a16="http://schemas.microsoft.com/office/drawing/2014/main" id="{D01640B1-0107-4F77-983E-FCFD44E79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0611" y="568049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76">
        <p14:flip dir="r"/>
      </p:transition>
    </mc:Choice>
    <mc:Fallback xmlns="">
      <p:transition spd="slow" advTm="2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6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D264-EC17-4FAD-A0EE-4BFDF125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2721"/>
            <a:ext cx="9601200" cy="866955"/>
          </a:xfrm>
        </p:spPr>
        <p:txBody>
          <a:bodyPr/>
          <a:lstStyle/>
          <a:p>
            <a:pPr algn="ctr"/>
            <a:r>
              <a:rPr lang="en-IE" dirty="0"/>
              <a:t>General Safety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54B5B-AB44-4C95-AC9D-5D63ED67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002" y="1448465"/>
            <a:ext cx="4640349" cy="178455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r>
              <a:rPr lang="en-IE" dirty="0"/>
              <a:t>                      </a:t>
            </a:r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>
              <a:lnSpc>
                <a:spcPct val="100000"/>
              </a:lnSpc>
            </a:pP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3. Check all equipment before you use it. </a:t>
            </a:r>
            <a:b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If any equipment is broken, report it to your teacher.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8F76A8-9244-4A87-9D0F-43A2E2600039}"/>
              </a:ext>
            </a:extLst>
          </p:cNvPr>
          <p:cNvSpPr txBox="1">
            <a:spLocks/>
          </p:cNvSpPr>
          <p:nvPr/>
        </p:nvSpPr>
        <p:spPr>
          <a:xfrm>
            <a:off x="6525014" y="1380226"/>
            <a:ext cx="4443984" cy="17845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r>
              <a:rPr lang="en-IE" dirty="0"/>
              <a:t>                      </a:t>
            </a:r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>
              <a:lnSpc>
                <a:spcPct val="100000"/>
              </a:lnSpc>
            </a:pP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4. If you are using any equipment which may be hot, always use tongs.</a:t>
            </a:r>
            <a:b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1C2CFFF-9592-4D64-9327-3F3E5C13FD3E}"/>
              </a:ext>
            </a:extLst>
          </p:cNvPr>
          <p:cNvSpPr/>
          <p:nvPr/>
        </p:nvSpPr>
        <p:spPr>
          <a:xfrm>
            <a:off x="11075158" y="6073255"/>
            <a:ext cx="1057702" cy="7369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A2E5ABE-4D92-42FB-96F1-1609994E78BC}"/>
              </a:ext>
            </a:extLst>
          </p:cNvPr>
          <p:cNvSpPr/>
          <p:nvPr/>
        </p:nvSpPr>
        <p:spPr>
          <a:xfrm>
            <a:off x="109182" y="6073255"/>
            <a:ext cx="1029483" cy="7369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Content Placeholder 15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649B0309-8C72-4B91-A2A1-5A8CAC1373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705" y="4883629"/>
            <a:ext cx="2581275" cy="1771650"/>
          </a:xfrm>
        </p:spPr>
      </p:pic>
      <p:pic>
        <p:nvPicPr>
          <p:cNvPr id="14" name="Content Placeholder 13" descr="A drawing of a person&#10;&#10;Description automatically generated">
            <a:extLst>
              <a:ext uri="{FF2B5EF4-FFF2-40B4-BE49-F238E27FC236}">
                <a16:creationId xmlns:a16="http://schemas.microsoft.com/office/drawing/2014/main" id="{CB6110DC-4C5F-4B9F-80AD-3A3BD06409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63" y="3233015"/>
            <a:ext cx="2085990" cy="1514486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8ACC6F-F85E-4EC2-91D4-D50F2B0AF2E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7" y="3624986"/>
            <a:ext cx="2143125" cy="2143125"/>
          </a:xfrm>
          <a:prstGeom prst="rect">
            <a:avLst/>
          </a:prstGeom>
        </p:spPr>
      </p:pic>
      <p:pic>
        <p:nvPicPr>
          <p:cNvPr id="4" name="Breaking-Metal-Bottle-Impact-A1-www.fesliyanstudios.com">
            <a:hlinkClick r:id="" action="ppaction://media"/>
            <a:extLst>
              <a:ext uri="{FF2B5EF4-FFF2-40B4-BE49-F238E27FC236}">
                <a16:creationId xmlns:a16="http://schemas.microsoft.com/office/drawing/2014/main" id="{83E13BC5-FD12-4148-961C-CC1C316BEC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90776" y="506317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D264-EC17-4FAD-A0EE-4BFDF125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2721"/>
            <a:ext cx="9601200" cy="866955"/>
          </a:xfrm>
        </p:spPr>
        <p:txBody>
          <a:bodyPr/>
          <a:lstStyle/>
          <a:p>
            <a:pPr algn="ctr"/>
            <a:r>
              <a:rPr lang="en-IE" dirty="0"/>
              <a:t>General Safety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54B5B-AB44-4C95-AC9D-5D63ED67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002" y="1627908"/>
            <a:ext cx="4640349" cy="1570987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r>
              <a:rPr lang="en-IE" dirty="0"/>
              <a:t>                      </a:t>
            </a:r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>
              <a:lnSpc>
                <a:spcPct val="100000"/>
              </a:lnSpc>
            </a:pP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5. Never sniff a bottle of chemicals, waft it gently.</a:t>
            </a:r>
            <a:b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8F76A8-9244-4A87-9D0F-43A2E2600039}"/>
              </a:ext>
            </a:extLst>
          </p:cNvPr>
          <p:cNvSpPr txBox="1">
            <a:spLocks/>
          </p:cNvSpPr>
          <p:nvPr/>
        </p:nvSpPr>
        <p:spPr>
          <a:xfrm>
            <a:off x="6525014" y="1627908"/>
            <a:ext cx="4443984" cy="153686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r>
              <a:rPr lang="en-IE" dirty="0"/>
              <a:t>                      </a:t>
            </a:r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>
              <a:lnSpc>
                <a:spcPct val="100000"/>
              </a:lnSpc>
            </a:pP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6. Always check the label on the bottle is exactly the same as the material you require</a:t>
            </a:r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1C2CFFF-9592-4D64-9327-3F3E5C13FD3E}"/>
              </a:ext>
            </a:extLst>
          </p:cNvPr>
          <p:cNvSpPr/>
          <p:nvPr/>
        </p:nvSpPr>
        <p:spPr>
          <a:xfrm>
            <a:off x="11075158" y="6073255"/>
            <a:ext cx="1057702" cy="7369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A2E5ABE-4D92-42FB-96F1-1609994E78BC}"/>
              </a:ext>
            </a:extLst>
          </p:cNvPr>
          <p:cNvSpPr/>
          <p:nvPr/>
        </p:nvSpPr>
        <p:spPr>
          <a:xfrm>
            <a:off x="109182" y="6073255"/>
            <a:ext cx="1029483" cy="7369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3207508E-A918-4484-B298-BA5C84D4B7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47" y="3429000"/>
            <a:ext cx="2431576" cy="2735523"/>
          </a:xfrm>
          <a:prstGeom prst="rect">
            <a:avLst/>
          </a:prstGeom>
        </p:spPr>
      </p:pic>
      <p:pic>
        <p:nvPicPr>
          <p:cNvPr id="13" name="Content Placeholder 1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02250A75-50DE-4AD1-A003-B28952623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60" y="3429000"/>
            <a:ext cx="3684271" cy="2735522"/>
          </a:xfrm>
        </p:spPr>
      </p:pic>
    </p:spTree>
    <p:extLst>
      <p:ext uri="{BB962C8B-B14F-4D97-AF65-F5344CB8AC3E}">
        <p14:creationId xmlns:p14="http://schemas.microsoft.com/office/powerpoint/2010/main" val="19925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D264-EC17-4FAD-A0EE-4BFDF125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2721"/>
            <a:ext cx="9601200" cy="866955"/>
          </a:xfrm>
        </p:spPr>
        <p:txBody>
          <a:bodyPr/>
          <a:lstStyle/>
          <a:p>
            <a:pPr algn="ctr"/>
            <a:r>
              <a:rPr lang="en-IE" dirty="0"/>
              <a:t>General Safety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54B5B-AB44-4C95-AC9D-5D63ED67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002" y="1448465"/>
            <a:ext cx="4640349" cy="178455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r>
              <a:rPr lang="en-IE" dirty="0"/>
              <a:t>                      </a:t>
            </a:r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>
              <a:lnSpc>
                <a:spcPct val="100000"/>
              </a:lnSpc>
            </a:pP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7. Any cut, burn or other accident must be reported at once to the teacher</a:t>
            </a:r>
            <a:b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8F76A8-9244-4A87-9D0F-43A2E2600039}"/>
              </a:ext>
            </a:extLst>
          </p:cNvPr>
          <p:cNvSpPr txBox="1">
            <a:spLocks/>
          </p:cNvSpPr>
          <p:nvPr/>
        </p:nvSpPr>
        <p:spPr>
          <a:xfrm>
            <a:off x="6525014" y="1446903"/>
            <a:ext cx="4443984" cy="13498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/>
              <a:t>                      </a:t>
            </a:r>
          </a:p>
          <a:p>
            <a:pPr algn="ctr">
              <a:lnSpc>
                <a:spcPct val="100000"/>
              </a:lnSpc>
            </a:pP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8. Nothing must be tasted, eaten or drunk in the laboratory.</a:t>
            </a:r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1C2CFFF-9592-4D64-9327-3F3E5C13FD3E}"/>
              </a:ext>
            </a:extLst>
          </p:cNvPr>
          <p:cNvSpPr/>
          <p:nvPr/>
        </p:nvSpPr>
        <p:spPr>
          <a:xfrm>
            <a:off x="11075158" y="6073255"/>
            <a:ext cx="1057702" cy="7369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A2E5ABE-4D92-42FB-96F1-1609994E78BC}"/>
              </a:ext>
            </a:extLst>
          </p:cNvPr>
          <p:cNvSpPr/>
          <p:nvPr/>
        </p:nvSpPr>
        <p:spPr>
          <a:xfrm>
            <a:off x="109182" y="6073255"/>
            <a:ext cx="1029483" cy="7369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97C3E9A-07FB-474E-893F-7A6412BFFB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DDCDB"/>
              </a:clrFrom>
              <a:clrTo>
                <a:srgbClr val="DDDC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43" y="3393664"/>
            <a:ext cx="2647666" cy="3261615"/>
          </a:xfrm>
          <a:prstGeom prst="rect">
            <a:avLst/>
          </a:prstGeom>
        </p:spPr>
      </p:pic>
      <p:pic>
        <p:nvPicPr>
          <p:cNvPr id="17" name="Content Placeholder 16" descr="A close up of a logo&#10;&#10;Description automatically generated">
            <a:extLst>
              <a:ext uri="{FF2B5EF4-FFF2-40B4-BE49-F238E27FC236}">
                <a16:creationId xmlns:a16="http://schemas.microsoft.com/office/drawing/2014/main" id="{A1E13AE2-F12E-41A1-BE62-92D8FC6850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92" y="3429000"/>
            <a:ext cx="2647666" cy="3226279"/>
          </a:xfrm>
        </p:spPr>
      </p:pic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5FAF154B-0735-4E60-B83E-A917372DC9DB}"/>
              </a:ext>
            </a:extLst>
          </p:cNvPr>
          <p:cNvSpPr/>
          <p:nvPr/>
        </p:nvSpPr>
        <p:spPr>
          <a:xfrm>
            <a:off x="7192370" y="3514299"/>
            <a:ext cx="3357349" cy="3343701"/>
          </a:xfrm>
          <a:prstGeom prst="mathMultiply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11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10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D264-EC17-4FAD-A0EE-4BFDF125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2721"/>
            <a:ext cx="9601200" cy="866955"/>
          </a:xfrm>
        </p:spPr>
        <p:txBody>
          <a:bodyPr/>
          <a:lstStyle/>
          <a:p>
            <a:pPr algn="ctr"/>
            <a:r>
              <a:rPr lang="en-IE" dirty="0"/>
              <a:t>General Safety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54B5B-AB44-4C95-AC9D-5D63ED67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8665" y="1069676"/>
            <a:ext cx="4640349" cy="286376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r>
              <a:rPr lang="en-IE" dirty="0"/>
              <a:t>                      </a:t>
            </a:r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>
              <a:lnSpc>
                <a:spcPct val="100000"/>
              </a:lnSpc>
            </a:pP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9. Any chemical spilled on the skin or clothing must be washed at once with plenty of water and reported to the teacher.</a:t>
            </a:r>
          </a:p>
          <a:p>
            <a:pPr algn="ctr">
              <a:lnSpc>
                <a:spcPct val="100000"/>
              </a:lnSpc>
            </a:pPr>
            <a:endParaRPr lang="en-IE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8F76A8-9244-4A87-9D0F-43A2E2600039}"/>
              </a:ext>
            </a:extLst>
          </p:cNvPr>
          <p:cNvSpPr txBox="1">
            <a:spLocks/>
          </p:cNvSpPr>
          <p:nvPr/>
        </p:nvSpPr>
        <p:spPr>
          <a:xfrm>
            <a:off x="6538234" y="1119117"/>
            <a:ext cx="4443984" cy="10214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10. Always wash your hands after practical work.</a:t>
            </a:r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1C2CFFF-9592-4D64-9327-3F3E5C13FD3E}"/>
              </a:ext>
            </a:extLst>
          </p:cNvPr>
          <p:cNvSpPr/>
          <p:nvPr/>
        </p:nvSpPr>
        <p:spPr>
          <a:xfrm>
            <a:off x="11075158" y="6073255"/>
            <a:ext cx="1057702" cy="7369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A2E5ABE-4D92-42FB-96F1-1609994E78BC}"/>
              </a:ext>
            </a:extLst>
          </p:cNvPr>
          <p:cNvSpPr/>
          <p:nvPr/>
        </p:nvSpPr>
        <p:spPr>
          <a:xfrm>
            <a:off x="109182" y="6073255"/>
            <a:ext cx="1029483" cy="7369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196FEF-66B1-494D-8AB8-9EC69BE6FDE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05" y="2873565"/>
            <a:ext cx="2387765" cy="2865318"/>
          </a:xfrm>
        </p:spPr>
      </p:pic>
      <p:pic>
        <p:nvPicPr>
          <p:cNvPr id="18" name="Picture 17" descr="A picture containing object&#10;&#10;Description automatically generated">
            <a:extLst>
              <a:ext uri="{FF2B5EF4-FFF2-40B4-BE49-F238E27FC236}">
                <a16:creationId xmlns:a16="http://schemas.microsoft.com/office/drawing/2014/main" id="{0E4CAF55-CCEB-41D6-8113-AA6A27A59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97" y="4077055"/>
            <a:ext cx="2133600" cy="2143125"/>
          </a:xfrm>
          <a:prstGeom prst="rect">
            <a:avLst/>
          </a:prstGeom>
        </p:spPr>
      </p:pic>
      <p:pic>
        <p:nvPicPr>
          <p:cNvPr id="21" name="Picture 2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E303628-A47E-43AB-955E-47BDF466F42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DDCDB"/>
              </a:clrFrom>
              <a:clrTo>
                <a:srgbClr val="DDDC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62" y="4083878"/>
            <a:ext cx="1824079" cy="2136302"/>
          </a:xfrm>
          <a:prstGeom prst="rect">
            <a:avLst/>
          </a:prstGeom>
        </p:spPr>
      </p:pic>
      <p:pic>
        <p:nvPicPr>
          <p:cNvPr id="4" name="Shampoo Hair-SoundBible.com-11966726">
            <a:hlinkClick r:id="" action="ppaction://media"/>
            <a:extLst>
              <a:ext uri="{FF2B5EF4-FFF2-40B4-BE49-F238E27FC236}">
                <a16:creationId xmlns:a16="http://schemas.microsoft.com/office/drawing/2014/main" id="{8B0B6F65-45F1-45AF-8153-232ECEF83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6587" y="570868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4261-940C-4C80-9F39-80014B88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391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b="1" dirty="0"/>
              <a:t>Hazard Warning Symbols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3DAF4-45D6-4B4B-A3F7-D5EDD61D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376" y="1528884"/>
            <a:ext cx="4443984" cy="87857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AD9BE-1833-49B9-BEE9-3E2EAB8FE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516809"/>
            <a:ext cx="4443984" cy="823912"/>
          </a:xfrm>
          <a:ln w="28575">
            <a:solidFill>
              <a:schemeClr val="tx1"/>
            </a:solidFill>
          </a:ln>
        </p:spPr>
        <p:txBody>
          <a:bodyPr/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2187B1-49BA-44F3-BFC2-0207D203B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20" y="2426631"/>
            <a:ext cx="2930537" cy="293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37490-14C6-42DB-BE80-4C0EE5F560E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3858" y="1672202"/>
            <a:ext cx="2761020" cy="582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305940-968E-4735-8819-735B340F7C7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9493" y="1710319"/>
            <a:ext cx="2701026" cy="506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C1FFFC-4A72-4560-A827-AB1307AF71F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93" y="2361880"/>
            <a:ext cx="2701026" cy="2979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B811A-B0AE-4FC3-A260-A3995232CD33}"/>
              </a:ext>
            </a:extLst>
          </p:cNvPr>
          <p:cNvSpPr txBox="1"/>
          <p:nvPr/>
        </p:nvSpPr>
        <p:spPr>
          <a:xfrm>
            <a:off x="1564257" y="5461387"/>
            <a:ext cx="4313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corrosive substance is one that will damage or destroy other substances with which it comes into contact 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55DCD-59A2-4BE9-8B68-1BD94C80781F}"/>
              </a:ext>
            </a:extLst>
          </p:cNvPr>
          <p:cNvSpPr txBox="1"/>
          <p:nvPr/>
        </p:nvSpPr>
        <p:spPr>
          <a:xfrm>
            <a:off x="6590075" y="5461387"/>
            <a:ext cx="4313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An explosive substance is one that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produces gases that damages any object in its surroundings.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Hl2_Rebel-Ragdoll485-573931361">
            <a:hlinkClick r:id="" action="ppaction://media"/>
            <a:extLst>
              <a:ext uri="{FF2B5EF4-FFF2-40B4-BE49-F238E27FC236}">
                <a16:creationId xmlns:a16="http://schemas.microsoft.com/office/drawing/2014/main" id="{D4DCBCD6-A59F-4198-B592-CE344A52E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25150" y="4563640"/>
            <a:ext cx="304800" cy="304800"/>
          </a:xfrm>
          <a:prstGeom prst="rect">
            <a:avLst/>
          </a:prstGeom>
        </p:spPr>
      </p:pic>
      <p:pic>
        <p:nvPicPr>
          <p:cNvPr id="8" name="Bomb_Exploding-Sound_Explorer-68256487">
            <a:hlinkClick r:id="" action="ppaction://media"/>
            <a:extLst>
              <a:ext uri="{FF2B5EF4-FFF2-40B4-BE49-F238E27FC236}">
                <a16:creationId xmlns:a16="http://schemas.microsoft.com/office/drawing/2014/main" id="{6B24EDBA-686F-45BF-8000-9F79FE7BDC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80006" y="44112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build="p" animBg="1"/>
      <p:bldP spid="5" grpId="0" build="p" animBg="1"/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4261-940C-4C80-9F39-80014B88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391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b="1" dirty="0"/>
              <a:t>Hazard Warning Symbols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3DAF4-45D6-4B4B-A3F7-D5EDD61D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376" y="1528884"/>
            <a:ext cx="4443984" cy="87857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AD9BE-1833-49B9-BEE9-3E2EAB8FE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516809"/>
            <a:ext cx="4443984" cy="823912"/>
          </a:xfrm>
          <a:ln w="28575">
            <a:solidFill>
              <a:schemeClr val="tx1"/>
            </a:solidFill>
          </a:ln>
        </p:spPr>
        <p:txBody>
          <a:bodyPr/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B593E-DEF2-4503-B509-DE08A9F3EE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4496" y="1603441"/>
            <a:ext cx="2540794" cy="73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AD08D2-8903-4864-83B0-69F772A173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96" y="2426631"/>
            <a:ext cx="2701026" cy="2930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04DD8-695C-49E8-94A3-78D37DEC9C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45" y="2097139"/>
            <a:ext cx="3348722" cy="35462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296EE8-B0F1-4919-923E-0EBCD0FD42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8509" y="1528884"/>
            <a:ext cx="2616994" cy="758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E08971-ECAF-4076-917B-BC1894BF2167}"/>
              </a:ext>
            </a:extLst>
          </p:cNvPr>
          <p:cNvSpPr txBox="1"/>
          <p:nvPr/>
        </p:nvSpPr>
        <p:spPr>
          <a:xfrm>
            <a:off x="1564257" y="5461387"/>
            <a:ext cx="4313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flammable substance is a substance that will ignite and continue to burn in air if exposed to a source of ignition. 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AD9B6-9773-4580-9716-14E378774B93}"/>
              </a:ext>
            </a:extLst>
          </p:cNvPr>
          <p:cNvSpPr txBox="1"/>
          <p:nvPr/>
        </p:nvSpPr>
        <p:spPr>
          <a:xfrm>
            <a:off x="6655136" y="5461387"/>
            <a:ext cx="4313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 oxidising substance is one that produces oxygen and may cause a flammable substance to ignite. 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45F2498C97646B7E258B7B5463D06" ma:contentTypeVersion="6" ma:contentTypeDescription="Create a new document." ma:contentTypeScope="" ma:versionID="3e362cec90a5e6da692f70407cc85182">
  <xsd:schema xmlns:xsd="http://www.w3.org/2001/XMLSchema" xmlns:xs="http://www.w3.org/2001/XMLSchema" xmlns:p="http://schemas.microsoft.com/office/2006/metadata/properties" xmlns:ns2="65b45968-4823-43e0-8c3f-65ff1018cd16" xmlns:ns3="9a78f28e-fad2-4cb4-855a-3f5b5cd507ab" targetNamespace="http://schemas.microsoft.com/office/2006/metadata/properties" ma:root="true" ma:fieldsID="e762bd3f213f723811f3695ddbf11df5" ns2:_="" ns3:_="">
    <xsd:import namespace="65b45968-4823-43e0-8c3f-65ff1018cd16"/>
    <xsd:import namespace="9a78f28e-fad2-4cb4-855a-3f5b5cd507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45968-4823-43e0-8c3f-65ff1018cd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8f28e-fad2-4cb4-855a-3f5b5cd507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E57592-3B80-47C1-BCC1-732469C18F03}"/>
</file>

<file path=customXml/itemProps2.xml><?xml version="1.0" encoding="utf-8"?>
<ds:datastoreItem xmlns:ds="http://schemas.openxmlformats.org/officeDocument/2006/customXml" ds:itemID="{4DC6AA83-3C8E-49A6-80F6-CFDE1F2CA315}"/>
</file>

<file path=customXml/itemProps3.xml><?xml version="1.0" encoding="utf-8"?>
<ds:datastoreItem xmlns:ds="http://schemas.openxmlformats.org/officeDocument/2006/customXml" ds:itemID="{38831547-E7DA-4082-80D1-89853847A2D4}"/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357</Words>
  <Application>Microsoft Office PowerPoint</Application>
  <PresentationFormat>Widescreen</PresentationFormat>
  <Paragraphs>136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Franklin Gothic Book</vt:lpstr>
      <vt:lpstr>Crop</vt:lpstr>
      <vt:lpstr>PowerPoint Presentation</vt:lpstr>
      <vt:lpstr>Personal Protective Equipment</vt:lpstr>
      <vt:lpstr>General Safety Guidelines</vt:lpstr>
      <vt:lpstr>General Safety Guidelines</vt:lpstr>
      <vt:lpstr>General Safety Guidelines</vt:lpstr>
      <vt:lpstr>General Safety Guidelines</vt:lpstr>
      <vt:lpstr>General Safety Guidelines</vt:lpstr>
      <vt:lpstr>Hazard Warning Symbols</vt:lpstr>
      <vt:lpstr>Hazard Warning Symbols</vt:lpstr>
      <vt:lpstr>Hazard Warning Symbols</vt:lpstr>
      <vt:lpstr>Lab Rules – Dua Lipa “New Rules” Parody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Scully</dc:creator>
  <cp:lastModifiedBy>Martina Scully</cp:lastModifiedBy>
  <cp:revision>69</cp:revision>
  <dcterms:created xsi:type="dcterms:W3CDTF">2019-11-18T19:57:37Z</dcterms:created>
  <dcterms:modified xsi:type="dcterms:W3CDTF">2022-02-08T11:31:56Z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0x010100BE145F2498C97646B7E258B7B5463D06</vt:lpwstr>
  </property>
</Properties>
</file>