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392" r:id="rId3"/>
    <p:sldId id="258" r:id="rId4"/>
    <p:sldId id="259" r:id="rId5"/>
    <p:sldId id="261" r:id="rId6"/>
    <p:sldId id="374" r:id="rId7"/>
    <p:sldId id="262" r:id="rId8"/>
    <p:sldId id="263" r:id="rId9"/>
    <p:sldId id="375" r:id="rId10"/>
    <p:sldId id="265" r:id="rId11"/>
    <p:sldId id="376" r:id="rId12"/>
    <p:sldId id="377" r:id="rId13"/>
    <p:sldId id="378" r:id="rId14"/>
    <p:sldId id="379" r:id="rId15"/>
    <p:sldId id="381" r:id="rId16"/>
    <p:sldId id="380" r:id="rId17"/>
    <p:sldId id="383" r:id="rId18"/>
    <p:sldId id="384" r:id="rId19"/>
    <p:sldId id="387" r:id="rId20"/>
    <p:sldId id="388" r:id="rId21"/>
    <p:sldId id="393" r:id="rId22"/>
    <p:sldId id="365" r:id="rId23"/>
    <p:sldId id="361" r:id="rId24"/>
    <p:sldId id="3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40"/>
    <a:srgbClr val="46BEA1"/>
    <a:srgbClr val="5B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5E1DB-D1DA-48C9-9767-2A6CF5BADBFC}" v="917" dt="2022-07-04T09:04:59.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34029" autoAdjust="0"/>
  </p:normalViewPr>
  <p:slideViewPr>
    <p:cSldViewPr snapToGrid="0">
      <p:cViewPr varScale="1">
        <p:scale>
          <a:sx n="64" d="100"/>
          <a:sy n="64" d="100"/>
        </p:scale>
        <p:origin x="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4377-7113-41F1-A117-06D8074B9B1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8C12B90-815D-4021-9F1E-81C7728A5873}">
      <dgm:prSet/>
      <dgm:spPr/>
      <dgm:t>
        <a:bodyPr/>
        <a:lstStyle/>
        <a:p>
          <a:r>
            <a:rPr lang="en-US" dirty="0"/>
            <a:t>Resistance</a:t>
          </a:r>
        </a:p>
      </dgm:t>
    </dgm:pt>
    <dgm:pt modelId="{9EB78356-74D8-41C2-9F6B-41FFC10109FC}" type="parTrans" cxnId="{9CAA7BED-A6D2-44A3-A4B0-B9E905A89F08}">
      <dgm:prSet/>
      <dgm:spPr/>
      <dgm:t>
        <a:bodyPr/>
        <a:lstStyle/>
        <a:p>
          <a:endParaRPr lang="en-US"/>
        </a:p>
      </dgm:t>
    </dgm:pt>
    <dgm:pt modelId="{E0645DE4-83C9-4B54-B98C-290B9F1ED85E}" type="sibTrans" cxnId="{9CAA7BED-A6D2-44A3-A4B0-B9E905A89F08}">
      <dgm:prSet/>
      <dgm:spPr/>
      <dgm:t>
        <a:bodyPr/>
        <a:lstStyle/>
        <a:p>
          <a:endParaRPr lang="en-US"/>
        </a:p>
      </dgm:t>
    </dgm:pt>
    <dgm:pt modelId="{4C5571CB-5119-4B50-A6F6-1DEF318D33AD}">
      <dgm:prSet/>
      <dgm:spPr/>
      <dgm:t>
        <a:bodyPr/>
        <a:lstStyle/>
        <a:p>
          <a:r>
            <a:rPr lang="en-US" dirty="0"/>
            <a:t>Resistors in Series</a:t>
          </a:r>
        </a:p>
      </dgm:t>
    </dgm:pt>
    <dgm:pt modelId="{8BAB4CC7-B755-4CFA-956D-FFCD82983919}" type="parTrans" cxnId="{47BF6FCF-8196-4411-9053-84D13D6C3035}">
      <dgm:prSet/>
      <dgm:spPr/>
      <dgm:t>
        <a:bodyPr/>
        <a:lstStyle/>
        <a:p>
          <a:endParaRPr lang="en-IE"/>
        </a:p>
      </dgm:t>
    </dgm:pt>
    <dgm:pt modelId="{B79D008B-4A1C-44A9-A24A-74DF9DF77E1B}" type="sibTrans" cxnId="{47BF6FCF-8196-4411-9053-84D13D6C3035}">
      <dgm:prSet/>
      <dgm:spPr/>
      <dgm:t>
        <a:bodyPr/>
        <a:lstStyle/>
        <a:p>
          <a:endParaRPr lang="en-IE"/>
        </a:p>
      </dgm:t>
    </dgm:pt>
    <dgm:pt modelId="{1F64F41F-C5BC-40B8-8258-EFBA902A9A2B}">
      <dgm:prSet/>
      <dgm:spPr/>
      <dgm:t>
        <a:bodyPr/>
        <a:lstStyle/>
        <a:p>
          <a:r>
            <a:rPr lang="en-US" dirty="0"/>
            <a:t>Resistors in Parallel</a:t>
          </a:r>
        </a:p>
      </dgm:t>
    </dgm:pt>
    <dgm:pt modelId="{02CA5C3C-6EE1-4435-8BE0-7A0F18713496}" type="parTrans" cxnId="{C1B8B4F5-1946-455D-ACC7-34C29C5B89D6}">
      <dgm:prSet/>
      <dgm:spPr/>
      <dgm:t>
        <a:bodyPr/>
        <a:lstStyle/>
        <a:p>
          <a:endParaRPr lang="en-IE"/>
        </a:p>
      </dgm:t>
    </dgm:pt>
    <dgm:pt modelId="{D5AEFCD7-2D93-47D4-AA9A-AD5EFDB0A57A}" type="sibTrans" cxnId="{C1B8B4F5-1946-455D-ACC7-34C29C5B89D6}">
      <dgm:prSet/>
      <dgm:spPr/>
      <dgm:t>
        <a:bodyPr/>
        <a:lstStyle/>
        <a:p>
          <a:endParaRPr lang="en-IE"/>
        </a:p>
      </dgm:t>
    </dgm:pt>
    <dgm:pt modelId="{A87D7146-134E-4501-BC28-530B6EF189C4}">
      <dgm:prSet/>
      <dgm:spPr/>
      <dgm:t>
        <a:bodyPr/>
        <a:lstStyle/>
        <a:p>
          <a:r>
            <a:rPr lang="en-US" dirty="0"/>
            <a:t>Wheatstone Bridge</a:t>
          </a:r>
        </a:p>
      </dgm:t>
    </dgm:pt>
    <dgm:pt modelId="{EF9F135D-63F9-4517-BE38-0A95C8E7BE4A}" type="parTrans" cxnId="{A10A5D1F-24B4-48E5-B0E9-BE5668825FE3}">
      <dgm:prSet/>
      <dgm:spPr/>
      <dgm:t>
        <a:bodyPr/>
        <a:lstStyle/>
        <a:p>
          <a:endParaRPr lang="en-IE"/>
        </a:p>
      </dgm:t>
    </dgm:pt>
    <dgm:pt modelId="{45E31E81-0EDD-47D4-9E07-036F6E3D5E55}" type="sibTrans" cxnId="{A10A5D1F-24B4-48E5-B0E9-BE5668825FE3}">
      <dgm:prSet/>
      <dgm:spPr/>
      <dgm:t>
        <a:bodyPr/>
        <a:lstStyle/>
        <a:p>
          <a:endParaRPr lang="en-IE"/>
        </a:p>
      </dgm:t>
    </dgm:pt>
    <dgm:pt modelId="{5D69BCF2-6FC5-409C-B34D-E67F32E467DC}">
      <dgm:prSet/>
      <dgm:spPr/>
      <dgm:t>
        <a:bodyPr/>
        <a:lstStyle/>
        <a:p>
          <a:r>
            <a:rPr lang="en-US" dirty="0"/>
            <a:t>Effects of Electric Current</a:t>
          </a:r>
        </a:p>
      </dgm:t>
    </dgm:pt>
    <dgm:pt modelId="{50A5CFE2-6F6E-4F71-A6A0-90A9F2A3A175}" type="parTrans" cxnId="{E7AFEB57-DC24-4B5E-BB98-CE9AC2534982}">
      <dgm:prSet/>
      <dgm:spPr/>
      <dgm:t>
        <a:bodyPr/>
        <a:lstStyle/>
        <a:p>
          <a:endParaRPr lang="en-IE"/>
        </a:p>
      </dgm:t>
    </dgm:pt>
    <dgm:pt modelId="{6A87EE38-3215-4324-9BAE-63EC548ADCC7}" type="sibTrans" cxnId="{E7AFEB57-DC24-4B5E-BB98-CE9AC2534982}">
      <dgm:prSet/>
      <dgm:spPr/>
      <dgm:t>
        <a:bodyPr/>
        <a:lstStyle/>
        <a:p>
          <a:endParaRPr lang="en-IE"/>
        </a:p>
      </dgm:t>
    </dgm:pt>
    <dgm:pt modelId="{68C2B077-2B40-4B51-A608-DD3C8F3C58F1}">
      <dgm:prSet/>
      <dgm:spPr/>
      <dgm:t>
        <a:bodyPr/>
        <a:lstStyle/>
        <a:p>
          <a:r>
            <a:rPr lang="en-US" dirty="0"/>
            <a:t>Domestic Wiring</a:t>
          </a:r>
        </a:p>
      </dgm:t>
    </dgm:pt>
    <dgm:pt modelId="{47F4ACB4-2358-4BA4-88CF-34760185DC43}" type="parTrans" cxnId="{39857792-35D1-40EE-AE4C-D3E8249C121E}">
      <dgm:prSet/>
      <dgm:spPr/>
      <dgm:t>
        <a:bodyPr/>
        <a:lstStyle/>
        <a:p>
          <a:endParaRPr lang="en-IE"/>
        </a:p>
      </dgm:t>
    </dgm:pt>
    <dgm:pt modelId="{428E6187-7B6B-4E9D-AA21-D85004F0C882}" type="sibTrans" cxnId="{39857792-35D1-40EE-AE4C-D3E8249C121E}">
      <dgm:prSet/>
      <dgm:spPr/>
      <dgm:t>
        <a:bodyPr/>
        <a:lstStyle/>
        <a:p>
          <a:endParaRPr lang="en-IE"/>
        </a:p>
      </dgm:t>
    </dgm:pt>
    <dgm:pt modelId="{B9F101FB-7D3C-4319-8C76-25E8EC136F38}">
      <dgm:prSet/>
      <dgm:spPr/>
      <dgm:t>
        <a:bodyPr/>
        <a:lstStyle/>
        <a:p>
          <a:r>
            <a:rPr lang="en-US" dirty="0"/>
            <a:t>Semiconductors</a:t>
          </a:r>
        </a:p>
      </dgm:t>
    </dgm:pt>
    <dgm:pt modelId="{1584B8C9-C1D0-4CFF-9EDC-A5DE9C3CE47F}" type="parTrans" cxnId="{3E66A59B-1F4E-4DEA-A661-ADAFD9EDC5EA}">
      <dgm:prSet/>
      <dgm:spPr/>
      <dgm:t>
        <a:bodyPr/>
        <a:lstStyle/>
        <a:p>
          <a:endParaRPr lang="en-IE"/>
        </a:p>
      </dgm:t>
    </dgm:pt>
    <dgm:pt modelId="{A4A2E52D-2D20-4CB3-8E0E-E4008D8B0EED}" type="sibTrans" cxnId="{3E66A59B-1F4E-4DEA-A661-ADAFD9EDC5EA}">
      <dgm:prSet/>
      <dgm:spPr/>
      <dgm:t>
        <a:bodyPr/>
        <a:lstStyle/>
        <a:p>
          <a:endParaRPr lang="en-IE"/>
        </a:p>
      </dgm:t>
    </dgm:pt>
    <dgm:pt modelId="{76C2AF06-6F6B-4EF4-A1C1-CE9DF73D49DF}" type="pres">
      <dgm:prSet presAssocID="{17874377-7113-41F1-A117-06D8074B9B17}" presName="linear" presStyleCnt="0">
        <dgm:presLayoutVars>
          <dgm:animLvl val="lvl"/>
          <dgm:resizeHandles val="exact"/>
        </dgm:presLayoutVars>
      </dgm:prSet>
      <dgm:spPr/>
    </dgm:pt>
    <dgm:pt modelId="{61DE4AB0-06A6-4964-A96F-055542026C6D}" type="pres">
      <dgm:prSet presAssocID="{68C12B90-815D-4021-9F1E-81C7728A5873}" presName="parentText" presStyleLbl="node1" presStyleIdx="0" presStyleCnt="7">
        <dgm:presLayoutVars>
          <dgm:chMax val="0"/>
          <dgm:bulletEnabled val="1"/>
        </dgm:presLayoutVars>
      </dgm:prSet>
      <dgm:spPr/>
    </dgm:pt>
    <dgm:pt modelId="{77508D1A-206D-4243-A903-0649C7A92438}" type="pres">
      <dgm:prSet presAssocID="{E0645DE4-83C9-4B54-B98C-290B9F1ED85E}" presName="spacer" presStyleCnt="0"/>
      <dgm:spPr/>
    </dgm:pt>
    <dgm:pt modelId="{16830FF4-FD44-41D0-8A67-85ADE11252BA}" type="pres">
      <dgm:prSet presAssocID="{4C5571CB-5119-4B50-A6F6-1DEF318D33AD}" presName="parentText" presStyleLbl="node1" presStyleIdx="1" presStyleCnt="7">
        <dgm:presLayoutVars>
          <dgm:chMax val="0"/>
          <dgm:bulletEnabled val="1"/>
        </dgm:presLayoutVars>
      </dgm:prSet>
      <dgm:spPr/>
    </dgm:pt>
    <dgm:pt modelId="{7A4A321D-0577-425D-9F5C-3F11BA1B7B9F}" type="pres">
      <dgm:prSet presAssocID="{B79D008B-4A1C-44A9-A24A-74DF9DF77E1B}" presName="spacer" presStyleCnt="0"/>
      <dgm:spPr/>
    </dgm:pt>
    <dgm:pt modelId="{741EF45C-8634-4954-987F-9240751A8538}" type="pres">
      <dgm:prSet presAssocID="{1F64F41F-C5BC-40B8-8258-EFBA902A9A2B}" presName="parentText" presStyleLbl="node1" presStyleIdx="2" presStyleCnt="7">
        <dgm:presLayoutVars>
          <dgm:chMax val="0"/>
          <dgm:bulletEnabled val="1"/>
        </dgm:presLayoutVars>
      </dgm:prSet>
      <dgm:spPr/>
    </dgm:pt>
    <dgm:pt modelId="{8EACC0E1-0F02-4512-B6C1-E225C285F007}" type="pres">
      <dgm:prSet presAssocID="{D5AEFCD7-2D93-47D4-AA9A-AD5EFDB0A57A}" presName="spacer" presStyleCnt="0"/>
      <dgm:spPr/>
    </dgm:pt>
    <dgm:pt modelId="{8BBEC50C-F652-4840-993D-E0C036E9977B}" type="pres">
      <dgm:prSet presAssocID="{A87D7146-134E-4501-BC28-530B6EF189C4}" presName="parentText" presStyleLbl="node1" presStyleIdx="3" presStyleCnt="7">
        <dgm:presLayoutVars>
          <dgm:chMax val="0"/>
          <dgm:bulletEnabled val="1"/>
        </dgm:presLayoutVars>
      </dgm:prSet>
      <dgm:spPr/>
    </dgm:pt>
    <dgm:pt modelId="{1DA88CE9-5383-45F2-8AD6-42003A9A57B0}" type="pres">
      <dgm:prSet presAssocID="{45E31E81-0EDD-47D4-9E07-036F6E3D5E55}" presName="spacer" presStyleCnt="0"/>
      <dgm:spPr/>
    </dgm:pt>
    <dgm:pt modelId="{33CE41A9-6F98-4255-8F40-2D8187F7E4B1}" type="pres">
      <dgm:prSet presAssocID="{5D69BCF2-6FC5-409C-B34D-E67F32E467DC}" presName="parentText" presStyleLbl="node1" presStyleIdx="4" presStyleCnt="7">
        <dgm:presLayoutVars>
          <dgm:chMax val="0"/>
          <dgm:bulletEnabled val="1"/>
        </dgm:presLayoutVars>
      </dgm:prSet>
      <dgm:spPr/>
    </dgm:pt>
    <dgm:pt modelId="{F4D055A7-A583-4F82-AEA0-8A5BB4767DA9}" type="pres">
      <dgm:prSet presAssocID="{6A87EE38-3215-4324-9BAE-63EC548ADCC7}" presName="spacer" presStyleCnt="0"/>
      <dgm:spPr/>
    </dgm:pt>
    <dgm:pt modelId="{4E5BD881-3909-42F5-BFC6-79842C54151A}" type="pres">
      <dgm:prSet presAssocID="{68C2B077-2B40-4B51-A608-DD3C8F3C58F1}" presName="parentText" presStyleLbl="node1" presStyleIdx="5" presStyleCnt="7">
        <dgm:presLayoutVars>
          <dgm:chMax val="0"/>
          <dgm:bulletEnabled val="1"/>
        </dgm:presLayoutVars>
      </dgm:prSet>
      <dgm:spPr/>
    </dgm:pt>
    <dgm:pt modelId="{19B259D0-0E38-42D3-8653-10F005608FFE}" type="pres">
      <dgm:prSet presAssocID="{428E6187-7B6B-4E9D-AA21-D85004F0C882}" presName="spacer" presStyleCnt="0"/>
      <dgm:spPr/>
    </dgm:pt>
    <dgm:pt modelId="{A39F0FA6-1F23-4361-A7B5-1CFD987274FE}" type="pres">
      <dgm:prSet presAssocID="{B9F101FB-7D3C-4319-8C76-25E8EC136F38}" presName="parentText" presStyleLbl="node1" presStyleIdx="6" presStyleCnt="7">
        <dgm:presLayoutVars>
          <dgm:chMax val="0"/>
          <dgm:bulletEnabled val="1"/>
        </dgm:presLayoutVars>
      </dgm:prSet>
      <dgm:spPr/>
    </dgm:pt>
  </dgm:ptLst>
  <dgm:cxnLst>
    <dgm:cxn modelId="{A10A5D1F-24B4-48E5-B0E9-BE5668825FE3}" srcId="{17874377-7113-41F1-A117-06D8074B9B17}" destId="{A87D7146-134E-4501-BC28-530B6EF189C4}" srcOrd="3" destOrd="0" parTransId="{EF9F135D-63F9-4517-BE38-0A95C8E7BE4A}" sibTransId="{45E31E81-0EDD-47D4-9E07-036F6E3D5E55}"/>
    <dgm:cxn modelId="{392E714A-5CB9-4C5B-B2B5-F21C057A940E}" type="presOf" srcId="{5D69BCF2-6FC5-409C-B34D-E67F32E467DC}" destId="{33CE41A9-6F98-4255-8F40-2D8187F7E4B1}" srcOrd="0" destOrd="0" presId="urn:microsoft.com/office/officeart/2005/8/layout/vList2"/>
    <dgm:cxn modelId="{49C77654-3511-4ED6-A4B6-1D53639B6411}" type="presOf" srcId="{B9F101FB-7D3C-4319-8C76-25E8EC136F38}" destId="{A39F0FA6-1F23-4361-A7B5-1CFD987274FE}" srcOrd="0" destOrd="0" presId="urn:microsoft.com/office/officeart/2005/8/layout/vList2"/>
    <dgm:cxn modelId="{E7AFEB57-DC24-4B5E-BB98-CE9AC2534982}" srcId="{17874377-7113-41F1-A117-06D8074B9B17}" destId="{5D69BCF2-6FC5-409C-B34D-E67F32E467DC}" srcOrd="4" destOrd="0" parTransId="{50A5CFE2-6F6E-4F71-A6A0-90A9F2A3A175}" sibTransId="{6A87EE38-3215-4324-9BAE-63EC548ADCC7}"/>
    <dgm:cxn modelId="{B62E3C79-E701-425E-9A00-4E0A170EE0DB}" type="presOf" srcId="{17874377-7113-41F1-A117-06D8074B9B17}" destId="{76C2AF06-6F6B-4EF4-A1C1-CE9DF73D49DF}" srcOrd="0" destOrd="0" presId="urn:microsoft.com/office/officeart/2005/8/layout/vList2"/>
    <dgm:cxn modelId="{8C683A7C-63E8-497C-9E3B-7B0A32A1E378}" type="presOf" srcId="{4C5571CB-5119-4B50-A6F6-1DEF318D33AD}" destId="{16830FF4-FD44-41D0-8A67-85ADE11252BA}" srcOrd="0" destOrd="0" presId="urn:microsoft.com/office/officeart/2005/8/layout/vList2"/>
    <dgm:cxn modelId="{8EA67E7F-2832-4ABA-9C19-0A84C468ADFA}" type="presOf" srcId="{A87D7146-134E-4501-BC28-530B6EF189C4}" destId="{8BBEC50C-F652-4840-993D-E0C036E9977B}" srcOrd="0" destOrd="0" presId="urn:microsoft.com/office/officeart/2005/8/layout/vList2"/>
    <dgm:cxn modelId="{39857792-35D1-40EE-AE4C-D3E8249C121E}" srcId="{17874377-7113-41F1-A117-06D8074B9B17}" destId="{68C2B077-2B40-4B51-A608-DD3C8F3C58F1}" srcOrd="5" destOrd="0" parTransId="{47F4ACB4-2358-4BA4-88CF-34760185DC43}" sibTransId="{428E6187-7B6B-4E9D-AA21-D85004F0C882}"/>
    <dgm:cxn modelId="{3E66A59B-1F4E-4DEA-A661-ADAFD9EDC5EA}" srcId="{17874377-7113-41F1-A117-06D8074B9B17}" destId="{B9F101FB-7D3C-4319-8C76-25E8EC136F38}" srcOrd="6" destOrd="0" parTransId="{1584B8C9-C1D0-4CFF-9EDC-A5DE9C3CE47F}" sibTransId="{A4A2E52D-2D20-4CB3-8E0E-E4008D8B0EED}"/>
    <dgm:cxn modelId="{F507BA9D-988B-4915-8B9C-694C57D1F78F}" type="presOf" srcId="{1F64F41F-C5BC-40B8-8258-EFBA902A9A2B}" destId="{741EF45C-8634-4954-987F-9240751A8538}" srcOrd="0" destOrd="0" presId="urn:microsoft.com/office/officeart/2005/8/layout/vList2"/>
    <dgm:cxn modelId="{B6D7D5A7-0574-4005-A966-9E5D8E0F93D7}" type="presOf" srcId="{68C2B077-2B40-4B51-A608-DD3C8F3C58F1}" destId="{4E5BD881-3909-42F5-BFC6-79842C54151A}" srcOrd="0" destOrd="0" presId="urn:microsoft.com/office/officeart/2005/8/layout/vList2"/>
    <dgm:cxn modelId="{1E53FFC3-7187-463C-9D5B-81B3FD0FA76C}" type="presOf" srcId="{68C12B90-815D-4021-9F1E-81C7728A5873}" destId="{61DE4AB0-06A6-4964-A96F-055542026C6D}" srcOrd="0" destOrd="0" presId="urn:microsoft.com/office/officeart/2005/8/layout/vList2"/>
    <dgm:cxn modelId="{47BF6FCF-8196-4411-9053-84D13D6C3035}" srcId="{17874377-7113-41F1-A117-06D8074B9B17}" destId="{4C5571CB-5119-4B50-A6F6-1DEF318D33AD}" srcOrd="1" destOrd="0" parTransId="{8BAB4CC7-B755-4CFA-956D-FFCD82983919}" sibTransId="{B79D008B-4A1C-44A9-A24A-74DF9DF77E1B}"/>
    <dgm:cxn modelId="{9CAA7BED-A6D2-44A3-A4B0-B9E905A89F08}" srcId="{17874377-7113-41F1-A117-06D8074B9B17}" destId="{68C12B90-815D-4021-9F1E-81C7728A5873}" srcOrd="0" destOrd="0" parTransId="{9EB78356-74D8-41C2-9F6B-41FFC10109FC}" sibTransId="{E0645DE4-83C9-4B54-B98C-290B9F1ED85E}"/>
    <dgm:cxn modelId="{C1B8B4F5-1946-455D-ACC7-34C29C5B89D6}" srcId="{17874377-7113-41F1-A117-06D8074B9B17}" destId="{1F64F41F-C5BC-40B8-8258-EFBA902A9A2B}" srcOrd="2" destOrd="0" parTransId="{02CA5C3C-6EE1-4435-8BE0-7A0F18713496}" sibTransId="{D5AEFCD7-2D93-47D4-AA9A-AD5EFDB0A57A}"/>
    <dgm:cxn modelId="{B831C706-AA6B-4971-81EC-082D8AAED26C}" type="presParOf" srcId="{76C2AF06-6F6B-4EF4-A1C1-CE9DF73D49DF}" destId="{61DE4AB0-06A6-4964-A96F-055542026C6D}" srcOrd="0" destOrd="0" presId="urn:microsoft.com/office/officeart/2005/8/layout/vList2"/>
    <dgm:cxn modelId="{406A98B8-243A-44AB-BF25-BC7B0C714E64}" type="presParOf" srcId="{76C2AF06-6F6B-4EF4-A1C1-CE9DF73D49DF}" destId="{77508D1A-206D-4243-A903-0649C7A92438}" srcOrd="1" destOrd="0" presId="urn:microsoft.com/office/officeart/2005/8/layout/vList2"/>
    <dgm:cxn modelId="{661B0AAA-F489-4F56-A277-E45FBABA9A6B}" type="presParOf" srcId="{76C2AF06-6F6B-4EF4-A1C1-CE9DF73D49DF}" destId="{16830FF4-FD44-41D0-8A67-85ADE11252BA}" srcOrd="2" destOrd="0" presId="urn:microsoft.com/office/officeart/2005/8/layout/vList2"/>
    <dgm:cxn modelId="{87AA58CC-E768-414E-8168-93B8A29BF12F}" type="presParOf" srcId="{76C2AF06-6F6B-4EF4-A1C1-CE9DF73D49DF}" destId="{7A4A321D-0577-425D-9F5C-3F11BA1B7B9F}" srcOrd="3" destOrd="0" presId="urn:microsoft.com/office/officeart/2005/8/layout/vList2"/>
    <dgm:cxn modelId="{EC40AA4E-0E86-44A4-A377-601DEAEF5F11}" type="presParOf" srcId="{76C2AF06-6F6B-4EF4-A1C1-CE9DF73D49DF}" destId="{741EF45C-8634-4954-987F-9240751A8538}" srcOrd="4" destOrd="0" presId="urn:microsoft.com/office/officeart/2005/8/layout/vList2"/>
    <dgm:cxn modelId="{0B3E8CFC-68B2-4EC0-A5C5-C2C9E95251A5}" type="presParOf" srcId="{76C2AF06-6F6B-4EF4-A1C1-CE9DF73D49DF}" destId="{8EACC0E1-0F02-4512-B6C1-E225C285F007}" srcOrd="5" destOrd="0" presId="urn:microsoft.com/office/officeart/2005/8/layout/vList2"/>
    <dgm:cxn modelId="{FD4E9A94-1F53-46C9-91FE-368542727AB0}" type="presParOf" srcId="{76C2AF06-6F6B-4EF4-A1C1-CE9DF73D49DF}" destId="{8BBEC50C-F652-4840-993D-E0C036E9977B}" srcOrd="6" destOrd="0" presId="urn:microsoft.com/office/officeart/2005/8/layout/vList2"/>
    <dgm:cxn modelId="{5E4F3EE0-59D2-4FDA-A565-E1CF98FF2726}" type="presParOf" srcId="{76C2AF06-6F6B-4EF4-A1C1-CE9DF73D49DF}" destId="{1DA88CE9-5383-45F2-8AD6-42003A9A57B0}" srcOrd="7" destOrd="0" presId="urn:microsoft.com/office/officeart/2005/8/layout/vList2"/>
    <dgm:cxn modelId="{9283F023-1861-406B-9825-A875F4E24C90}" type="presParOf" srcId="{76C2AF06-6F6B-4EF4-A1C1-CE9DF73D49DF}" destId="{33CE41A9-6F98-4255-8F40-2D8187F7E4B1}" srcOrd="8" destOrd="0" presId="urn:microsoft.com/office/officeart/2005/8/layout/vList2"/>
    <dgm:cxn modelId="{1E609BC5-80D0-4CC8-A212-CD7F69760260}" type="presParOf" srcId="{76C2AF06-6F6B-4EF4-A1C1-CE9DF73D49DF}" destId="{F4D055A7-A583-4F82-AEA0-8A5BB4767DA9}" srcOrd="9" destOrd="0" presId="urn:microsoft.com/office/officeart/2005/8/layout/vList2"/>
    <dgm:cxn modelId="{26F1686D-BB9F-4C2F-89DB-53C57B3B1F8D}" type="presParOf" srcId="{76C2AF06-6F6B-4EF4-A1C1-CE9DF73D49DF}" destId="{4E5BD881-3909-42F5-BFC6-79842C54151A}" srcOrd="10" destOrd="0" presId="urn:microsoft.com/office/officeart/2005/8/layout/vList2"/>
    <dgm:cxn modelId="{36E6A458-3269-455C-84D8-89C93E072E59}" type="presParOf" srcId="{76C2AF06-6F6B-4EF4-A1C1-CE9DF73D49DF}" destId="{19B259D0-0E38-42D3-8653-10F005608FFE}" srcOrd="11" destOrd="0" presId="urn:microsoft.com/office/officeart/2005/8/layout/vList2"/>
    <dgm:cxn modelId="{A441B93C-9871-44E7-B400-E989C20E7273}" type="presParOf" srcId="{76C2AF06-6F6B-4EF4-A1C1-CE9DF73D49DF}" destId="{A39F0FA6-1F23-4361-A7B5-1CFD987274FE}" srcOrd="1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E4AB0-06A6-4964-A96F-055542026C6D}">
      <dsp:nvSpPr>
        <dsp:cNvPr id="0" name=""/>
        <dsp:cNvSpPr/>
      </dsp:nvSpPr>
      <dsp:spPr>
        <a:xfrm>
          <a:off x="0" y="60947"/>
          <a:ext cx="5648257"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Resistance</a:t>
          </a:r>
        </a:p>
      </dsp:txBody>
      <dsp:txXfrm>
        <a:off x="30442" y="91389"/>
        <a:ext cx="5587373" cy="562726"/>
      </dsp:txXfrm>
    </dsp:sp>
    <dsp:sp modelId="{16830FF4-FD44-41D0-8A67-85ADE11252BA}">
      <dsp:nvSpPr>
        <dsp:cNvPr id="0" name=""/>
        <dsp:cNvSpPr/>
      </dsp:nvSpPr>
      <dsp:spPr>
        <a:xfrm>
          <a:off x="0" y="759437"/>
          <a:ext cx="5648257" cy="62361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Resistors in Series</a:t>
          </a:r>
        </a:p>
      </dsp:txBody>
      <dsp:txXfrm>
        <a:off x="30442" y="789879"/>
        <a:ext cx="5587373" cy="562726"/>
      </dsp:txXfrm>
    </dsp:sp>
    <dsp:sp modelId="{741EF45C-8634-4954-987F-9240751A8538}">
      <dsp:nvSpPr>
        <dsp:cNvPr id="0" name=""/>
        <dsp:cNvSpPr/>
      </dsp:nvSpPr>
      <dsp:spPr>
        <a:xfrm>
          <a:off x="0" y="1457927"/>
          <a:ext cx="5648257" cy="62361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Resistors in Parallel</a:t>
          </a:r>
        </a:p>
      </dsp:txBody>
      <dsp:txXfrm>
        <a:off x="30442" y="1488369"/>
        <a:ext cx="5587373" cy="562726"/>
      </dsp:txXfrm>
    </dsp:sp>
    <dsp:sp modelId="{8BBEC50C-F652-4840-993D-E0C036E9977B}">
      <dsp:nvSpPr>
        <dsp:cNvPr id="0" name=""/>
        <dsp:cNvSpPr/>
      </dsp:nvSpPr>
      <dsp:spPr>
        <a:xfrm>
          <a:off x="0" y="2156417"/>
          <a:ext cx="5648257" cy="6236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Wheatstone Bridge</a:t>
          </a:r>
        </a:p>
      </dsp:txBody>
      <dsp:txXfrm>
        <a:off x="30442" y="2186859"/>
        <a:ext cx="5587373" cy="562726"/>
      </dsp:txXfrm>
    </dsp:sp>
    <dsp:sp modelId="{33CE41A9-6F98-4255-8F40-2D8187F7E4B1}">
      <dsp:nvSpPr>
        <dsp:cNvPr id="0" name=""/>
        <dsp:cNvSpPr/>
      </dsp:nvSpPr>
      <dsp:spPr>
        <a:xfrm>
          <a:off x="0" y="2854907"/>
          <a:ext cx="5648257" cy="62361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Effects of Electric Current</a:t>
          </a:r>
        </a:p>
      </dsp:txBody>
      <dsp:txXfrm>
        <a:off x="30442" y="2885349"/>
        <a:ext cx="5587373" cy="562726"/>
      </dsp:txXfrm>
    </dsp:sp>
    <dsp:sp modelId="{4E5BD881-3909-42F5-BFC6-79842C54151A}">
      <dsp:nvSpPr>
        <dsp:cNvPr id="0" name=""/>
        <dsp:cNvSpPr/>
      </dsp:nvSpPr>
      <dsp:spPr>
        <a:xfrm>
          <a:off x="0" y="3553397"/>
          <a:ext cx="5648257" cy="62361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Domestic Wiring</a:t>
          </a:r>
        </a:p>
      </dsp:txBody>
      <dsp:txXfrm>
        <a:off x="30442" y="3583839"/>
        <a:ext cx="5587373" cy="562726"/>
      </dsp:txXfrm>
    </dsp:sp>
    <dsp:sp modelId="{A39F0FA6-1F23-4361-A7B5-1CFD987274FE}">
      <dsp:nvSpPr>
        <dsp:cNvPr id="0" name=""/>
        <dsp:cNvSpPr/>
      </dsp:nvSpPr>
      <dsp:spPr>
        <a:xfrm>
          <a:off x="0" y="4251887"/>
          <a:ext cx="5648257"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Semiconductors</a:t>
          </a:r>
        </a:p>
      </dsp:txBody>
      <dsp:txXfrm>
        <a:off x="30442" y="4282329"/>
        <a:ext cx="5587373"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47A3A-3400-4B65-BDFE-508331B628F0}" type="datetimeFigureOut">
              <a:t>7/4/2022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323A01-202F-4C4F-A413-500F756E530C}" type="slidenum">
              <a:t>‹#›</a:t>
            </a:fld>
            <a:endParaRPr lang="en-US"/>
          </a:p>
        </p:txBody>
      </p:sp>
    </p:spTree>
    <p:extLst>
      <p:ext uri="{BB962C8B-B14F-4D97-AF65-F5344CB8AC3E}">
        <p14:creationId xmlns:p14="http://schemas.microsoft.com/office/powerpoint/2010/main" val="66342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Electrical_circuit" TargetMode="External"/><Relationship Id="rId7" Type="http://schemas.openxmlformats.org/officeDocument/2006/relationships/hyperlink" Target="https://en.wikipedia.org/wiki/Soil_analysi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Voltage_divider" TargetMode="External"/><Relationship Id="rId5" Type="http://schemas.openxmlformats.org/officeDocument/2006/relationships/hyperlink" Target="https://en.wikipedia.org/wiki/Bridge_circuit" TargetMode="External"/><Relationship Id="rId4" Type="http://schemas.openxmlformats.org/officeDocument/2006/relationships/hyperlink" Target="https://en.wikipedia.org/wiki/Electrical_resistanc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*****Change this LO*******</a:t>
            </a:r>
          </a:p>
        </p:txBody>
      </p:sp>
      <p:sp>
        <p:nvSpPr>
          <p:cNvPr id="4" name="Slide Number Placeholder 3"/>
          <p:cNvSpPr>
            <a:spLocks noGrp="1"/>
          </p:cNvSpPr>
          <p:nvPr>
            <p:ph type="sldNum" sz="quarter" idx="5"/>
          </p:nvPr>
        </p:nvSpPr>
        <p:spPr/>
        <p:txBody>
          <a:bodyPr/>
          <a:lstStyle/>
          <a:p>
            <a:fld id="{E6323A01-202F-4C4F-A413-500F756E530C}" type="slidenum">
              <a:rPr lang="en-IE" smtClean="0"/>
              <a:t>2</a:t>
            </a:fld>
            <a:endParaRPr lang="en-IE"/>
          </a:p>
        </p:txBody>
      </p:sp>
    </p:spTree>
    <p:extLst>
      <p:ext uri="{BB962C8B-B14F-4D97-AF65-F5344CB8AC3E}">
        <p14:creationId xmlns:p14="http://schemas.microsoft.com/office/powerpoint/2010/main" val="178805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u="none" dirty="0">
                <a:solidFill>
                  <a:schemeClr val="tx1"/>
                </a:solidFill>
                <a:effectLst/>
                <a:latin typeface="Arial" panose="020B0604020202020204" pitchFamily="34" charset="0"/>
              </a:rPr>
              <a:t>A Wheatstone bridge is an </a:t>
            </a:r>
            <a:r>
              <a:rPr lang="en-IE" b="0" i="0" u="none" strike="noStrike" dirty="0">
                <a:solidFill>
                  <a:schemeClr val="tx1"/>
                </a:solidFill>
                <a:effectLst/>
                <a:latin typeface="Arial" panose="020B0604020202020204" pitchFamily="34" charset="0"/>
                <a:hlinkClick r:id="rId3" tooltip="Electrical circuit">
                  <a:extLst>
                    <a:ext uri="{A12FA001-AC4F-418D-AE19-62706E023703}">
                      <ahyp:hlinkClr xmlns:ahyp="http://schemas.microsoft.com/office/drawing/2018/hyperlinkcolor" val="tx"/>
                    </a:ext>
                  </a:extLst>
                </a:hlinkClick>
              </a:rPr>
              <a:t>electrical circuit</a:t>
            </a:r>
            <a:r>
              <a:rPr lang="en-IE" b="0" i="0" u="none" dirty="0">
                <a:solidFill>
                  <a:schemeClr val="tx1"/>
                </a:solidFill>
                <a:effectLst/>
                <a:latin typeface="Arial" panose="020B0604020202020204" pitchFamily="34" charset="0"/>
              </a:rPr>
              <a:t> used to measure an unknown </a:t>
            </a:r>
            <a:r>
              <a:rPr lang="en-IE" b="0" i="0" u="none" strike="noStrike" dirty="0">
                <a:solidFill>
                  <a:schemeClr val="tx1"/>
                </a:solidFill>
                <a:effectLst/>
                <a:latin typeface="Arial" panose="020B0604020202020204" pitchFamily="34" charset="0"/>
                <a:hlinkClick r:id="rId4" tooltip="Electrical resistance">
                  <a:extLst>
                    <a:ext uri="{A12FA001-AC4F-418D-AE19-62706E023703}">
                      <ahyp:hlinkClr xmlns:ahyp="http://schemas.microsoft.com/office/drawing/2018/hyperlinkcolor" val="tx"/>
                    </a:ext>
                  </a:extLst>
                </a:hlinkClick>
              </a:rPr>
              <a:t>electrical resistance</a:t>
            </a:r>
            <a:r>
              <a:rPr lang="en-IE" b="0" i="0" u="none" dirty="0">
                <a:solidFill>
                  <a:schemeClr val="tx1"/>
                </a:solidFill>
                <a:effectLst/>
                <a:latin typeface="Arial" panose="020B0604020202020204" pitchFamily="34" charset="0"/>
              </a:rPr>
              <a:t> by balancing two legs of a </a:t>
            </a:r>
            <a:r>
              <a:rPr lang="en-IE" b="0" i="0" u="none" strike="noStrike" dirty="0">
                <a:solidFill>
                  <a:schemeClr val="tx1"/>
                </a:solidFill>
                <a:effectLst/>
                <a:latin typeface="Arial" panose="020B0604020202020204" pitchFamily="34" charset="0"/>
                <a:hlinkClick r:id="rId5" tooltip="Bridge circuit">
                  <a:extLst>
                    <a:ext uri="{A12FA001-AC4F-418D-AE19-62706E023703}">
                      <ahyp:hlinkClr xmlns:ahyp="http://schemas.microsoft.com/office/drawing/2018/hyperlinkcolor" val="tx"/>
                    </a:ext>
                  </a:extLst>
                </a:hlinkClick>
              </a:rPr>
              <a:t>bridge circuit</a:t>
            </a:r>
            <a:r>
              <a:rPr lang="en-IE" b="0" i="0" u="none" dirty="0">
                <a:solidFill>
                  <a:schemeClr val="tx1"/>
                </a:solidFill>
                <a:effectLst/>
                <a:latin typeface="Arial" panose="020B0604020202020204" pitchFamily="34" charset="0"/>
              </a:rPr>
              <a:t>, one leg of which includes the unknown component. The primary benefit of the circuit is its ability to provide extremely accurate measurements (in contrast with something like a simple </a:t>
            </a:r>
            <a:r>
              <a:rPr lang="en-IE" b="0" i="0" u="none" strike="noStrike" dirty="0">
                <a:solidFill>
                  <a:schemeClr val="tx1"/>
                </a:solidFill>
                <a:effectLst/>
                <a:latin typeface="Arial" panose="020B0604020202020204" pitchFamily="34" charset="0"/>
                <a:hlinkClick r:id="rId6" tooltip="Voltage divider">
                  <a:extLst>
                    <a:ext uri="{A12FA001-AC4F-418D-AE19-62706E023703}">
                      <ahyp:hlinkClr xmlns:ahyp="http://schemas.microsoft.com/office/drawing/2018/hyperlinkcolor" val="tx"/>
                    </a:ext>
                  </a:extLst>
                </a:hlinkClick>
              </a:rPr>
              <a:t>voltage divider</a:t>
            </a:r>
            <a:r>
              <a:rPr lang="en-IE" b="0" i="0" u="none" dirty="0">
                <a:solidFill>
                  <a:schemeClr val="tx1"/>
                </a:solidFill>
                <a:effectLst/>
                <a:latin typeface="Arial" panose="020B0604020202020204" pitchFamily="34" charset="0"/>
              </a:rPr>
              <a:t>). One of the Wheatstone bridge's initial uses was for </a:t>
            </a:r>
            <a:r>
              <a:rPr lang="en-IE" b="0" i="0" u="none" strike="noStrike" dirty="0">
                <a:solidFill>
                  <a:schemeClr val="tx1"/>
                </a:solidFill>
                <a:effectLst/>
                <a:latin typeface="Arial" panose="020B0604020202020204" pitchFamily="34" charset="0"/>
                <a:hlinkClick r:id="rId7" tooltip="Soil analysis">
                  <a:extLst>
                    <a:ext uri="{A12FA001-AC4F-418D-AE19-62706E023703}">
                      <ahyp:hlinkClr xmlns:ahyp="http://schemas.microsoft.com/office/drawing/2018/hyperlinkcolor" val="tx"/>
                    </a:ext>
                  </a:extLst>
                </a:hlinkClick>
              </a:rPr>
              <a:t>soil analysis</a:t>
            </a:r>
            <a:r>
              <a:rPr lang="en-IE" b="0" i="0" u="none" dirty="0">
                <a:solidFill>
                  <a:schemeClr val="tx1"/>
                </a:solidFill>
                <a:effectLst/>
                <a:latin typeface="Arial" panose="020B0604020202020204" pitchFamily="34" charset="0"/>
              </a:rPr>
              <a:t> and comparison. </a:t>
            </a:r>
          </a:p>
          <a:p>
            <a:endParaRPr lang="en-IE" b="0" i="0" u="none" dirty="0">
              <a:solidFill>
                <a:schemeClr val="tx1"/>
              </a:solidFill>
              <a:effectLst/>
              <a:latin typeface="Arial" panose="020B0604020202020204" pitchFamily="34" charset="0"/>
            </a:endParaRPr>
          </a:p>
          <a:p>
            <a:r>
              <a:rPr lang="en-IE" b="0" i="0" u="none" dirty="0">
                <a:solidFill>
                  <a:schemeClr val="tx1"/>
                </a:solidFill>
                <a:effectLst/>
                <a:latin typeface="Arial" panose="020B0604020202020204" pitchFamily="34" charset="0"/>
              </a:rPr>
              <a:t>When balanced, the resistors don’t allow current to flow through the galvanometer in the centre. When this happens, the formula shown applies.</a:t>
            </a:r>
          </a:p>
          <a:p>
            <a:endParaRPr lang="en-IE" b="0" i="0" u="none" dirty="0">
              <a:solidFill>
                <a:schemeClr val="tx1"/>
              </a:solidFill>
              <a:effectLst/>
              <a:latin typeface="Arial" panose="020B0604020202020204" pitchFamily="34" charset="0"/>
            </a:endParaRPr>
          </a:p>
          <a:p>
            <a:r>
              <a:rPr lang="en-IE" b="0" i="0" u="none" dirty="0">
                <a:solidFill>
                  <a:schemeClr val="tx1"/>
                </a:solidFill>
                <a:effectLst/>
                <a:latin typeface="Arial" panose="020B0604020202020204" pitchFamily="34" charset="0"/>
              </a:rPr>
              <a:t>Wheatstone bridges are still used in thermostats to measure unknown resistance, for example to regulate the current flowing through an oven of a set temperature.</a:t>
            </a:r>
            <a:endParaRPr lang="en-IE" b="0" u="none" dirty="0">
              <a:solidFill>
                <a:schemeClr val="tx1"/>
              </a:solidFill>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11</a:t>
            </a:fld>
            <a:endParaRPr lang="en-IE"/>
          </a:p>
        </p:txBody>
      </p:sp>
    </p:spTree>
    <p:extLst>
      <p:ext uri="{BB962C8B-B14F-4D97-AF65-F5344CB8AC3E}">
        <p14:creationId xmlns:p14="http://schemas.microsoft.com/office/powerpoint/2010/main" val="294974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three effects of an electric current:</a:t>
            </a:r>
          </a:p>
          <a:p>
            <a:endParaRPr lang="en-IE" dirty="0"/>
          </a:p>
          <a:p>
            <a:r>
              <a:rPr lang="en-IE" dirty="0"/>
              <a:t>The chemical effect</a:t>
            </a:r>
          </a:p>
          <a:p>
            <a:r>
              <a:rPr lang="en-IE" dirty="0"/>
              <a:t>The magnetic effect</a:t>
            </a:r>
          </a:p>
          <a:p>
            <a:r>
              <a:rPr lang="en-IE" dirty="0"/>
              <a:t>The heating effect</a:t>
            </a:r>
          </a:p>
          <a:p>
            <a:endParaRPr lang="en-IE" dirty="0"/>
          </a:p>
          <a:p>
            <a:r>
              <a:rPr lang="en-IE" dirty="0"/>
              <a:t>The chemical effect occurs when the current (carried by ions) flows through a system. For example, during electrolysis.</a:t>
            </a:r>
          </a:p>
          <a:p>
            <a:r>
              <a:rPr lang="en-IE" dirty="0"/>
              <a:t>The magnetic effect is caused by the movement of electric charge.</a:t>
            </a:r>
          </a:p>
          <a:p>
            <a:r>
              <a:rPr lang="en-IE" dirty="0"/>
              <a:t>The heating effect is seen in household appliances when electrical and kinetic energy is converted into heat energy.</a:t>
            </a:r>
          </a:p>
        </p:txBody>
      </p:sp>
      <p:sp>
        <p:nvSpPr>
          <p:cNvPr id="4" name="Slide Number Placeholder 3"/>
          <p:cNvSpPr>
            <a:spLocks noGrp="1"/>
          </p:cNvSpPr>
          <p:nvPr>
            <p:ph type="sldNum" sz="quarter" idx="5"/>
          </p:nvPr>
        </p:nvSpPr>
        <p:spPr/>
        <p:txBody>
          <a:bodyPr/>
          <a:lstStyle/>
          <a:p>
            <a:fld id="{5D0C1268-1F73-4E17-A0E1-F1FEC697F1AC}" type="slidenum">
              <a:rPr lang="en-IE" smtClean="0"/>
              <a:t>12</a:t>
            </a:fld>
            <a:endParaRPr lang="en-IE"/>
          </a:p>
        </p:txBody>
      </p:sp>
    </p:spTree>
    <p:extLst>
      <p:ext uri="{BB962C8B-B14F-4D97-AF65-F5344CB8AC3E}">
        <p14:creationId xmlns:p14="http://schemas.microsoft.com/office/powerpoint/2010/main" val="406640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Households are connected to the electricity network by two wires.</a:t>
            </a:r>
          </a:p>
          <a:p>
            <a:r>
              <a:rPr lang="en-IE" dirty="0"/>
              <a:t>The live wire, which is 230V and the neutral wire at 0V.</a:t>
            </a:r>
          </a:p>
          <a:p>
            <a:endParaRPr lang="en-IE" dirty="0"/>
          </a:p>
          <a:p>
            <a:r>
              <a:rPr lang="en-IE" dirty="0"/>
              <a:t>When a connection is made between the two wires, a current will flow from high to low voltage.</a:t>
            </a:r>
          </a:p>
          <a:p>
            <a:endParaRPr lang="en-IE" dirty="0"/>
          </a:p>
          <a:p>
            <a:r>
              <a:rPr lang="en-IE" dirty="0"/>
              <a:t>There is also an Earth wire </a:t>
            </a:r>
            <a:r>
              <a:rPr lang="en-IE" b="0" i="0" dirty="0">
                <a:solidFill>
                  <a:srgbClr val="202124"/>
                </a:solidFill>
                <a:effectLst/>
                <a:latin typeface="arial" panose="020B0604020202020204" pitchFamily="34" charset="0"/>
              </a:rPr>
              <a:t>used to protect you from an electric shock. It does this by </a:t>
            </a:r>
            <a:r>
              <a:rPr lang="en-IE" b="1" i="0" dirty="0">
                <a:solidFill>
                  <a:srgbClr val="202124"/>
                </a:solidFill>
                <a:effectLst/>
                <a:latin typeface="arial" panose="020B0604020202020204" pitchFamily="34" charset="0"/>
              </a:rPr>
              <a:t>providing a path (a protective conductor) for a fault current to flow to earth</a:t>
            </a:r>
            <a:r>
              <a:rPr lang="en-IE" b="0" i="0" dirty="0">
                <a:solidFill>
                  <a:srgbClr val="202124"/>
                </a:solidFill>
                <a:effectLst/>
                <a:latin typeface="arial" panose="020B0604020202020204" pitchFamily="34" charset="0"/>
              </a:rPr>
              <a:t>. It also causes the protective device (either a circuit-breaker or fuse) to switch off the electric current to the circuit that has the fault.</a:t>
            </a:r>
          </a:p>
          <a:p>
            <a:endParaRPr lang="en-IE" b="0" i="0" dirty="0">
              <a:solidFill>
                <a:srgbClr val="202124"/>
              </a:solidFill>
              <a:effectLst/>
              <a:latin typeface="arial" panose="020B0604020202020204" pitchFamily="34" charset="0"/>
            </a:endParaRPr>
          </a:p>
          <a:p>
            <a:r>
              <a:rPr lang="en-IE" b="0" i="0" dirty="0">
                <a:solidFill>
                  <a:srgbClr val="202124"/>
                </a:solidFill>
                <a:effectLst/>
                <a:latin typeface="arial" panose="020B0604020202020204" pitchFamily="34" charset="0"/>
              </a:rPr>
              <a:t>A fuse is a short piece of weak wire designed to break if the current exceeds the et safety limit, it will break the circuit and stop the flow of current.</a:t>
            </a:r>
          </a:p>
          <a:p>
            <a:r>
              <a:rPr lang="en-IE" b="0" i="0" dirty="0">
                <a:solidFill>
                  <a:srgbClr val="202124"/>
                </a:solidFill>
                <a:effectLst/>
                <a:latin typeface="arial" panose="020B0604020202020204" pitchFamily="34" charset="0"/>
              </a:rPr>
              <a:t>      </a:t>
            </a:r>
          </a:p>
        </p:txBody>
      </p:sp>
      <p:sp>
        <p:nvSpPr>
          <p:cNvPr id="4" name="Slide Number Placeholder 3"/>
          <p:cNvSpPr>
            <a:spLocks noGrp="1"/>
          </p:cNvSpPr>
          <p:nvPr>
            <p:ph type="sldNum" sz="quarter" idx="5"/>
          </p:nvPr>
        </p:nvSpPr>
        <p:spPr/>
        <p:txBody>
          <a:bodyPr/>
          <a:lstStyle/>
          <a:p>
            <a:fld id="{5D0C1268-1F73-4E17-A0E1-F1FEC697F1AC}" type="slidenum">
              <a:rPr lang="en-IE" smtClean="0"/>
              <a:t>13</a:t>
            </a:fld>
            <a:endParaRPr lang="en-IE"/>
          </a:p>
        </p:txBody>
      </p:sp>
    </p:spTree>
    <p:extLst>
      <p:ext uri="{BB962C8B-B14F-4D97-AF65-F5344CB8AC3E}">
        <p14:creationId xmlns:p14="http://schemas.microsoft.com/office/powerpoint/2010/main" val="292031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A </a:t>
            </a:r>
            <a:r>
              <a:rPr lang="en-IE" dirty="0"/>
              <a:t>semiconductor is a material whose resistivity is between that of a conductor and an insulator.</a:t>
            </a:r>
          </a:p>
          <a:p>
            <a:endParaRPr lang="en-IE" dirty="0"/>
          </a:p>
          <a:p>
            <a:r>
              <a:rPr lang="en-IE" dirty="0"/>
              <a:t>Silicon is an example of a semiconductor. It has 14 electrons per atom, 4 of which are on the outer, or valence shell. The octet rule states that atoms tend to prefer to have 8 electrons on its valence shell. In order for silicon to achieve this, it will arrange itself in a crystal structure, so that each atom shares an electron with each of four neighbours.</a:t>
            </a:r>
          </a:p>
          <a:p>
            <a:endParaRPr lang="en-IE" dirty="0"/>
          </a:p>
          <a:p>
            <a:r>
              <a:rPr lang="en-IE" dirty="0"/>
              <a:t>At temperature 0K, silicon is a perfect insulator. No electrons are free to move, and are unable to carry a current.</a:t>
            </a:r>
          </a:p>
        </p:txBody>
      </p:sp>
      <p:sp>
        <p:nvSpPr>
          <p:cNvPr id="4" name="Slide Number Placeholder 3"/>
          <p:cNvSpPr>
            <a:spLocks noGrp="1"/>
          </p:cNvSpPr>
          <p:nvPr>
            <p:ph type="sldNum" sz="quarter" idx="5"/>
          </p:nvPr>
        </p:nvSpPr>
        <p:spPr/>
        <p:txBody>
          <a:bodyPr/>
          <a:lstStyle/>
          <a:p>
            <a:fld id="{5D0C1268-1F73-4E17-A0E1-F1FEC697F1AC}" type="slidenum">
              <a:rPr lang="en-IE" smtClean="0"/>
              <a:t>14</a:t>
            </a:fld>
            <a:endParaRPr lang="en-IE"/>
          </a:p>
        </p:txBody>
      </p:sp>
    </p:spTree>
    <p:extLst>
      <p:ext uri="{BB962C8B-B14F-4D97-AF65-F5344CB8AC3E}">
        <p14:creationId xmlns:p14="http://schemas.microsoft.com/office/powerpoint/2010/main" val="235676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At temperature 0K, silicon is a perfect insulator. No electrons are free to move, and are unable to carry a current.</a:t>
            </a:r>
          </a:p>
          <a:p>
            <a:endParaRPr lang="en-IE" dirty="0"/>
          </a:p>
          <a:p>
            <a:r>
              <a:rPr lang="en-IE" dirty="0"/>
              <a:t>Above 0K, the added heat energy is distributed throughout the crystal as kinetic energy. When an electron gains enough energy to escape from its place and move through out the crystal, it leaves a positive empty space, or a ‘hole’ behind.</a:t>
            </a:r>
          </a:p>
        </p:txBody>
      </p:sp>
      <p:sp>
        <p:nvSpPr>
          <p:cNvPr id="4" name="Slide Number Placeholder 3"/>
          <p:cNvSpPr>
            <a:spLocks noGrp="1"/>
          </p:cNvSpPr>
          <p:nvPr>
            <p:ph type="sldNum" sz="quarter" idx="5"/>
          </p:nvPr>
        </p:nvSpPr>
        <p:spPr/>
        <p:txBody>
          <a:bodyPr/>
          <a:lstStyle/>
          <a:p>
            <a:fld id="{5D0C1268-1F73-4E17-A0E1-F1FEC697F1AC}" type="slidenum">
              <a:rPr lang="en-IE" smtClean="0"/>
              <a:t>15</a:t>
            </a:fld>
            <a:endParaRPr lang="en-IE"/>
          </a:p>
        </p:txBody>
      </p:sp>
    </p:spTree>
    <p:extLst>
      <p:ext uri="{BB962C8B-B14F-4D97-AF65-F5344CB8AC3E}">
        <p14:creationId xmlns:p14="http://schemas.microsoft.com/office/powerpoint/2010/main" val="2457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Conduction in a pure semiconductor due to electrons moving from negative to positive and an equal number of holes moving in the opposite direction is called intrinsic conduction.</a:t>
            </a:r>
          </a:p>
          <a:p>
            <a:endParaRPr lang="en-IE" dirty="0"/>
          </a:p>
          <a:p>
            <a:r>
              <a:rPr lang="en-IE" dirty="0"/>
              <a:t>The resistivity of an intrinsic conductor is relatively high. A piece of pure silicon wire pf 1mm in diameter and 1cm in length has a resistance of approximately 8 million ohms at 0 degrees Celsius. To reduce the resistivity and increase the conductivity of a semiconductor, the number of mobile charge carriers must be increased.</a:t>
            </a:r>
          </a:p>
          <a:p>
            <a:endParaRPr lang="en-IE" dirty="0"/>
          </a:p>
          <a:p>
            <a:r>
              <a:rPr lang="en-IE" dirty="0"/>
              <a:t>This can be done by:</a:t>
            </a:r>
          </a:p>
          <a:p>
            <a:pPr marL="228600" indent="-228600">
              <a:buAutoNum type="arabicPeriod"/>
            </a:pPr>
            <a:r>
              <a:rPr lang="en-IE" dirty="0"/>
              <a:t>Increasing the temperature.</a:t>
            </a:r>
          </a:p>
          <a:p>
            <a:pPr marL="228600" indent="-228600">
              <a:buAutoNum type="arabicPeriod"/>
            </a:pPr>
            <a:r>
              <a:rPr lang="en-IE" dirty="0"/>
              <a:t>Increasing light exposure.</a:t>
            </a:r>
          </a:p>
          <a:p>
            <a:pPr marL="228600" indent="-228600">
              <a:buAutoNum type="arabicPeriod"/>
            </a:pPr>
            <a:r>
              <a:rPr lang="en-IE" dirty="0"/>
              <a:t>Addition of certain impurities.</a:t>
            </a:r>
          </a:p>
          <a:p>
            <a:pPr marL="228600" indent="-228600">
              <a:buAutoNum type="arabicPeriod"/>
            </a:pPr>
            <a:endParaRPr lang="en-IE" dirty="0"/>
          </a:p>
          <a:p>
            <a:pPr marL="0" indent="0">
              <a:buNone/>
            </a:pPr>
            <a:r>
              <a:rPr lang="en-IE" dirty="0"/>
              <a:t>Doping is the addition of small controlled amounts of certain impurities to a pure semiconductor to increase its conductivity.</a:t>
            </a:r>
          </a:p>
        </p:txBody>
      </p:sp>
      <p:sp>
        <p:nvSpPr>
          <p:cNvPr id="4" name="Slide Number Placeholder 3"/>
          <p:cNvSpPr>
            <a:spLocks noGrp="1"/>
          </p:cNvSpPr>
          <p:nvPr>
            <p:ph type="sldNum" sz="quarter" idx="5"/>
          </p:nvPr>
        </p:nvSpPr>
        <p:spPr/>
        <p:txBody>
          <a:bodyPr/>
          <a:lstStyle/>
          <a:p>
            <a:fld id="{5D0C1268-1F73-4E17-A0E1-F1FEC697F1AC}" type="slidenum">
              <a:rPr lang="en-IE" smtClean="0"/>
              <a:t>16</a:t>
            </a:fld>
            <a:endParaRPr lang="en-IE"/>
          </a:p>
        </p:txBody>
      </p:sp>
    </p:spTree>
    <p:extLst>
      <p:ext uri="{BB962C8B-B14F-4D97-AF65-F5344CB8AC3E}">
        <p14:creationId xmlns:p14="http://schemas.microsoft.com/office/powerpoint/2010/main" val="88472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Extrinsic conduction is the increased conduction in a semiconductor due to the addition of certain impurities.</a:t>
            </a:r>
          </a:p>
          <a:p>
            <a:endParaRPr lang="en-IE" dirty="0"/>
          </a:p>
          <a:p>
            <a:r>
              <a:rPr lang="en-IE" dirty="0"/>
              <a:t>An n-type semiconductor is one in which impurities are added to produce more free electrons available for conduction. For example, phosphorous in silicon.</a:t>
            </a:r>
          </a:p>
          <a:p>
            <a:endParaRPr lang="en-IE" dirty="0"/>
          </a:p>
          <a:p>
            <a:r>
              <a:rPr lang="en-IE" dirty="0"/>
              <a:t>A p-type semiconductor is a semiconductor in which the impurities added produce extra holes which are available for conduction, such as boron in silicon.</a:t>
            </a:r>
          </a:p>
        </p:txBody>
      </p:sp>
      <p:sp>
        <p:nvSpPr>
          <p:cNvPr id="4" name="Slide Number Placeholder 3"/>
          <p:cNvSpPr>
            <a:spLocks noGrp="1"/>
          </p:cNvSpPr>
          <p:nvPr>
            <p:ph type="sldNum" sz="quarter" idx="5"/>
          </p:nvPr>
        </p:nvSpPr>
        <p:spPr/>
        <p:txBody>
          <a:bodyPr/>
          <a:lstStyle/>
          <a:p>
            <a:fld id="{5D0C1268-1F73-4E17-A0E1-F1FEC697F1AC}" type="slidenum">
              <a:rPr lang="en-IE" smtClean="0"/>
              <a:t>17</a:t>
            </a:fld>
            <a:endParaRPr lang="en-IE"/>
          </a:p>
        </p:txBody>
      </p:sp>
    </p:spTree>
    <p:extLst>
      <p:ext uri="{BB962C8B-B14F-4D97-AF65-F5344CB8AC3E}">
        <p14:creationId xmlns:p14="http://schemas.microsoft.com/office/powerpoint/2010/main" val="662711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p-n junction is a piece of semiconductor with part of it doped p-type and the other part doped n-type. A basic example of it is a diode.</a:t>
            </a:r>
          </a:p>
          <a:p>
            <a:endParaRPr lang="en-IE" dirty="0"/>
          </a:p>
          <a:p>
            <a:r>
              <a:rPr lang="en-IE" dirty="0"/>
              <a:t>At the junction where the two materials meet, the extra free electrons tend to occupy the extra free holes. This is called the depletion layer.  It acts as a block of insulating material of the diode.</a:t>
            </a:r>
          </a:p>
        </p:txBody>
      </p:sp>
      <p:sp>
        <p:nvSpPr>
          <p:cNvPr id="4" name="Slide Number Placeholder 3"/>
          <p:cNvSpPr>
            <a:spLocks noGrp="1"/>
          </p:cNvSpPr>
          <p:nvPr>
            <p:ph type="sldNum" sz="quarter" idx="5"/>
          </p:nvPr>
        </p:nvSpPr>
        <p:spPr/>
        <p:txBody>
          <a:bodyPr/>
          <a:lstStyle/>
          <a:p>
            <a:fld id="{5D0C1268-1F73-4E17-A0E1-F1FEC697F1AC}" type="slidenum">
              <a:rPr lang="en-IE" smtClean="0"/>
              <a:t>18</a:t>
            </a:fld>
            <a:endParaRPr lang="en-IE"/>
          </a:p>
        </p:txBody>
      </p:sp>
    </p:spTree>
    <p:extLst>
      <p:ext uri="{BB962C8B-B14F-4D97-AF65-F5344CB8AC3E}">
        <p14:creationId xmlns:p14="http://schemas.microsoft.com/office/powerpoint/2010/main" val="3495113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forward bias, the diode is placed in a circuit so that the p-type material is attached to a positive connection. Current will flow. This is because the electrons are drawn towards the positive and the holes to the negative. The depletion layer shrinks.</a:t>
            </a:r>
          </a:p>
        </p:txBody>
      </p:sp>
      <p:sp>
        <p:nvSpPr>
          <p:cNvPr id="4" name="Slide Number Placeholder 3"/>
          <p:cNvSpPr>
            <a:spLocks noGrp="1"/>
          </p:cNvSpPr>
          <p:nvPr>
            <p:ph type="sldNum" sz="quarter" idx="5"/>
          </p:nvPr>
        </p:nvSpPr>
        <p:spPr/>
        <p:txBody>
          <a:bodyPr/>
          <a:lstStyle/>
          <a:p>
            <a:fld id="{5D0C1268-1F73-4E17-A0E1-F1FEC697F1AC}" type="slidenum">
              <a:rPr lang="en-IE" smtClean="0"/>
              <a:t>19</a:t>
            </a:fld>
            <a:endParaRPr lang="en-IE"/>
          </a:p>
        </p:txBody>
      </p:sp>
    </p:spTree>
    <p:extLst>
      <p:ext uri="{BB962C8B-B14F-4D97-AF65-F5344CB8AC3E}">
        <p14:creationId xmlns:p14="http://schemas.microsoft.com/office/powerpoint/2010/main" val="3134273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 reverse bias, the p-type material is attached to the negative terminal, and the n-type to the positive. The electrons are drawn backwards from the centre and the depletion layer grows. A current is unable to flow.</a:t>
            </a:r>
          </a:p>
        </p:txBody>
      </p:sp>
      <p:sp>
        <p:nvSpPr>
          <p:cNvPr id="4" name="Slide Number Placeholder 3"/>
          <p:cNvSpPr>
            <a:spLocks noGrp="1"/>
          </p:cNvSpPr>
          <p:nvPr>
            <p:ph type="sldNum" sz="quarter" idx="5"/>
          </p:nvPr>
        </p:nvSpPr>
        <p:spPr/>
        <p:txBody>
          <a:bodyPr/>
          <a:lstStyle/>
          <a:p>
            <a:fld id="{5D0C1268-1F73-4E17-A0E1-F1FEC697F1AC}" type="slidenum">
              <a:rPr lang="en-IE" smtClean="0"/>
              <a:t>20</a:t>
            </a:fld>
            <a:endParaRPr lang="en-IE"/>
          </a:p>
        </p:txBody>
      </p:sp>
    </p:spTree>
    <p:extLst>
      <p:ext uri="{BB962C8B-B14F-4D97-AF65-F5344CB8AC3E}">
        <p14:creationId xmlns:p14="http://schemas.microsoft.com/office/powerpoint/2010/main" val="1080790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*****Change this LO*******</a:t>
            </a:r>
          </a:p>
        </p:txBody>
      </p:sp>
      <p:sp>
        <p:nvSpPr>
          <p:cNvPr id="4" name="Slide Number Placeholder 3"/>
          <p:cNvSpPr>
            <a:spLocks noGrp="1"/>
          </p:cNvSpPr>
          <p:nvPr>
            <p:ph type="sldNum" sz="quarter" idx="5"/>
          </p:nvPr>
        </p:nvSpPr>
        <p:spPr/>
        <p:txBody>
          <a:bodyPr/>
          <a:lstStyle/>
          <a:p>
            <a:fld id="{E6323A01-202F-4C4F-A413-500F756E530C}" type="slidenum">
              <a:rPr lang="en-IE" smtClean="0"/>
              <a:t>3</a:t>
            </a:fld>
            <a:endParaRPr lang="en-IE"/>
          </a:p>
        </p:txBody>
      </p:sp>
    </p:spTree>
    <p:extLst>
      <p:ext uri="{BB962C8B-B14F-4D97-AF65-F5344CB8AC3E}">
        <p14:creationId xmlns:p14="http://schemas.microsoft.com/office/powerpoint/2010/main" val="283629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D0C1268-1F73-4E17-A0E1-F1FEC697F1AC}" type="slidenum">
              <a:rPr lang="en-IE" smtClean="0"/>
              <a:t>4</a:t>
            </a:fld>
            <a:endParaRPr lang="en-IE"/>
          </a:p>
        </p:txBody>
      </p:sp>
    </p:spTree>
    <p:extLst>
      <p:ext uri="{BB962C8B-B14F-4D97-AF65-F5344CB8AC3E}">
        <p14:creationId xmlns:p14="http://schemas.microsoft.com/office/powerpoint/2010/main" val="295016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Ohm’s law states that for a metallic conductor at a constant temperature, the current will be proportional to the voltage. From this, we get the formula shown here, where V is the voltage, measured in volts, I is the current, measured in amps, and R is the resistance measured in ohms.</a:t>
            </a:r>
          </a:p>
          <a:p>
            <a:endParaRPr lang="en-IE" dirty="0"/>
          </a:p>
          <a:p>
            <a:r>
              <a:rPr lang="en-IE" dirty="0"/>
              <a:t>The resistance of an object within an electrical circuit is defined as the ratio of voltage across it to the current flowing through it.</a:t>
            </a:r>
          </a:p>
          <a:p>
            <a:endParaRPr lang="en-IE" dirty="0"/>
          </a:p>
          <a:p>
            <a:r>
              <a:rPr lang="en-IE" dirty="0"/>
              <a:t>The resistance on an object depends on its temperature. The variation of resistance with temperature is varies for different materials.</a:t>
            </a:r>
          </a:p>
        </p:txBody>
      </p:sp>
      <p:sp>
        <p:nvSpPr>
          <p:cNvPr id="4" name="Slide Number Placeholder 3"/>
          <p:cNvSpPr>
            <a:spLocks noGrp="1"/>
          </p:cNvSpPr>
          <p:nvPr>
            <p:ph type="sldNum" sz="quarter" idx="5"/>
          </p:nvPr>
        </p:nvSpPr>
        <p:spPr/>
        <p:txBody>
          <a:bodyPr/>
          <a:lstStyle/>
          <a:p>
            <a:fld id="{5D0C1268-1F73-4E17-A0E1-F1FEC697F1AC}" type="slidenum">
              <a:rPr lang="en-IE" smtClean="0"/>
              <a:t>5</a:t>
            </a:fld>
            <a:endParaRPr lang="en-IE"/>
          </a:p>
        </p:txBody>
      </p:sp>
    </p:spTree>
    <p:extLst>
      <p:ext uri="{BB962C8B-B14F-4D97-AF65-F5344CB8AC3E}">
        <p14:creationId xmlns:p14="http://schemas.microsoft.com/office/powerpoint/2010/main" val="285637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Ohm’s Law states that </a:t>
            </a:r>
            <a:r>
              <a:rPr lang="en-IE" b="0" i="0" dirty="0">
                <a:solidFill>
                  <a:srgbClr val="4D5156"/>
                </a:solidFill>
                <a:effectLst/>
                <a:latin typeface="arial" panose="020B0604020202020204" pitchFamily="34" charset="0"/>
              </a:rPr>
              <a:t>the current through a conductor between two points is directly proportional to the voltage across the two points. Its formula is shown here. </a:t>
            </a:r>
            <a:r>
              <a:rPr lang="en-IE" dirty="0"/>
              <a:t>Voltage, measured in volts, is equal to current, measured in amps, multiplied by resistance, measured in ohms. </a:t>
            </a:r>
          </a:p>
          <a:p>
            <a:endParaRPr lang="en-IE" dirty="0"/>
          </a:p>
          <a:p>
            <a:r>
              <a:rPr lang="en-IE" dirty="0"/>
              <a:t>The resistance of an object within an electrical circuit is defined as the ratio of voltage across it to the current flowing through it.</a:t>
            </a:r>
          </a:p>
          <a:p>
            <a:endParaRPr lang="en-IE" dirty="0"/>
          </a:p>
          <a:p>
            <a:r>
              <a:rPr lang="en-IE" dirty="0"/>
              <a:t>The resistance on an object depends on its temperature. The variation of resistance with temperature is varies for different materials.</a:t>
            </a:r>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6</a:t>
            </a:fld>
            <a:endParaRPr lang="en-IE"/>
          </a:p>
        </p:txBody>
      </p:sp>
    </p:spTree>
    <p:extLst>
      <p:ext uri="{BB962C8B-B14F-4D97-AF65-F5344CB8AC3E}">
        <p14:creationId xmlns:p14="http://schemas.microsoft.com/office/powerpoint/2010/main" val="716608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resistance of an object also varies with:</a:t>
            </a:r>
          </a:p>
          <a:p>
            <a:endParaRPr lang="en-IE" dirty="0"/>
          </a:p>
          <a:p>
            <a:pPr marL="171450" indent="-171450">
              <a:buFont typeface="Arial" panose="020B0604020202020204" pitchFamily="34" charset="0"/>
              <a:buChar char="•"/>
            </a:pPr>
            <a:r>
              <a:rPr lang="en-IE" dirty="0"/>
              <a:t>The length of an object. Increasing the length, increases the resistance.</a:t>
            </a:r>
          </a:p>
          <a:p>
            <a:pPr marL="171450" indent="-171450">
              <a:buFont typeface="Arial" panose="020B0604020202020204" pitchFamily="34" charset="0"/>
              <a:buChar char="•"/>
            </a:pPr>
            <a:r>
              <a:rPr lang="en-IE" dirty="0"/>
              <a:t>The cross sectional area of an object. A wider object, lowers the resistance.</a:t>
            </a:r>
          </a:p>
          <a:p>
            <a:pPr marL="171450" indent="-171450">
              <a:buFont typeface="Arial" panose="020B0604020202020204" pitchFamily="34" charset="0"/>
              <a:buChar char="•"/>
            </a:pPr>
            <a:r>
              <a:rPr lang="en-IE" dirty="0"/>
              <a:t>The material an object is made from. We refer to this property as the resistivity.</a:t>
            </a:r>
          </a:p>
          <a:p>
            <a:endParaRPr lang="en-IE" dirty="0"/>
          </a:p>
          <a:p>
            <a:r>
              <a:rPr lang="en-IE" dirty="0"/>
              <a:t>The formula of resistivity is shown here. The resistance of an object is equal to the multiple of the resistivity and length of an object, divided by its cross sectional area.  The symbol for resistivity is the Greek letter rho, and its units are ohm-meter.</a:t>
            </a:r>
          </a:p>
        </p:txBody>
      </p:sp>
      <p:sp>
        <p:nvSpPr>
          <p:cNvPr id="4" name="Slide Number Placeholder 3"/>
          <p:cNvSpPr>
            <a:spLocks noGrp="1"/>
          </p:cNvSpPr>
          <p:nvPr>
            <p:ph type="sldNum" sz="quarter" idx="5"/>
          </p:nvPr>
        </p:nvSpPr>
        <p:spPr/>
        <p:txBody>
          <a:bodyPr/>
          <a:lstStyle/>
          <a:p>
            <a:fld id="{5D0C1268-1F73-4E17-A0E1-F1FEC697F1AC}" type="slidenum">
              <a:rPr lang="en-IE" smtClean="0"/>
              <a:t>7</a:t>
            </a:fld>
            <a:endParaRPr lang="en-IE"/>
          </a:p>
        </p:txBody>
      </p:sp>
    </p:spTree>
    <p:extLst>
      <p:ext uri="{BB962C8B-B14F-4D97-AF65-F5344CB8AC3E}">
        <p14:creationId xmlns:p14="http://schemas.microsoft.com/office/powerpoint/2010/main" val="414882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diagram shows three resistors connected in series. To calculate the total resistance, it is the sum of each resistors.</a:t>
            </a:r>
          </a:p>
        </p:txBody>
      </p:sp>
      <p:sp>
        <p:nvSpPr>
          <p:cNvPr id="4" name="Slide Number Placeholder 3"/>
          <p:cNvSpPr>
            <a:spLocks noGrp="1"/>
          </p:cNvSpPr>
          <p:nvPr>
            <p:ph type="sldNum" sz="quarter" idx="5"/>
          </p:nvPr>
        </p:nvSpPr>
        <p:spPr/>
        <p:txBody>
          <a:bodyPr/>
          <a:lstStyle/>
          <a:p>
            <a:fld id="{5D0C1268-1F73-4E17-A0E1-F1FEC697F1AC}" type="slidenum">
              <a:rPr lang="en-IE" smtClean="0"/>
              <a:t>8</a:t>
            </a:fld>
            <a:endParaRPr lang="en-IE"/>
          </a:p>
        </p:txBody>
      </p:sp>
    </p:spTree>
    <p:extLst>
      <p:ext uri="{BB962C8B-B14F-4D97-AF65-F5344CB8AC3E}">
        <p14:creationId xmlns:p14="http://schemas.microsoft.com/office/powerpoint/2010/main" val="255906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calculate the total resistance for series connected in parallel, the formula is shown here.</a:t>
            </a:r>
          </a:p>
        </p:txBody>
      </p:sp>
      <p:sp>
        <p:nvSpPr>
          <p:cNvPr id="4" name="Slide Number Placeholder 3"/>
          <p:cNvSpPr>
            <a:spLocks noGrp="1"/>
          </p:cNvSpPr>
          <p:nvPr>
            <p:ph type="sldNum" sz="quarter" idx="5"/>
          </p:nvPr>
        </p:nvSpPr>
        <p:spPr/>
        <p:txBody>
          <a:bodyPr/>
          <a:lstStyle/>
          <a:p>
            <a:fld id="{5D0C1268-1F73-4E17-A0E1-F1FEC697F1AC}" type="slidenum">
              <a:rPr lang="en-IE" smtClean="0"/>
              <a:t>9</a:t>
            </a:fld>
            <a:endParaRPr lang="en-IE"/>
          </a:p>
        </p:txBody>
      </p:sp>
    </p:spTree>
    <p:extLst>
      <p:ext uri="{BB962C8B-B14F-4D97-AF65-F5344CB8AC3E}">
        <p14:creationId xmlns:p14="http://schemas.microsoft.com/office/powerpoint/2010/main" val="246206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longer a resistor is, the lager its resistance becomes. If current flows only across a section of a resistors, the resistance is proportionally reduced.</a:t>
            </a:r>
          </a:p>
          <a:p>
            <a:endParaRPr lang="en-IE" dirty="0"/>
          </a:p>
          <a:p>
            <a:r>
              <a:rPr lang="en-IE" dirty="0"/>
              <a:t>From the formula V = IR, we can see that the potential drop across a resistor is also in proportion to the fraction of a resistor across which a current flows. </a:t>
            </a:r>
          </a:p>
          <a:p>
            <a:endParaRPr lang="en-IE" dirty="0"/>
          </a:p>
          <a:p>
            <a:r>
              <a:rPr lang="en-IE" dirty="0"/>
              <a:t>A potential divider works this way, making two connections to a resistor across which a current is flowing. In this way, smaller voltages can be supplied. </a:t>
            </a:r>
          </a:p>
        </p:txBody>
      </p:sp>
      <p:sp>
        <p:nvSpPr>
          <p:cNvPr id="4" name="Slide Number Placeholder 3"/>
          <p:cNvSpPr>
            <a:spLocks noGrp="1"/>
          </p:cNvSpPr>
          <p:nvPr>
            <p:ph type="sldNum" sz="quarter" idx="5"/>
          </p:nvPr>
        </p:nvSpPr>
        <p:spPr/>
        <p:txBody>
          <a:bodyPr/>
          <a:lstStyle/>
          <a:p>
            <a:fld id="{5D0C1268-1F73-4E17-A0E1-F1FEC697F1AC}" type="slidenum">
              <a:rPr lang="en-IE" smtClean="0"/>
              <a:t>10</a:t>
            </a:fld>
            <a:endParaRPr lang="en-IE"/>
          </a:p>
        </p:txBody>
      </p:sp>
    </p:spTree>
    <p:extLst>
      <p:ext uri="{BB962C8B-B14F-4D97-AF65-F5344CB8AC3E}">
        <p14:creationId xmlns:p14="http://schemas.microsoft.com/office/powerpoint/2010/main" val="47133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in/tara-ryan-365613201/"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epistem.ie/hea-resources/"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falstad.com/circuit/e-voltdivide.html"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png"/><Relationship Id="rId5" Type="http://schemas.openxmlformats.org/officeDocument/2006/relationships/image" Target="../media/image3.jpg"/><Relationship Id="rId4" Type="http://schemas.openxmlformats.org/officeDocument/2006/relationships/notesSlide" Target="../notesSlides/notesSlide9.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jp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gi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5.gi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7.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mailto:tarasmb12@yahoo.ie" TargetMode="External"/><Relationship Id="rId5" Type="http://schemas.openxmlformats.org/officeDocument/2006/relationships/hyperlink" Target="https://www.linkedin.com/in/tara-ryan-365613201/" TargetMode="External"/><Relationship Id="rId4" Type="http://schemas.openxmlformats.org/officeDocument/2006/relationships/hyperlink" Target="https://epistem.ie/hea-resource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commons.wikimedia.org/wiki/File:Electron_shell_014_silicon.png" TargetMode="External"/><Relationship Id="rId13" Type="http://schemas.openxmlformats.org/officeDocument/2006/relationships/hyperlink" Target="https://www.falstad.com/circuit/e-voltdivide.html" TargetMode="External"/><Relationship Id="rId3" Type="http://schemas.openxmlformats.org/officeDocument/2006/relationships/image" Target="../media/image2.png"/><Relationship Id="rId7" Type="http://schemas.openxmlformats.org/officeDocument/2006/relationships/hyperlink" Target="https://electronicsreference.com/module3/dc-resistors-parallel/" TargetMode="External"/><Relationship Id="rId12" Type="http://schemas.openxmlformats.org/officeDocument/2006/relationships/hyperlink" Target="https://learn.sparkfun.com/tutorials/voltage-current-resistance-and-ohms-law/resistance"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texasgateway.org/resource/33-resistance-and-resistivity" TargetMode="External"/><Relationship Id="rId11" Type="http://schemas.openxmlformats.org/officeDocument/2006/relationships/hyperlink" Target="https://www.thegeekpub.com/243163/what-is-resistance-ohms-electricity-basics/" TargetMode="External"/><Relationship Id="rId5" Type="http://schemas.openxmlformats.org/officeDocument/2006/relationships/hyperlink" Target="http://www-materials.eng.cam.ac.uk/mpsite/properties/non-IE/resistivity.html" TargetMode="External"/><Relationship Id="rId15" Type="http://schemas.openxmlformats.org/officeDocument/2006/relationships/hyperlink" Target="https://www.google.com/url?sa=i&amp;url=https%3A%2F%2Fwww.123rf.com%2Fphoto_109504605_red-hot-coil-spring-glowing-in-the-dark.html&amp;psig=AOvVaw0J4JfdwSt-7cVOOgNaJwgM&amp;ust=1654858370717000&amp;source=images&amp;cd=vfe&amp;ved=0CAwQjRxqFwoTCMCXzoKaoPgCFQAAAAAdAAAAABAD" TargetMode="External"/><Relationship Id="rId10" Type="http://schemas.openxmlformats.org/officeDocument/2006/relationships/hyperlink" Target="https://www.eeweb.com/how-semiconductors-work/" TargetMode="External"/><Relationship Id="rId4" Type="http://schemas.openxmlformats.org/officeDocument/2006/relationships/hyperlink" Target="https://www.fizzics.org/electrical-resistance-and-temperature/" TargetMode="External"/><Relationship Id="rId9" Type="http://schemas.openxmlformats.org/officeDocument/2006/relationships/hyperlink" Target="https://study.com/academy/lesson/silicon-element-lewis-structure-facts-discovery.html" TargetMode="External"/><Relationship Id="rId14" Type="http://schemas.openxmlformats.org/officeDocument/2006/relationships/hyperlink" Target="https://www.quora.com/What-is-the-magnetic-effect-of-an-electric-current"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Diodes_%28disambiguation%29" TargetMode="External"/><Relationship Id="rId3" Type="http://schemas.openxmlformats.org/officeDocument/2006/relationships/image" Target="../media/image2.png"/><Relationship Id="rId7" Type="http://schemas.openxmlformats.org/officeDocument/2006/relationships/hyperlink" Target="https://www.elprocus.com/ideal-diode-circuit-working-characteristics/"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dw.com/en/silicon-semiconductors-to-convert-heat-into-power/a-16091377" TargetMode="External"/><Relationship Id="rId5" Type="http://schemas.openxmlformats.org/officeDocument/2006/relationships/hyperlink" Target="https://gfycat.com/flashyfoolisharcticwolf" TargetMode="External"/><Relationship Id="rId4" Type="http://schemas.openxmlformats.org/officeDocument/2006/relationships/hyperlink" Target="https://www.pinterest.ie/pin/78102276035954878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8.svg"/><Relationship Id="rId18" Type="http://schemas.openxmlformats.org/officeDocument/2006/relationships/image" Target="../media/image13.png"/><Relationship Id="rId26" Type="http://schemas.openxmlformats.org/officeDocument/2006/relationships/image" Target="../media/image6.png"/><Relationship Id="rId3" Type="http://schemas.openxmlformats.org/officeDocument/2006/relationships/slideLayout" Target="../slideLayouts/slideLayout2.xml"/><Relationship Id="rId21" Type="http://schemas.openxmlformats.org/officeDocument/2006/relationships/image" Target="../media/image16.svg"/><Relationship Id="rId7" Type="http://schemas.openxmlformats.org/officeDocument/2006/relationships/diagramData" Target="../diagrams/data1.xml"/><Relationship Id="rId12" Type="http://schemas.openxmlformats.org/officeDocument/2006/relationships/image" Target="../media/image7.png"/><Relationship Id="rId17" Type="http://schemas.openxmlformats.org/officeDocument/2006/relationships/image" Target="../media/image12.svg"/><Relationship Id="rId25" Type="http://schemas.openxmlformats.org/officeDocument/2006/relationships/image" Target="../media/image20.svg"/><Relationship Id="rId2" Type="http://schemas.openxmlformats.org/officeDocument/2006/relationships/audio" Target="../media/media2.m4a"/><Relationship Id="rId16" Type="http://schemas.openxmlformats.org/officeDocument/2006/relationships/image" Target="../media/image11.png"/><Relationship Id="rId20" Type="http://schemas.openxmlformats.org/officeDocument/2006/relationships/image" Target="../media/image15.png"/><Relationship Id="rId1" Type="http://schemas.microsoft.com/office/2007/relationships/media" Target="../media/media2.m4a"/><Relationship Id="rId6" Type="http://schemas.openxmlformats.org/officeDocument/2006/relationships/image" Target="../media/image2.png"/><Relationship Id="rId11" Type="http://schemas.microsoft.com/office/2007/relationships/diagramDrawing" Target="../diagrams/drawing1.xml"/><Relationship Id="rId24" Type="http://schemas.openxmlformats.org/officeDocument/2006/relationships/image" Target="../media/image19.png"/><Relationship Id="rId5" Type="http://schemas.openxmlformats.org/officeDocument/2006/relationships/image" Target="../media/image3.jpg"/><Relationship Id="rId15" Type="http://schemas.openxmlformats.org/officeDocument/2006/relationships/image" Target="../media/image10.svg"/><Relationship Id="rId23" Type="http://schemas.openxmlformats.org/officeDocument/2006/relationships/image" Target="../media/image18.svg"/><Relationship Id="rId10" Type="http://schemas.openxmlformats.org/officeDocument/2006/relationships/diagramColors" Target="../diagrams/colors1.xml"/><Relationship Id="rId19" Type="http://schemas.openxmlformats.org/officeDocument/2006/relationships/image" Target="../media/image14.svg"/><Relationship Id="rId4" Type="http://schemas.openxmlformats.org/officeDocument/2006/relationships/notesSlide" Target="../notesSlides/notesSlide3.xml"/><Relationship Id="rId9" Type="http://schemas.openxmlformats.org/officeDocument/2006/relationships/diagramQuickStyle" Target="../diagrams/quickStyle1.xml"/><Relationship Id="rId14" Type="http://schemas.openxmlformats.org/officeDocument/2006/relationships/image" Target="../media/image9.png"/><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6.gi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0.png"/><Relationship Id="rId5" Type="http://schemas.openxmlformats.org/officeDocument/2006/relationships/image" Target="../media/image3.jpg"/><Relationship Id="rId4" Type="http://schemas.openxmlformats.org/officeDocument/2006/relationships/notesSlide" Target="../notesSlides/notesSlide8.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357947" y="4344651"/>
            <a:ext cx="6781246" cy="1012825"/>
          </a:xfrm>
        </p:spPr>
        <p:txBody>
          <a:bodyPr>
            <a:normAutofit fontScale="90000"/>
          </a:bodyPr>
          <a:lstStyle/>
          <a:p>
            <a:r>
              <a:rPr lang="en-IE" sz="5300" b="1" dirty="0"/>
              <a:t>Leaving Certificate Physics </a:t>
            </a:r>
            <a:br>
              <a:rPr lang="en-IE" sz="5300" b="1" dirty="0"/>
            </a:br>
            <a:r>
              <a:rPr lang="en-IE" sz="5300" b="1" dirty="0"/>
              <a:t>Electricity</a:t>
            </a:r>
            <a:br>
              <a:rPr lang="en-IE" sz="5300" b="1" dirty="0"/>
            </a:br>
            <a:r>
              <a:rPr lang="en-IE" sz="5300" b="1" dirty="0"/>
              <a:t>Part 3 – Resistance &amp; Semiconductors</a:t>
            </a:r>
            <a:br>
              <a:rPr lang="en-IE" sz="2430" dirty="0"/>
            </a:br>
            <a:endParaRPr lang="en-IE" sz="2430" b="1" dirty="0"/>
          </a:p>
        </p:txBody>
      </p:sp>
      <p:sp>
        <p:nvSpPr>
          <p:cNvPr id="3" name="Subtitle 2"/>
          <p:cNvSpPr>
            <a:spLocks noGrp="1"/>
          </p:cNvSpPr>
          <p:nvPr>
            <p:ph type="subTitle" idx="1"/>
          </p:nvPr>
        </p:nvSpPr>
        <p:spPr>
          <a:xfrm>
            <a:off x="992314" y="5103149"/>
            <a:ext cx="8272041" cy="754498"/>
          </a:xfrm>
        </p:spPr>
        <p:txBody>
          <a:bodyPr vert="horz" lIns="91440" tIns="45720" rIns="91440" bIns="45720" rtlCol="0" anchor="t">
            <a:normAutofit fontScale="25000" lnSpcReduction="20000"/>
          </a:bodyPr>
          <a:lstStyle/>
          <a:p>
            <a:endParaRPr lang="en-IE" sz="2160" b="1" dirty="0"/>
          </a:p>
          <a:p>
            <a:endParaRPr lang="en-IE" sz="4523" b="1" dirty="0"/>
          </a:p>
          <a:p>
            <a:r>
              <a:rPr lang="en-IE" sz="8800" b="1" dirty="0">
                <a:cs typeface="Calibri"/>
              </a:rPr>
              <a:t>Tara Ryan: </a:t>
            </a:r>
            <a:r>
              <a:rPr lang="en-IE" sz="8800" b="1" dirty="0">
                <a:cs typeface="Calibri"/>
                <a:hlinkClick r:id="rId3"/>
              </a:rPr>
              <a:t>Tara Ryan</a:t>
            </a:r>
            <a:endParaRPr lang="en-IE" sz="8800" b="1" dirty="0">
              <a:cs typeface="Calibri"/>
            </a:endParaRPr>
          </a:p>
          <a:p>
            <a:r>
              <a:rPr lang="en-IE" sz="8800" b="1" dirty="0">
                <a:cs typeface="Calibri"/>
              </a:rPr>
              <a:t>EPI Stem Project: </a:t>
            </a:r>
            <a:r>
              <a:rPr lang="en-IE" sz="8800" b="1" dirty="0">
                <a:cs typeface="Calibri"/>
                <a:hlinkClick r:id="rId4"/>
              </a:rPr>
              <a:t>Resources</a:t>
            </a:r>
            <a:endParaRPr lang="en-IE" sz="8800" b="1" dirty="0">
              <a:cs typeface="Calibri"/>
            </a:endParaRPr>
          </a:p>
          <a:p>
            <a:endParaRPr lang="en-IE" sz="2160" b="1" dirty="0"/>
          </a:p>
          <a:p>
            <a:endParaRPr lang="en-IE" sz="216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608207" y="0"/>
            <a:ext cx="2923763" cy="1448584"/>
          </a:xfrm>
          <a:prstGeom prst="rect">
            <a:avLst/>
          </a:prstGeom>
        </p:spPr>
      </p:pic>
    </p:spTree>
    <p:extLst>
      <p:ext uri="{BB962C8B-B14F-4D97-AF65-F5344CB8AC3E}">
        <p14:creationId xmlns:p14="http://schemas.microsoft.com/office/powerpoint/2010/main" val="175000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Potential Divider</a:t>
            </a:r>
            <a:endParaRPr lang="en-IE" b="1" dirty="0"/>
          </a:p>
        </p:txBody>
      </p:sp>
      <p:pic>
        <p:nvPicPr>
          <p:cNvPr id="7" name="Content Placeholder 6" descr="Graphical user interface&#10;&#10;Description automatically generated">
            <a:extLst>
              <a:ext uri="{FF2B5EF4-FFF2-40B4-BE49-F238E27FC236}">
                <a16:creationId xmlns:a16="http://schemas.microsoft.com/office/drawing/2014/main" id="{E345666C-76F7-EC64-5C3F-48CF04CF7612}"/>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58601" t="25742" r="20729" b="15705"/>
          <a:stretch/>
        </p:blipFill>
        <p:spPr>
          <a:xfrm>
            <a:off x="7063813" y="1041741"/>
            <a:ext cx="5128187" cy="4774518"/>
          </a:xfrm>
        </p:spPr>
      </p:pic>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8656970" y="5791201"/>
            <a:ext cx="2923763" cy="1066800"/>
          </a:xfrm>
          <a:prstGeom prst="rect">
            <a:avLst/>
          </a:prstGeom>
        </p:spPr>
      </p:pic>
      <p:pic>
        <p:nvPicPr>
          <p:cNvPr id="8" name="Content Placeholder 6" descr="Graphical user interface&#10;&#10;Description automatically generated">
            <a:extLst>
              <a:ext uri="{FF2B5EF4-FFF2-40B4-BE49-F238E27FC236}">
                <a16:creationId xmlns:a16="http://schemas.microsoft.com/office/drawing/2014/main" id="{A9943D06-8574-0F9E-007D-E97D3D2C0E44}"/>
              </a:ext>
            </a:extLst>
          </p:cNvPr>
          <p:cNvPicPr>
            <a:picLocks noChangeAspect="1"/>
          </p:cNvPicPr>
          <p:nvPr/>
        </p:nvPicPr>
        <p:blipFill rotWithShape="1">
          <a:blip r:embed="rId6">
            <a:extLst>
              <a:ext uri="{28A0092B-C50C-407E-A947-70E740481C1C}">
                <a14:useLocalDpi xmlns:a14="http://schemas.microsoft.com/office/drawing/2010/main" val="0"/>
              </a:ext>
            </a:extLst>
          </a:blip>
          <a:srcRect l="60518" t="31503" r="32232" b="38165"/>
          <a:stretch/>
        </p:blipFill>
        <p:spPr>
          <a:xfrm>
            <a:off x="658776" y="1041741"/>
            <a:ext cx="3328781" cy="4577077"/>
          </a:xfrm>
          <a:prstGeom prst="rect">
            <a:avLst/>
          </a:prstGeom>
        </p:spPr>
      </p:pic>
      <p:sp>
        <p:nvSpPr>
          <p:cNvPr id="9" name="TextBox 8">
            <a:extLst>
              <a:ext uri="{FF2B5EF4-FFF2-40B4-BE49-F238E27FC236}">
                <a16:creationId xmlns:a16="http://schemas.microsoft.com/office/drawing/2014/main" id="{3A17E18B-D4F9-0A14-18C4-6F2056C78962}"/>
              </a:ext>
            </a:extLst>
          </p:cNvPr>
          <p:cNvSpPr txBox="1"/>
          <p:nvPr/>
        </p:nvSpPr>
        <p:spPr>
          <a:xfrm>
            <a:off x="4339524" y="2962400"/>
            <a:ext cx="2371241" cy="1477328"/>
          </a:xfrm>
          <a:prstGeom prst="rect">
            <a:avLst/>
          </a:prstGeom>
          <a:noFill/>
        </p:spPr>
        <p:txBody>
          <a:bodyPr wrap="square" rtlCol="0">
            <a:spAutoFit/>
          </a:bodyPr>
          <a:lstStyle/>
          <a:p>
            <a:pPr algn="ctr"/>
            <a:r>
              <a:rPr lang="en-IE" sz="3000" b="1" dirty="0">
                <a:hlinkClick r:id="rId8"/>
              </a:rPr>
              <a:t>Potential Divider Simulation</a:t>
            </a:r>
            <a:endParaRPr lang="en-IE" sz="3000" b="1" dirty="0"/>
          </a:p>
        </p:txBody>
      </p:sp>
      <p:pic>
        <p:nvPicPr>
          <p:cNvPr id="3" name="Potential Divider">
            <a:hlinkClick r:id="" action="ppaction://media"/>
            <a:extLst>
              <a:ext uri="{FF2B5EF4-FFF2-40B4-BE49-F238E27FC236}">
                <a16:creationId xmlns:a16="http://schemas.microsoft.com/office/drawing/2014/main" id="{6F38ADFE-E4E6-73DD-A2FE-14DE8B9D1F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14183" y="6019801"/>
            <a:ext cx="609600" cy="609600"/>
          </a:xfrm>
          <a:prstGeom prst="rect">
            <a:avLst/>
          </a:prstGeom>
        </p:spPr>
      </p:pic>
    </p:spTree>
    <p:extLst>
      <p:ext uri="{BB962C8B-B14F-4D97-AF65-F5344CB8AC3E}">
        <p14:creationId xmlns:p14="http://schemas.microsoft.com/office/powerpoint/2010/main" val="4063457415"/>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Wheatstone Bridge</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5122" name="Picture 2" descr="Bridge Circuits | DC Metering Circuits | Electronics Textbook">
            <a:extLst>
              <a:ext uri="{FF2B5EF4-FFF2-40B4-BE49-F238E27FC236}">
                <a16:creationId xmlns:a16="http://schemas.microsoft.com/office/drawing/2014/main" id="{5A6D368D-CFC4-2AED-A4E3-7EF92F7D90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5483" y="944586"/>
            <a:ext cx="7843520" cy="487139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A1501AE2-2C66-E1D6-85C1-B10E5B4066DD}"/>
              </a:ext>
            </a:extLst>
          </p:cNvPr>
          <p:cNvSpPr>
            <a:spLocks noGrp="1"/>
          </p:cNvSpPr>
          <p:nvPr>
            <p:ph idx="1"/>
          </p:nvPr>
        </p:nvSpPr>
        <p:spPr/>
        <p:txBody>
          <a:bodyPr/>
          <a:lstStyle/>
          <a:p>
            <a:endParaRPr lang="en-IE"/>
          </a:p>
        </p:txBody>
      </p:sp>
      <p:pic>
        <p:nvPicPr>
          <p:cNvPr id="3" name="Wheatsone Bridge">
            <a:hlinkClick r:id="" action="ppaction://media"/>
            <a:extLst>
              <a:ext uri="{FF2B5EF4-FFF2-40B4-BE49-F238E27FC236}">
                <a16:creationId xmlns:a16="http://schemas.microsoft.com/office/drawing/2014/main" id="{B592901A-0A91-5BAA-99C0-BCC0F62683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199683"/>
            <a:ext cx="609600" cy="609600"/>
          </a:xfrm>
          <a:prstGeom prst="rect">
            <a:avLst/>
          </a:prstGeom>
        </p:spPr>
      </p:pic>
    </p:spTree>
    <p:extLst>
      <p:ext uri="{BB962C8B-B14F-4D97-AF65-F5344CB8AC3E}">
        <p14:creationId xmlns:p14="http://schemas.microsoft.com/office/powerpoint/2010/main" val="3285737599"/>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396749" y="-63219"/>
            <a:ext cx="10515600" cy="1325563"/>
          </a:xfrm>
        </p:spPr>
        <p:txBody>
          <a:bodyPr>
            <a:normAutofit/>
          </a:bodyPr>
          <a:lstStyle/>
          <a:p>
            <a:pPr algn="ctr" defTabSz="855859">
              <a:spcBef>
                <a:spcPts val="0"/>
              </a:spcBef>
            </a:pPr>
            <a:r>
              <a:rPr lang="en-US" b="1" dirty="0"/>
              <a:t>Effects of an Electric Current</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1026" name="Picture 2" descr="Chemical Effects of Electric Current - Explanation, Applications, FAQs">
            <a:extLst>
              <a:ext uri="{FF2B5EF4-FFF2-40B4-BE49-F238E27FC236}">
                <a16:creationId xmlns:a16="http://schemas.microsoft.com/office/drawing/2014/main" id="{A18CE435-EDA3-2BAF-D401-215AE05680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34" t="8081" r="11600" b="6539"/>
          <a:stretch/>
        </p:blipFill>
        <p:spPr bwMode="auto">
          <a:xfrm>
            <a:off x="22487" y="989703"/>
            <a:ext cx="4967968" cy="3764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the magnetic effect of an electric current? - Quora">
            <a:extLst>
              <a:ext uri="{FF2B5EF4-FFF2-40B4-BE49-F238E27FC236}">
                <a16:creationId xmlns:a16="http://schemas.microsoft.com/office/drawing/2014/main" id="{8F4C5948-6E16-6C9D-775A-246669A8AF5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977" r="29117"/>
          <a:stretch/>
        </p:blipFill>
        <p:spPr bwMode="auto">
          <a:xfrm>
            <a:off x="8108983" y="1728188"/>
            <a:ext cx="3947812" cy="308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Hot Coil Spring Glowing In The Dark. Stock Photo, Picture And Royalty  Free Image. Image 109504605.">
            <a:extLst>
              <a:ext uri="{FF2B5EF4-FFF2-40B4-BE49-F238E27FC236}">
                <a16:creationId xmlns:a16="http://schemas.microsoft.com/office/drawing/2014/main" id="{78EC1368-0038-4CAF-59AC-4FB835CD50C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530" r="39094"/>
          <a:stretch/>
        </p:blipFill>
        <p:spPr bwMode="auto">
          <a:xfrm>
            <a:off x="5237472" y="868476"/>
            <a:ext cx="2736307" cy="5121047"/>
          </a:xfrm>
          <a:prstGeom prst="rect">
            <a:avLst/>
          </a:prstGeom>
          <a:noFill/>
          <a:extLst>
            <a:ext uri="{909E8E84-426E-40DD-AFC4-6F175D3DCCD1}">
              <a14:hiddenFill xmlns:a14="http://schemas.microsoft.com/office/drawing/2010/main">
                <a:solidFill>
                  <a:srgbClr val="FFFFFF"/>
                </a:solidFill>
              </a14:hiddenFill>
            </a:ext>
          </a:extLst>
        </p:spPr>
      </p:pic>
      <p:pic>
        <p:nvPicPr>
          <p:cNvPr id="5" name="Effects">
            <a:hlinkClick r:id="" action="ppaction://media"/>
            <a:extLst>
              <a:ext uri="{FF2B5EF4-FFF2-40B4-BE49-F238E27FC236}">
                <a16:creationId xmlns:a16="http://schemas.microsoft.com/office/drawing/2014/main" id="{B8E55C22-1CE7-A148-5F0B-B5CD040A541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32953" y="6171849"/>
            <a:ext cx="609600" cy="609600"/>
          </a:xfrm>
          <a:prstGeom prst="rect">
            <a:avLst/>
          </a:prstGeom>
        </p:spPr>
      </p:pic>
    </p:spTree>
    <p:extLst>
      <p:ext uri="{BB962C8B-B14F-4D97-AF65-F5344CB8AC3E}">
        <p14:creationId xmlns:p14="http://schemas.microsoft.com/office/powerpoint/2010/main" val="2305518745"/>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Domestic Wiring</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2050" name="Picture 2" descr="Uk Plug Wiring Diagram | Wiring a plug, Wire, Electrical diagram">
            <a:extLst>
              <a:ext uri="{FF2B5EF4-FFF2-40B4-BE49-F238E27FC236}">
                <a16:creationId xmlns:a16="http://schemas.microsoft.com/office/drawing/2014/main" id="{2CB8F6FF-0ADD-3B5D-3A69-5B13C648DE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9082" y="1055100"/>
            <a:ext cx="7276321" cy="47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lugs">
            <a:hlinkClick r:id="" action="ppaction://media"/>
            <a:extLst>
              <a:ext uri="{FF2B5EF4-FFF2-40B4-BE49-F238E27FC236}">
                <a16:creationId xmlns:a16="http://schemas.microsoft.com/office/drawing/2014/main" id="{B3F5DB76-A604-EF57-E96E-B64C919109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087068"/>
            <a:ext cx="609600" cy="609600"/>
          </a:xfrm>
          <a:prstGeom prst="rect">
            <a:avLst/>
          </a:prstGeom>
        </p:spPr>
      </p:pic>
    </p:spTree>
    <p:extLst>
      <p:ext uri="{BB962C8B-B14F-4D97-AF65-F5344CB8AC3E}">
        <p14:creationId xmlns:p14="http://schemas.microsoft.com/office/powerpoint/2010/main" val="2895379832"/>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Semiconductors</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7174" name="Picture 6" descr="How Semiconductors Work - EEWeb">
            <a:extLst>
              <a:ext uri="{FF2B5EF4-FFF2-40B4-BE49-F238E27FC236}">
                <a16:creationId xmlns:a16="http://schemas.microsoft.com/office/drawing/2014/main" id="{7F940EAB-3EB8-02BD-36A9-5D33BF3221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8975" y="1065707"/>
            <a:ext cx="8543925" cy="46291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6E2A538D-1BD2-49C8-B439-48679C4706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39495"/>
            <a:ext cx="3596448" cy="3933331"/>
          </a:xfrm>
          <a:prstGeom prst="rect">
            <a:avLst/>
          </a:prstGeom>
          <a:noFill/>
          <a:extLst>
            <a:ext uri="{909E8E84-426E-40DD-AFC4-6F175D3DCCD1}">
              <a14:hiddenFill xmlns:a14="http://schemas.microsoft.com/office/drawing/2010/main">
                <a:solidFill>
                  <a:srgbClr val="FFFFFF"/>
                </a:solidFill>
              </a14:hiddenFill>
            </a:ext>
          </a:extLst>
        </p:spPr>
      </p:pic>
      <p:pic>
        <p:nvPicPr>
          <p:cNvPr id="3" name="Semiconductors">
            <a:hlinkClick r:id="" action="ppaction://media"/>
            <a:extLst>
              <a:ext uri="{FF2B5EF4-FFF2-40B4-BE49-F238E27FC236}">
                <a16:creationId xmlns:a16="http://schemas.microsoft.com/office/drawing/2014/main" id="{F1219DF7-B91B-44FB-A3B0-8D03A20963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27543" y="6074764"/>
            <a:ext cx="609600" cy="609600"/>
          </a:xfrm>
          <a:prstGeom prst="rect">
            <a:avLst/>
          </a:prstGeom>
        </p:spPr>
      </p:pic>
    </p:spTree>
    <p:extLst>
      <p:ext uri="{BB962C8B-B14F-4D97-AF65-F5344CB8AC3E}">
        <p14:creationId xmlns:p14="http://schemas.microsoft.com/office/powerpoint/2010/main" val="1757771008"/>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Semiconductors</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8194" name="Picture 2" descr="Band Gap and Semiconductor Current Carriers -… | CircuitBread">
            <a:extLst>
              <a:ext uri="{FF2B5EF4-FFF2-40B4-BE49-F238E27FC236}">
                <a16:creationId xmlns:a16="http://schemas.microsoft.com/office/drawing/2014/main" id="{748B6BD1-8B7E-2E98-8114-51F0CF77F5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211" y="1040412"/>
            <a:ext cx="9501578" cy="4750789"/>
          </a:xfrm>
          <a:prstGeom prst="rect">
            <a:avLst/>
          </a:prstGeom>
          <a:noFill/>
          <a:extLst>
            <a:ext uri="{909E8E84-426E-40DD-AFC4-6F175D3DCCD1}">
              <a14:hiddenFill xmlns:a14="http://schemas.microsoft.com/office/drawing/2010/main">
                <a:solidFill>
                  <a:srgbClr val="FFFFFF"/>
                </a:solidFill>
              </a14:hiddenFill>
            </a:ext>
          </a:extLst>
        </p:spPr>
      </p:pic>
      <p:pic>
        <p:nvPicPr>
          <p:cNvPr id="3" name="Semiconductors 2">
            <a:hlinkClick r:id="" action="ppaction://media"/>
            <a:extLst>
              <a:ext uri="{FF2B5EF4-FFF2-40B4-BE49-F238E27FC236}">
                <a16:creationId xmlns:a16="http://schemas.microsoft.com/office/drawing/2014/main" id="{378FB581-FD31-F5A3-FFD3-6C03161A57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169219"/>
            <a:ext cx="609600" cy="609600"/>
          </a:xfrm>
          <a:prstGeom prst="rect">
            <a:avLst/>
          </a:prstGeom>
        </p:spPr>
      </p:pic>
    </p:spTree>
    <p:extLst>
      <p:ext uri="{BB962C8B-B14F-4D97-AF65-F5344CB8AC3E}">
        <p14:creationId xmlns:p14="http://schemas.microsoft.com/office/powerpoint/2010/main" val="326836553"/>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Intrinsic Conduction</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1026" name="Picture 2" descr="Semiconductor Conduction GIF | Gfycat">
            <a:extLst>
              <a:ext uri="{FF2B5EF4-FFF2-40B4-BE49-F238E27FC236}">
                <a16:creationId xmlns:a16="http://schemas.microsoft.com/office/drawing/2014/main" id="{D152C743-2E30-AA61-B353-A4352A0C75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093" b="12444"/>
          <a:stretch/>
        </p:blipFill>
        <p:spPr bwMode="auto">
          <a:xfrm>
            <a:off x="2012601" y="1097845"/>
            <a:ext cx="8166798" cy="4662309"/>
          </a:xfrm>
          <a:prstGeom prst="rect">
            <a:avLst/>
          </a:prstGeom>
          <a:noFill/>
          <a:extLst>
            <a:ext uri="{909E8E84-426E-40DD-AFC4-6F175D3DCCD1}">
              <a14:hiddenFill xmlns:a14="http://schemas.microsoft.com/office/drawing/2010/main">
                <a:solidFill>
                  <a:srgbClr val="FFFFFF"/>
                </a:solidFill>
              </a14:hiddenFill>
            </a:ext>
          </a:extLst>
        </p:spPr>
      </p:pic>
      <p:pic>
        <p:nvPicPr>
          <p:cNvPr id="5" name="Intrinsic">
            <a:hlinkClick r:id="" action="ppaction://media"/>
            <a:extLst>
              <a:ext uri="{FF2B5EF4-FFF2-40B4-BE49-F238E27FC236}">
                <a16:creationId xmlns:a16="http://schemas.microsoft.com/office/drawing/2014/main" id="{EA777541-48F6-F4FD-AB6C-9727D79A43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39513" y="6176963"/>
            <a:ext cx="609600" cy="609600"/>
          </a:xfrm>
          <a:prstGeom prst="rect">
            <a:avLst/>
          </a:prstGeom>
        </p:spPr>
      </p:pic>
    </p:spTree>
    <p:extLst>
      <p:ext uri="{BB962C8B-B14F-4D97-AF65-F5344CB8AC3E}">
        <p14:creationId xmlns:p14="http://schemas.microsoft.com/office/powerpoint/2010/main" val="1022878613"/>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a:t>Extrinsic </a:t>
            </a:r>
            <a:r>
              <a:rPr lang="en-US" b="1" dirty="0"/>
              <a:t>Conduction</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2050" name="Picture 2" descr="Silicon semiconductors to convert heat into power | Science | In-depth  reporting on science and technology | DW | 13.07.2012">
            <a:extLst>
              <a:ext uri="{FF2B5EF4-FFF2-40B4-BE49-F238E27FC236}">
                <a16:creationId xmlns:a16="http://schemas.microsoft.com/office/drawing/2014/main" id="{24E5AF67-C70F-232F-520B-A945743969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47" b="582"/>
          <a:stretch/>
        </p:blipFill>
        <p:spPr bwMode="auto">
          <a:xfrm>
            <a:off x="1539844" y="1100761"/>
            <a:ext cx="9134797" cy="4559042"/>
          </a:xfrm>
          <a:prstGeom prst="rect">
            <a:avLst/>
          </a:prstGeom>
          <a:noFill/>
          <a:extLst>
            <a:ext uri="{909E8E84-426E-40DD-AFC4-6F175D3DCCD1}">
              <a14:hiddenFill xmlns:a14="http://schemas.microsoft.com/office/drawing/2010/main">
                <a:solidFill>
                  <a:srgbClr val="FFFFFF"/>
                </a:solidFill>
              </a14:hiddenFill>
            </a:ext>
          </a:extLst>
        </p:spPr>
      </p:pic>
      <p:pic>
        <p:nvPicPr>
          <p:cNvPr id="5" name="Extrinsic">
            <a:hlinkClick r:id="" action="ppaction://media"/>
            <a:extLst>
              <a:ext uri="{FF2B5EF4-FFF2-40B4-BE49-F238E27FC236}">
                <a16:creationId xmlns:a16="http://schemas.microsoft.com/office/drawing/2014/main" id="{4BD854A7-8E6E-3341-A6A0-AEF4D312C9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019801"/>
            <a:ext cx="609600" cy="609600"/>
          </a:xfrm>
          <a:prstGeom prst="rect">
            <a:avLst/>
          </a:prstGeom>
        </p:spPr>
      </p:pic>
    </p:spTree>
    <p:extLst>
      <p:ext uri="{BB962C8B-B14F-4D97-AF65-F5344CB8AC3E}">
        <p14:creationId xmlns:p14="http://schemas.microsoft.com/office/powerpoint/2010/main" val="2798481157"/>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P-N Junction</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sp>
        <p:nvSpPr>
          <p:cNvPr id="7" name="Content Placeholder 6">
            <a:extLst>
              <a:ext uri="{FF2B5EF4-FFF2-40B4-BE49-F238E27FC236}">
                <a16:creationId xmlns:a16="http://schemas.microsoft.com/office/drawing/2014/main" id="{241D9D62-957F-C716-A0ED-E9A26BDFEE5A}"/>
              </a:ext>
            </a:extLst>
          </p:cNvPr>
          <p:cNvSpPr>
            <a:spLocks noGrp="1"/>
          </p:cNvSpPr>
          <p:nvPr>
            <p:ph idx="1"/>
          </p:nvPr>
        </p:nvSpPr>
        <p:spPr/>
        <p:txBody>
          <a:bodyPr/>
          <a:lstStyle/>
          <a:p>
            <a:endParaRPr lang="en-IE"/>
          </a:p>
        </p:txBody>
      </p:sp>
      <p:pic>
        <p:nvPicPr>
          <p:cNvPr id="3074" name="Picture 2" descr="PN Junction - Definition, Formation, Application, VI Characteristics and  FAQs">
            <a:extLst>
              <a:ext uri="{FF2B5EF4-FFF2-40B4-BE49-F238E27FC236}">
                <a16:creationId xmlns:a16="http://schemas.microsoft.com/office/drawing/2014/main" id="{577B88DD-BE6A-49E0-31D4-4CF7A42AF3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484" y="1050093"/>
            <a:ext cx="10159517" cy="47411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odes (disambiguation) - Wikipedia">
            <a:extLst>
              <a:ext uri="{FF2B5EF4-FFF2-40B4-BE49-F238E27FC236}">
                <a16:creationId xmlns:a16="http://schemas.microsoft.com/office/drawing/2014/main" id="{FE4B4CF5-FA34-644A-F1FA-B18BBAFFC9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267" y="4366796"/>
            <a:ext cx="4570751" cy="1957805"/>
          </a:xfrm>
          <a:prstGeom prst="rect">
            <a:avLst/>
          </a:prstGeom>
          <a:noFill/>
          <a:extLst>
            <a:ext uri="{909E8E84-426E-40DD-AFC4-6F175D3DCCD1}">
              <a14:hiddenFill xmlns:a14="http://schemas.microsoft.com/office/drawing/2010/main">
                <a:solidFill>
                  <a:srgbClr val="FFFFFF"/>
                </a:solidFill>
              </a14:hiddenFill>
            </a:ext>
          </a:extLst>
        </p:spPr>
      </p:pic>
      <p:pic>
        <p:nvPicPr>
          <p:cNvPr id="3" name="p-n Junction">
            <a:hlinkClick r:id="" action="ppaction://media"/>
            <a:extLst>
              <a:ext uri="{FF2B5EF4-FFF2-40B4-BE49-F238E27FC236}">
                <a16:creationId xmlns:a16="http://schemas.microsoft.com/office/drawing/2014/main" id="{527FB4CE-59BD-37EA-FF01-944516EF29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74909" y="5968208"/>
            <a:ext cx="609600" cy="609600"/>
          </a:xfrm>
          <a:prstGeom prst="rect">
            <a:avLst/>
          </a:prstGeom>
        </p:spPr>
      </p:pic>
    </p:spTree>
    <p:extLst>
      <p:ext uri="{BB962C8B-B14F-4D97-AF65-F5344CB8AC3E}">
        <p14:creationId xmlns:p14="http://schemas.microsoft.com/office/powerpoint/2010/main" val="3748543179"/>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Forward Biased P-N Junction</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sp>
        <p:nvSpPr>
          <p:cNvPr id="7" name="Content Placeholder 6">
            <a:extLst>
              <a:ext uri="{FF2B5EF4-FFF2-40B4-BE49-F238E27FC236}">
                <a16:creationId xmlns:a16="http://schemas.microsoft.com/office/drawing/2014/main" id="{241D9D62-957F-C716-A0ED-E9A26BDFEE5A}"/>
              </a:ext>
            </a:extLst>
          </p:cNvPr>
          <p:cNvSpPr>
            <a:spLocks noGrp="1"/>
          </p:cNvSpPr>
          <p:nvPr>
            <p:ph idx="1"/>
          </p:nvPr>
        </p:nvSpPr>
        <p:spPr/>
        <p:txBody>
          <a:bodyPr/>
          <a:lstStyle/>
          <a:p>
            <a:endParaRPr lang="en-IE"/>
          </a:p>
        </p:txBody>
      </p:sp>
      <p:pic>
        <p:nvPicPr>
          <p:cNvPr id="5122" name="Picture 2" descr="Uses of diode With Its Applications in Practical World | BYJU'S">
            <a:extLst>
              <a:ext uri="{FF2B5EF4-FFF2-40B4-BE49-F238E27FC236}">
                <a16:creationId xmlns:a16="http://schemas.microsoft.com/office/drawing/2014/main" id="{5DEF76E0-DCF8-FC80-4E28-EC1D333F2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3351" y="1097072"/>
            <a:ext cx="9976163" cy="46638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deal Diode Circuit and Its Characteristics - Elprocus">
            <a:extLst>
              <a:ext uri="{FF2B5EF4-FFF2-40B4-BE49-F238E27FC236}">
                <a16:creationId xmlns:a16="http://schemas.microsoft.com/office/drawing/2014/main" id="{EFEA30E8-25D8-1D96-1542-2560417E5E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a:stretch/>
        </p:blipFill>
        <p:spPr bwMode="auto">
          <a:xfrm>
            <a:off x="0" y="2874540"/>
            <a:ext cx="2687720" cy="2253508"/>
          </a:xfrm>
          <a:prstGeom prst="rect">
            <a:avLst/>
          </a:prstGeom>
          <a:noFill/>
          <a:extLst>
            <a:ext uri="{909E8E84-426E-40DD-AFC4-6F175D3DCCD1}">
              <a14:hiddenFill xmlns:a14="http://schemas.microsoft.com/office/drawing/2010/main">
                <a:solidFill>
                  <a:srgbClr val="FFFFFF"/>
                </a:solidFill>
              </a14:hiddenFill>
            </a:ext>
          </a:extLst>
        </p:spPr>
      </p:pic>
      <p:pic>
        <p:nvPicPr>
          <p:cNvPr id="3" name="Forward">
            <a:hlinkClick r:id="" action="ppaction://media"/>
            <a:extLst>
              <a:ext uri="{FF2B5EF4-FFF2-40B4-BE49-F238E27FC236}">
                <a16:creationId xmlns:a16="http://schemas.microsoft.com/office/drawing/2014/main" id="{0F4170D7-69B5-7446-969C-D33567F028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39513" y="6178508"/>
            <a:ext cx="609600" cy="609600"/>
          </a:xfrm>
          <a:prstGeom prst="rect">
            <a:avLst/>
          </a:prstGeom>
        </p:spPr>
      </p:pic>
    </p:spTree>
    <p:extLst>
      <p:ext uri="{BB962C8B-B14F-4D97-AF65-F5344CB8AC3E}">
        <p14:creationId xmlns:p14="http://schemas.microsoft.com/office/powerpoint/2010/main" val="2293518928"/>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Leaving Cert Physics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42076"/>
            <a:ext cx="2632055" cy="960364"/>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1A147EA8-DAC5-75A5-DD7B-356CDD507FB7}"/>
              </a:ext>
            </a:extLst>
          </p:cNvPr>
          <p:cNvPicPr>
            <a:picLocks noChangeAspect="1"/>
          </p:cNvPicPr>
          <p:nvPr/>
        </p:nvPicPr>
        <p:blipFill rotWithShape="1">
          <a:blip r:embed="rId7">
            <a:extLst>
              <a:ext uri="{28A0092B-C50C-407E-A947-70E740481C1C}">
                <a14:useLocalDpi xmlns:a14="http://schemas.microsoft.com/office/drawing/2010/main" val="0"/>
              </a:ext>
            </a:extLst>
          </a:blip>
          <a:srcRect l="8771" t="38300" r="51060" b="10646"/>
          <a:stretch/>
        </p:blipFill>
        <p:spPr>
          <a:xfrm>
            <a:off x="434733" y="1316375"/>
            <a:ext cx="8048378" cy="3361984"/>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5CCA41C2-6722-D60E-B600-096E66E134D2}"/>
              </a:ext>
            </a:extLst>
          </p:cNvPr>
          <p:cNvPicPr>
            <a:picLocks noChangeAspect="1"/>
          </p:cNvPicPr>
          <p:nvPr/>
        </p:nvPicPr>
        <p:blipFill rotWithShape="1">
          <a:blip r:embed="rId8">
            <a:extLst>
              <a:ext uri="{28A0092B-C50C-407E-A947-70E740481C1C}">
                <a14:useLocalDpi xmlns:a14="http://schemas.microsoft.com/office/drawing/2010/main" val="0"/>
              </a:ext>
            </a:extLst>
          </a:blip>
          <a:srcRect l="8899" t="21599" r="50932" b="57854"/>
          <a:stretch/>
        </p:blipFill>
        <p:spPr>
          <a:xfrm>
            <a:off x="516386" y="4733919"/>
            <a:ext cx="7885073" cy="1325563"/>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6F875BAF-095C-7A3A-E1F1-3271D1CEFBD0}"/>
              </a:ext>
            </a:extLst>
          </p:cNvPr>
          <p:cNvPicPr>
            <a:picLocks noChangeAspect="1"/>
          </p:cNvPicPr>
          <p:nvPr/>
        </p:nvPicPr>
        <p:blipFill rotWithShape="1">
          <a:blip r:embed="rId8">
            <a:extLst>
              <a:ext uri="{28A0092B-C50C-407E-A947-70E740481C1C}">
                <a14:useLocalDpi xmlns:a14="http://schemas.microsoft.com/office/drawing/2010/main" val="0"/>
              </a:ext>
            </a:extLst>
          </a:blip>
          <a:srcRect l="8899" t="17415" r="50932" b="72509"/>
          <a:stretch/>
        </p:blipFill>
        <p:spPr>
          <a:xfrm>
            <a:off x="434733" y="798518"/>
            <a:ext cx="8048378" cy="663590"/>
          </a:xfrm>
          <a:prstGeom prst="rect">
            <a:avLst/>
          </a:prstGeom>
        </p:spPr>
      </p:pic>
      <p:pic>
        <p:nvPicPr>
          <p:cNvPr id="9" name="LO">
            <a:hlinkClick r:id="" action="ppaction://media"/>
            <a:extLst>
              <a:ext uri="{FF2B5EF4-FFF2-40B4-BE49-F238E27FC236}">
                <a16:creationId xmlns:a16="http://schemas.microsoft.com/office/drawing/2014/main" id="{FC74A59F-F019-E01E-4094-223B57E0D8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13917" y="6192840"/>
            <a:ext cx="609600" cy="609600"/>
          </a:xfrm>
          <a:prstGeom prst="rect">
            <a:avLst/>
          </a:prstGeom>
        </p:spPr>
      </p:pic>
    </p:spTree>
    <p:extLst>
      <p:ext uri="{BB962C8B-B14F-4D97-AF65-F5344CB8AC3E}">
        <p14:creationId xmlns:p14="http://schemas.microsoft.com/office/powerpoint/2010/main" val="2023395517"/>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Reverse Biased P-N Junction</a:t>
            </a:r>
            <a:endParaRPr lang="en-IE"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sp>
        <p:nvSpPr>
          <p:cNvPr id="7" name="Content Placeholder 6">
            <a:extLst>
              <a:ext uri="{FF2B5EF4-FFF2-40B4-BE49-F238E27FC236}">
                <a16:creationId xmlns:a16="http://schemas.microsoft.com/office/drawing/2014/main" id="{241D9D62-957F-C716-A0ED-E9A26BDFEE5A}"/>
              </a:ext>
            </a:extLst>
          </p:cNvPr>
          <p:cNvSpPr>
            <a:spLocks noGrp="1"/>
          </p:cNvSpPr>
          <p:nvPr>
            <p:ph idx="1"/>
          </p:nvPr>
        </p:nvSpPr>
        <p:spPr/>
        <p:txBody>
          <a:bodyPr/>
          <a:lstStyle/>
          <a:p>
            <a:endParaRPr lang="en-IE"/>
          </a:p>
        </p:txBody>
      </p:sp>
      <p:pic>
        <p:nvPicPr>
          <p:cNvPr id="6146" name="Picture 2" descr="Uses of diode With Its Applications in Practical World | BYJU'S">
            <a:extLst>
              <a:ext uri="{FF2B5EF4-FFF2-40B4-BE49-F238E27FC236}">
                <a16:creationId xmlns:a16="http://schemas.microsoft.com/office/drawing/2014/main" id="{4F5AF712-007E-1D8B-EF0B-5735918B8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251" y="936731"/>
            <a:ext cx="10301263" cy="48544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deal Diode Circuit and Its Characteristics - Elprocus">
            <a:extLst>
              <a:ext uri="{FF2B5EF4-FFF2-40B4-BE49-F238E27FC236}">
                <a16:creationId xmlns:a16="http://schemas.microsoft.com/office/drawing/2014/main" id="{4B6F6433-3F2E-81DB-8259-AF7F1387F3A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a:stretch/>
        </p:blipFill>
        <p:spPr bwMode="auto">
          <a:xfrm>
            <a:off x="22486" y="2911657"/>
            <a:ext cx="2599182" cy="2179273"/>
          </a:xfrm>
          <a:prstGeom prst="rect">
            <a:avLst/>
          </a:prstGeom>
          <a:noFill/>
          <a:extLst>
            <a:ext uri="{909E8E84-426E-40DD-AFC4-6F175D3DCCD1}">
              <a14:hiddenFill xmlns:a14="http://schemas.microsoft.com/office/drawing/2010/main">
                <a:solidFill>
                  <a:srgbClr val="FFFFFF"/>
                </a:solidFill>
              </a14:hiddenFill>
            </a:ext>
          </a:extLst>
        </p:spPr>
      </p:pic>
      <p:pic>
        <p:nvPicPr>
          <p:cNvPr id="3" name="Reverse">
            <a:hlinkClick r:id="" action="ppaction://media"/>
            <a:extLst>
              <a:ext uri="{FF2B5EF4-FFF2-40B4-BE49-F238E27FC236}">
                <a16:creationId xmlns:a16="http://schemas.microsoft.com/office/drawing/2014/main" id="{7F1F7F81-8653-8DC6-F495-7B0339DD2D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63389" y="6100077"/>
            <a:ext cx="609600" cy="609600"/>
          </a:xfrm>
          <a:prstGeom prst="rect">
            <a:avLst/>
          </a:prstGeom>
        </p:spPr>
      </p:pic>
    </p:spTree>
    <p:extLst>
      <p:ext uri="{BB962C8B-B14F-4D97-AF65-F5344CB8AC3E}">
        <p14:creationId xmlns:p14="http://schemas.microsoft.com/office/powerpoint/2010/main" val="2999029061"/>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8125918" cy="1325563"/>
          </a:xfrm>
        </p:spPr>
        <p:txBody>
          <a:bodyPr/>
          <a:lstStyle/>
          <a:p>
            <a:pPr algn="ctr"/>
            <a:r>
              <a:rPr lang="en-IE" b="1" dirty="0"/>
              <a:t>Exam Q - 2016 LC Physics HL Q10</a:t>
            </a:r>
          </a:p>
        </p:txBody>
      </p:sp>
      <p:sp>
        <p:nvSpPr>
          <p:cNvPr id="3" name="Content Placeholder 2"/>
          <p:cNvSpPr>
            <a:spLocks noGrp="1"/>
          </p:cNvSpPr>
          <p:nvPr>
            <p:ph idx="1"/>
          </p:nvPr>
        </p:nvSpPr>
        <p:spPr/>
        <p:txBody>
          <a:bodyPr/>
          <a:lstStyle/>
          <a:p>
            <a:pPr marL="0" indent="0" algn="ctr">
              <a:buNone/>
            </a:pPr>
            <a:endParaRPr lang="en-IE" sz="3240" b="1" dirty="0"/>
          </a:p>
          <a:p>
            <a:endParaRPr lang="en-IE" sz="2700" b="1" dirty="0"/>
          </a:p>
        </p:txBody>
      </p:sp>
      <p:pic>
        <p:nvPicPr>
          <p:cNvPr id="7" name="Picture 6" descr="A screenshot of a computer&#10;&#10;Description automatically generated with medium confidence">
            <a:extLst>
              <a:ext uri="{FF2B5EF4-FFF2-40B4-BE49-F238E27FC236}">
                <a16:creationId xmlns:a16="http://schemas.microsoft.com/office/drawing/2014/main" id="{B04B677D-288F-F786-3C72-02A9509DBA45}"/>
              </a:ext>
            </a:extLst>
          </p:cNvPr>
          <p:cNvPicPr>
            <a:picLocks noChangeAspect="1"/>
          </p:cNvPicPr>
          <p:nvPr/>
        </p:nvPicPr>
        <p:blipFill rotWithShape="1">
          <a:blip r:embed="rId3">
            <a:extLst>
              <a:ext uri="{28A0092B-C50C-407E-A947-70E740481C1C}">
                <a14:useLocalDpi xmlns:a14="http://schemas.microsoft.com/office/drawing/2010/main" val="0"/>
              </a:ext>
            </a:extLst>
          </a:blip>
          <a:srcRect l="17705" t="12685" r="59918" b="69112"/>
          <a:stretch/>
        </p:blipFill>
        <p:spPr>
          <a:xfrm>
            <a:off x="0" y="1019331"/>
            <a:ext cx="7877915" cy="2106249"/>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DB5F60FE-830F-16E1-EF55-35FF26E23A1F}"/>
              </a:ext>
            </a:extLst>
          </p:cNvPr>
          <p:cNvPicPr>
            <a:picLocks noChangeAspect="1"/>
          </p:cNvPicPr>
          <p:nvPr/>
        </p:nvPicPr>
        <p:blipFill rotWithShape="1">
          <a:blip r:embed="rId3">
            <a:extLst>
              <a:ext uri="{28A0092B-C50C-407E-A947-70E740481C1C}">
                <a14:useLocalDpi xmlns:a14="http://schemas.microsoft.com/office/drawing/2010/main" val="0"/>
              </a:ext>
            </a:extLst>
          </a:blip>
          <a:srcRect l="20093" t="30648" r="63435" b="38384"/>
          <a:stretch/>
        </p:blipFill>
        <p:spPr>
          <a:xfrm>
            <a:off x="148000" y="3125580"/>
            <a:ext cx="4821129" cy="2979096"/>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150ED72D-14EC-4BA2-5CDD-4A6699885035}"/>
              </a:ext>
            </a:extLst>
          </p:cNvPr>
          <p:cNvPicPr>
            <a:picLocks noChangeAspect="1"/>
          </p:cNvPicPr>
          <p:nvPr/>
        </p:nvPicPr>
        <p:blipFill rotWithShape="1">
          <a:blip r:embed="rId3">
            <a:extLst>
              <a:ext uri="{28A0092B-C50C-407E-A947-70E740481C1C}">
                <a14:useLocalDpi xmlns:a14="http://schemas.microsoft.com/office/drawing/2010/main" val="0"/>
              </a:ext>
            </a:extLst>
          </a:blip>
          <a:srcRect l="17705" t="61023" r="59918" b="8009"/>
          <a:stretch/>
        </p:blipFill>
        <p:spPr>
          <a:xfrm>
            <a:off x="5021863" y="2964504"/>
            <a:ext cx="6549453" cy="2979096"/>
          </a:xfrm>
          <a:prstGeom prst="rect">
            <a:avLst/>
          </a:prstGeom>
        </p:spPr>
      </p:pic>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9914366" y="5728501"/>
            <a:ext cx="2276782" cy="1132283"/>
          </a:xfrm>
          <a:prstGeom prst="rect">
            <a:avLst/>
          </a:prstGeom>
        </p:spPr>
      </p:pic>
    </p:spTree>
    <p:extLst>
      <p:ext uri="{BB962C8B-B14F-4D97-AF65-F5344CB8AC3E}">
        <p14:creationId xmlns:p14="http://schemas.microsoft.com/office/powerpoint/2010/main" val="58838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Contact details</a:t>
            </a:r>
          </a:p>
        </p:txBody>
      </p:sp>
      <p:sp>
        <p:nvSpPr>
          <p:cNvPr id="3" name="Content Placeholder 2"/>
          <p:cNvSpPr>
            <a:spLocks noGrp="1"/>
          </p:cNvSpPr>
          <p:nvPr>
            <p:ph idx="1"/>
          </p:nvPr>
        </p:nvSpPr>
        <p:spPr/>
        <p:txBody>
          <a:bodyPr/>
          <a:lstStyle/>
          <a:p>
            <a:pPr marL="0" indent="0" algn="ctr">
              <a:buNone/>
            </a:pPr>
            <a:endParaRPr lang="en-IE" sz="3240" b="1" dirty="0"/>
          </a:p>
          <a:p>
            <a:pPr marL="0" indent="0" algn="ctr">
              <a:buNone/>
            </a:pPr>
            <a:r>
              <a:rPr lang="en-IE" sz="3240" b="1" dirty="0"/>
              <a:t>Web Link: </a:t>
            </a:r>
            <a:r>
              <a:rPr lang="en-IE" sz="3240" b="1" dirty="0">
                <a:hlinkClick r:id="rId3"/>
              </a:rPr>
              <a:t>https://epistem.ie</a:t>
            </a:r>
            <a:endParaRPr lang="en-IE" sz="3240" b="1" dirty="0"/>
          </a:p>
          <a:p>
            <a:pPr marL="0" indent="0" algn="ctr">
              <a:buNone/>
            </a:pPr>
            <a:r>
              <a:rPr lang="en-IE" sz="3600" b="1" dirty="0">
                <a:cs typeface="Calibri"/>
              </a:rPr>
              <a:t>EPI Stem Project: </a:t>
            </a:r>
            <a:r>
              <a:rPr lang="en-IE" sz="3600" b="1" dirty="0">
                <a:cs typeface="Calibri"/>
                <a:hlinkClick r:id="rId4"/>
              </a:rPr>
              <a:t>Resources</a:t>
            </a:r>
            <a:endParaRPr lang="en-IE" sz="3600" b="1" dirty="0">
              <a:cs typeface="Calibri"/>
            </a:endParaRPr>
          </a:p>
          <a:p>
            <a:pPr marL="0" indent="0" algn="ctr">
              <a:buNone/>
            </a:pPr>
            <a:r>
              <a:rPr lang="en-IE" sz="3600" b="1" dirty="0">
                <a:cs typeface="Calibri"/>
              </a:rPr>
              <a:t>Tara Ryan: </a:t>
            </a:r>
            <a:r>
              <a:rPr lang="en-IE" sz="3600" b="1" dirty="0">
                <a:cs typeface="Calibri"/>
                <a:hlinkClick r:id="rId5"/>
              </a:rPr>
              <a:t>Tara Ryan</a:t>
            </a:r>
            <a:endParaRPr lang="en-IE" sz="3600" b="1" dirty="0">
              <a:cs typeface="Calibri"/>
            </a:endParaRPr>
          </a:p>
          <a:p>
            <a:pPr marL="0" indent="0" algn="ctr">
              <a:buNone/>
            </a:pPr>
            <a:r>
              <a:rPr lang="en-IE" sz="3240" b="1" dirty="0"/>
              <a:t>Email: </a:t>
            </a:r>
            <a:r>
              <a:rPr lang="en-IE" sz="3240" b="1" dirty="0">
                <a:hlinkClick r:id="rId6"/>
              </a:rPr>
              <a:t>tarasmb12@yahoo.ie</a:t>
            </a:r>
            <a:r>
              <a:rPr lang="en-IE" sz="3240" b="1" dirty="0"/>
              <a:t> </a:t>
            </a:r>
          </a:p>
          <a:p>
            <a:pPr marL="0" indent="0" algn="ctr">
              <a:buNone/>
            </a:pPr>
            <a:endParaRPr lang="en-IE" sz="324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9914366" y="5728501"/>
            <a:ext cx="2276782" cy="1132283"/>
          </a:xfrm>
          <a:prstGeom prst="rect">
            <a:avLst/>
          </a:prstGeom>
        </p:spPr>
      </p:pic>
    </p:spTree>
    <p:extLst>
      <p:ext uri="{BB962C8B-B14F-4D97-AF65-F5344CB8AC3E}">
        <p14:creationId xmlns:p14="http://schemas.microsoft.com/office/powerpoint/2010/main" val="1573795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Image Sources</a:t>
            </a:r>
            <a:br>
              <a:rPr lang="en-US" sz="1944" dirty="0">
                <a:solidFill>
                  <a:prstClr val="black"/>
                </a:solidFill>
                <a:ea typeface="+mn-ea"/>
                <a:cs typeface="+mn-cs"/>
              </a:rPr>
            </a:br>
            <a:endParaRPr lang="en-IE" sz="1944" dirty="0"/>
          </a:p>
        </p:txBody>
      </p:sp>
      <p:sp>
        <p:nvSpPr>
          <p:cNvPr id="3" name="Content Placeholder 2"/>
          <p:cNvSpPr>
            <a:spLocks noGrp="1"/>
          </p:cNvSpPr>
          <p:nvPr>
            <p:ph idx="1"/>
          </p:nvPr>
        </p:nvSpPr>
        <p:spPr>
          <a:xfrm>
            <a:off x="104931" y="1061126"/>
            <a:ext cx="12330607" cy="4836510"/>
          </a:xfrm>
        </p:spPr>
        <p:txBody>
          <a:bodyPr/>
          <a:lstStyle/>
          <a:p>
            <a:endParaRPr lang="en-IE" sz="1944" b="1" dirty="0"/>
          </a:p>
          <a:p>
            <a:endParaRPr lang="en-IE" sz="1944" b="1" dirty="0"/>
          </a:p>
          <a:p>
            <a:endParaRPr lang="en-IE" sz="1944" b="1" dirty="0"/>
          </a:p>
          <a:p>
            <a:endParaRPr lang="en-IE" sz="1944" b="1" dirty="0"/>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8401459" y="5897636"/>
            <a:ext cx="2632055" cy="960364"/>
          </a:xfrm>
          <a:prstGeom prst="rect">
            <a:avLst/>
          </a:prstGeom>
        </p:spPr>
      </p:pic>
      <p:sp>
        <p:nvSpPr>
          <p:cNvPr id="7" name="TextBox 6">
            <a:extLst>
              <a:ext uri="{FF2B5EF4-FFF2-40B4-BE49-F238E27FC236}">
                <a16:creationId xmlns:a16="http://schemas.microsoft.com/office/drawing/2014/main" id="{6F64BBCC-C484-26AC-BDCF-2566B6B458A7}"/>
              </a:ext>
            </a:extLst>
          </p:cNvPr>
          <p:cNvSpPr txBox="1"/>
          <p:nvPr/>
        </p:nvSpPr>
        <p:spPr>
          <a:xfrm>
            <a:off x="249382" y="1325563"/>
            <a:ext cx="11837687" cy="5909310"/>
          </a:xfrm>
          <a:prstGeom prst="rect">
            <a:avLst/>
          </a:prstGeom>
          <a:noFill/>
        </p:spPr>
        <p:txBody>
          <a:bodyPr wrap="square" rtlCol="0">
            <a:spAutoFit/>
          </a:bodyPr>
          <a:lstStyle/>
          <a:p>
            <a:pPr marL="285750" indent="-285750">
              <a:buFont typeface="Arial" panose="020B0604020202020204" pitchFamily="34" charset="0"/>
              <a:buChar char="•"/>
            </a:pPr>
            <a:r>
              <a:rPr lang="en-IE" dirty="0">
                <a:hlinkClick r:id="rId4"/>
              </a:rPr>
              <a:t>https://www.fizzics.org/electrical-resistance-and-temperature/</a:t>
            </a:r>
            <a:endParaRPr lang="en-IE" dirty="0"/>
          </a:p>
          <a:p>
            <a:pPr marL="285750" indent="-285750">
              <a:buFont typeface="Arial" panose="020B0604020202020204" pitchFamily="34" charset="0"/>
              <a:buChar char="•"/>
            </a:pPr>
            <a:r>
              <a:rPr lang="en-IE" dirty="0">
                <a:hlinkClick r:id="rId5"/>
              </a:rPr>
              <a:t>http://www-materials.eng.cam.ac.uk/mpsite/properties/non-IE/resistivity.html</a:t>
            </a:r>
            <a:endParaRPr lang="en-IE" dirty="0"/>
          </a:p>
          <a:p>
            <a:pPr marL="285750" indent="-285750">
              <a:buFont typeface="Arial" panose="020B0604020202020204" pitchFamily="34" charset="0"/>
              <a:buChar char="•"/>
            </a:pPr>
            <a:r>
              <a:rPr lang="en-IE" dirty="0">
                <a:hlinkClick r:id="rId6"/>
              </a:rPr>
              <a:t>https://www.texasgateway.org/resource/33-resistance-and-resistivity</a:t>
            </a:r>
            <a:endParaRPr lang="en-IE" dirty="0"/>
          </a:p>
          <a:p>
            <a:pPr marL="285750" indent="-285750">
              <a:buFont typeface="Arial" panose="020B0604020202020204" pitchFamily="34" charset="0"/>
              <a:buChar char="•"/>
            </a:pPr>
            <a:r>
              <a:rPr lang="en-IE" dirty="0">
                <a:hlinkClick r:id="rId7"/>
              </a:rPr>
              <a:t>https://electronicsreference.com/module3/dc-resistors-parallel/</a:t>
            </a:r>
            <a:endParaRPr lang="en-IE" dirty="0"/>
          </a:p>
          <a:p>
            <a:pPr marL="285750" indent="-285750">
              <a:buFont typeface="Arial" panose="020B0604020202020204" pitchFamily="34" charset="0"/>
              <a:buChar char="•"/>
            </a:pPr>
            <a:r>
              <a:rPr lang="en-IE" dirty="0">
                <a:hlinkClick r:id="rId8"/>
              </a:rPr>
              <a:t>https://commons.wikimedia.org/wiki/File:Electron_shell_014_silicon.png</a:t>
            </a:r>
            <a:endParaRPr lang="en-IE" dirty="0"/>
          </a:p>
          <a:p>
            <a:pPr marL="285750" indent="-285750">
              <a:buFont typeface="Arial" panose="020B0604020202020204" pitchFamily="34" charset="0"/>
              <a:buChar char="•"/>
            </a:pPr>
            <a:r>
              <a:rPr lang="en-IE" dirty="0">
                <a:hlinkClick r:id="rId9"/>
              </a:rPr>
              <a:t>https://study.com/academy/lesson/silicon-element-lewis-structure-facts-discovery.html</a:t>
            </a:r>
            <a:endParaRPr lang="en-IE" dirty="0"/>
          </a:p>
          <a:p>
            <a:pPr marL="285750" indent="-285750">
              <a:buFont typeface="Arial" panose="020B0604020202020204" pitchFamily="34" charset="0"/>
              <a:buChar char="•"/>
            </a:pPr>
            <a:r>
              <a:rPr lang="en-IE" dirty="0">
                <a:hlinkClick r:id="rId10"/>
              </a:rPr>
              <a:t>https://www.eeweb.com/how-semiconductors-work/</a:t>
            </a:r>
            <a:endParaRPr lang="en-IE" dirty="0"/>
          </a:p>
          <a:p>
            <a:pPr marL="285750" indent="-285750">
              <a:buFont typeface="Arial" panose="020B0604020202020204" pitchFamily="34" charset="0"/>
              <a:buChar char="•"/>
            </a:pPr>
            <a:r>
              <a:rPr lang="en-IE" dirty="0">
                <a:hlinkClick r:id="rId11"/>
              </a:rPr>
              <a:t>https://www.thegeekpub.com/243163/what-is-resistance-ohms-electricity-basics/</a:t>
            </a:r>
            <a:endParaRPr lang="en-IE" dirty="0"/>
          </a:p>
          <a:p>
            <a:pPr marL="285750" indent="-285750">
              <a:buFont typeface="Arial" panose="020B0604020202020204" pitchFamily="34" charset="0"/>
              <a:buChar char="•"/>
            </a:pPr>
            <a:r>
              <a:rPr lang="en-IE" dirty="0">
                <a:hlinkClick r:id="rId12"/>
              </a:rPr>
              <a:t>https://learn.sparkfun.com/tutorials/voltage-current-resistance-and-ohms-law/resistance</a:t>
            </a:r>
            <a:endParaRPr lang="en-IE" dirty="0"/>
          </a:p>
          <a:p>
            <a:pPr marL="285750" indent="-285750">
              <a:buFont typeface="Arial" panose="020B0604020202020204" pitchFamily="34" charset="0"/>
              <a:buChar char="•"/>
            </a:pPr>
            <a:r>
              <a:rPr lang="en-IE" dirty="0">
                <a:hlinkClick r:id="rId13"/>
              </a:rPr>
              <a:t>https://www.falstad.com/circuit/e-voltdivide.html</a:t>
            </a:r>
            <a:endParaRPr lang="en-IE" dirty="0"/>
          </a:p>
          <a:p>
            <a:pPr marL="285750" indent="-285750">
              <a:buFont typeface="Arial" panose="020B0604020202020204" pitchFamily="34" charset="0"/>
              <a:buChar char="•"/>
            </a:pPr>
            <a:r>
              <a:rPr lang="en-IE" dirty="0">
                <a:hlinkClick r:id="rId14"/>
              </a:rPr>
              <a:t>https://www.quora.com/What-is-the-magnetic-effect-of-an-electric-current</a:t>
            </a:r>
            <a:endParaRPr lang="en-IE" dirty="0"/>
          </a:p>
          <a:p>
            <a:pPr marL="285750" indent="-285750">
              <a:buFont typeface="Arial" panose="020B0604020202020204" pitchFamily="34" charset="0"/>
              <a:buChar char="•"/>
            </a:pPr>
            <a:r>
              <a:rPr lang="en-IE" dirty="0">
                <a:hlinkClick r:id="rId15"/>
              </a:rPr>
              <a:t>https://www.google.com/url?sa=i&amp;url=https%3A%2F%2Fwww.123rf.com%2Fphoto_109504605_red-hot-coil-spring-glowing-in-the-dark.html&amp;psig=AOvVaw0J4JfdwSt-7cVOOgNaJwgM&amp;ust=1654858370717000&amp;source=images&amp;cd=vfe&amp;ved=0CAwQjRxqFwoTCMCXzoKaoPgCFQAAAAAdAAAAABAD</a:t>
            </a: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3615566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Image Sources</a:t>
            </a:r>
            <a:br>
              <a:rPr lang="en-US" sz="1944" dirty="0">
                <a:solidFill>
                  <a:prstClr val="black"/>
                </a:solidFill>
                <a:ea typeface="+mn-ea"/>
                <a:cs typeface="+mn-cs"/>
              </a:rPr>
            </a:br>
            <a:endParaRPr lang="en-IE" sz="1944" dirty="0"/>
          </a:p>
        </p:txBody>
      </p:sp>
      <p:sp>
        <p:nvSpPr>
          <p:cNvPr id="3" name="Content Placeholder 2"/>
          <p:cNvSpPr>
            <a:spLocks noGrp="1"/>
          </p:cNvSpPr>
          <p:nvPr>
            <p:ph idx="1"/>
          </p:nvPr>
        </p:nvSpPr>
        <p:spPr>
          <a:xfrm>
            <a:off x="104931" y="1061126"/>
            <a:ext cx="12330607" cy="4836510"/>
          </a:xfrm>
        </p:spPr>
        <p:txBody>
          <a:bodyPr/>
          <a:lstStyle/>
          <a:p>
            <a:endParaRPr lang="en-IE" sz="1944" b="1" dirty="0"/>
          </a:p>
          <a:p>
            <a:endParaRPr lang="en-IE" sz="1944" b="1" dirty="0"/>
          </a:p>
          <a:p>
            <a:endParaRPr lang="en-IE" sz="1944" b="1" dirty="0"/>
          </a:p>
          <a:p>
            <a:endParaRPr lang="en-IE" sz="1944" b="1" dirty="0"/>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8401459" y="5897636"/>
            <a:ext cx="2632055" cy="960364"/>
          </a:xfrm>
          <a:prstGeom prst="rect">
            <a:avLst/>
          </a:prstGeom>
        </p:spPr>
      </p:pic>
      <p:sp>
        <p:nvSpPr>
          <p:cNvPr id="7" name="TextBox 6">
            <a:extLst>
              <a:ext uri="{FF2B5EF4-FFF2-40B4-BE49-F238E27FC236}">
                <a16:creationId xmlns:a16="http://schemas.microsoft.com/office/drawing/2014/main" id="{6F64BBCC-C484-26AC-BDCF-2566B6B458A7}"/>
              </a:ext>
            </a:extLst>
          </p:cNvPr>
          <p:cNvSpPr txBox="1"/>
          <p:nvPr/>
        </p:nvSpPr>
        <p:spPr>
          <a:xfrm>
            <a:off x="249382" y="1325563"/>
            <a:ext cx="11837687" cy="1477328"/>
          </a:xfrm>
          <a:prstGeom prst="rect">
            <a:avLst/>
          </a:prstGeom>
          <a:noFill/>
        </p:spPr>
        <p:txBody>
          <a:bodyPr wrap="square" rtlCol="0">
            <a:spAutoFit/>
          </a:bodyPr>
          <a:lstStyle/>
          <a:p>
            <a:pPr marL="285750" indent="-285750">
              <a:buFont typeface="Arial" panose="020B0604020202020204" pitchFamily="34" charset="0"/>
              <a:buChar char="•"/>
            </a:pPr>
            <a:r>
              <a:rPr lang="en-IE" dirty="0">
                <a:hlinkClick r:id="rId4"/>
              </a:rPr>
              <a:t>https://www.pinterest.ie/pin/781022760359548784/</a:t>
            </a:r>
            <a:endParaRPr lang="en-IE" dirty="0"/>
          </a:p>
          <a:p>
            <a:pPr marL="285750" indent="-285750">
              <a:buFont typeface="Arial" panose="020B0604020202020204" pitchFamily="34" charset="0"/>
              <a:buChar char="•"/>
            </a:pPr>
            <a:r>
              <a:rPr lang="en-IE" dirty="0">
                <a:hlinkClick r:id="rId5"/>
              </a:rPr>
              <a:t>https://gfycat.com/flashyfoolisharcticwolf</a:t>
            </a:r>
            <a:endParaRPr lang="en-IE" dirty="0"/>
          </a:p>
          <a:p>
            <a:pPr marL="285750" indent="-285750">
              <a:buFont typeface="Arial" panose="020B0604020202020204" pitchFamily="34" charset="0"/>
              <a:buChar char="•"/>
            </a:pPr>
            <a:r>
              <a:rPr lang="en-IE" dirty="0">
                <a:hlinkClick r:id="rId6"/>
              </a:rPr>
              <a:t>https://www.dw.com/en/silicon-semiconductors-to-convert-heat-into-power/a-16091377</a:t>
            </a:r>
            <a:endParaRPr lang="en-IE" dirty="0"/>
          </a:p>
          <a:p>
            <a:pPr marL="285750" indent="-285750">
              <a:buFont typeface="Arial" panose="020B0604020202020204" pitchFamily="34" charset="0"/>
              <a:buChar char="•"/>
            </a:pPr>
            <a:r>
              <a:rPr lang="en-IE" dirty="0">
                <a:hlinkClick r:id="rId7"/>
              </a:rPr>
              <a:t>https://www.elprocus.com/ideal-diode-circuit-working-characteristics/</a:t>
            </a:r>
            <a:r>
              <a:rPr lang="en-IE" dirty="0"/>
              <a:t> </a:t>
            </a:r>
          </a:p>
          <a:p>
            <a:pPr marL="285750" indent="-285750">
              <a:buFont typeface="Arial" panose="020B0604020202020204" pitchFamily="34" charset="0"/>
              <a:buChar char="•"/>
            </a:pPr>
            <a:r>
              <a:rPr lang="en-IE" dirty="0">
                <a:hlinkClick r:id="rId8"/>
              </a:rPr>
              <a:t>https://en.wikipedia.org/wiki/Diodes_%28disambiguation%29</a:t>
            </a:r>
            <a:r>
              <a:rPr lang="en-IE" dirty="0"/>
              <a:t> </a:t>
            </a:r>
          </a:p>
        </p:txBody>
      </p:sp>
    </p:spTree>
    <p:extLst>
      <p:ext uri="{BB962C8B-B14F-4D97-AF65-F5344CB8AC3E}">
        <p14:creationId xmlns:p14="http://schemas.microsoft.com/office/powerpoint/2010/main" val="99363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Leaving Cert Physics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8401459" y="5842076"/>
            <a:ext cx="2632055" cy="960364"/>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6020F0FF-D8FB-0DEF-8708-BE5B218D26FA}"/>
              </a:ext>
            </a:extLst>
          </p:cNvPr>
          <p:cNvPicPr>
            <a:picLocks noChangeAspect="1"/>
          </p:cNvPicPr>
          <p:nvPr/>
        </p:nvPicPr>
        <p:blipFill rotWithShape="1">
          <a:blip r:embed="rId5">
            <a:extLst>
              <a:ext uri="{28A0092B-C50C-407E-A947-70E740481C1C}">
                <a14:useLocalDpi xmlns:a14="http://schemas.microsoft.com/office/drawing/2010/main" val="0"/>
              </a:ext>
            </a:extLst>
          </a:blip>
          <a:srcRect l="8899" t="45188" r="50932" b="5617"/>
          <a:stretch/>
        </p:blipFill>
        <p:spPr>
          <a:xfrm>
            <a:off x="2275230" y="1662423"/>
            <a:ext cx="7885073" cy="3173815"/>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070E5C2-04C6-1F1E-39C0-79EB32ADBC4F}"/>
              </a:ext>
            </a:extLst>
          </p:cNvPr>
          <p:cNvPicPr>
            <a:picLocks noChangeAspect="1"/>
          </p:cNvPicPr>
          <p:nvPr/>
        </p:nvPicPr>
        <p:blipFill rotWithShape="1">
          <a:blip r:embed="rId5">
            <a:extLst>
              <a:ext uri="{28A0092B-C50C-407E-A947-70E740481C1C}">
                <a14:useLocalDpi xmlns:a14="http://schemas.microsoft.com/office/drawing/2010/main" val="0"/>
              </a:ext>
            </a:extLst>
          </a:blip>
          <a:srcRect l="8899" t="17415" r="50932" b="72708"/>
          <a:stretch/>
        </p:blipFill>
        <p:spPr>
          <a:xfrm>
            <a:off x="2275230" y="1025212"/>
            <a:ext cx="7885073" cy="637211"/>
          </a:xfrm>
          <a:prstGeom prst="rect">
            <a:avLst/>
          </a:prstGeom>
        </p:spPr>
      </p:pic>
    </p:spTree>
    <p:extLst>
      <p:ext uri="{BB962C8B-B14F-4D97-AF65-F5344CB8AC3E}">
        <p14:creationId xmlns:p14="http://schemas.microsoft.com/office/powerpoint/2010/main" val="3802265859"/>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49443" y="97436"/>
            <a:ext cx="10515600" cy="1325563"/>
          </a:xfrm>
        </p:spPr>
        <p:txBody>
          <a:bodyPr/>
          <a:lstStyle/>
          <a:p>
            <a:pPr algn="ctr" defTabSz="855859">
              <a:spcBef>
                <a:spcPts val="0"/>
              </a:spcBef>
            </a:pPr>
            <a:r>
              <a:rPr lang="en-US" b="1" dirty="0">
                <a:cs typeface="Calibri Light"/>
              </a:rPr>
              <a:t>Overview of Topics</a:t>
            </a:r>
            <a:br>
              <a:rPr lang="en-US" sz="2160" dirty="0">
                <a:solidFill>
                  <a:prstClr val="black"/>
                </a:solidFill>
                <a:ea typeface="+mn-ea"/>
                <a:cs typeface="+mn-cs"/>
              </a:rPr>
            </a:br>
            <a:endParaRPr lang="en-IE" sz="2160" dirty="0"/>
          </a:p>
        </p:txBody>
      </p:sp>
      <p:sp>
        <p:nvSpPr>
          <p:cNvPr id="3" name="Content Placeholder 2"/>
          <p:cNvSpPr>
            <a:spLocks noGrp="1"/>
          </p:cNvSpPr>
          <p:nvPr>
            <p:ph idx="1"/>
          </p:nvPr>
        </p:nvSpPr>
        <p:spPr>
          <a:xfrm>
            <a:off x="6652408" y="2180319"/>
            <a:ext cx="4928325" cy="3513445"/>
          </a:xfrm>
        </p:spPr>
        <p:txBody>
          <a:bodyPr/>
          <a:lstStyle/>
          <a:p>
            <a:pPr marL="0" indent="0" algn="ctr">
              <a:buNone/>
            </a:pPr>
            <a:endParaRPr lang="en-IE" sz="2700" b="1" dirty="0"/>
          </a:p>
          <a:p>
            <a:pPr marL="0" indent="0" algn="ctr">
              <a:buNone/>
            </a:pPr>
            <a:r>
              <a:rPr lang="en-US" sz="3200" b="1" dirty="0">
                <a:cs typeface="Calibri" panose="020F0502020204030204"/>
              </a:rPr>
              <a:t>Part 3</a:t>
            </a:r>
          </a:p>
          <a:p>
            <a:pPr marL="0" indent="0" algn="ctr">
              <a:buNone/>
            </a:pPr>
            <a:r>
              <a:rPr lang="en-US" sz="3200" b="1" dirty="0">
                <a:cs typeface="Calibri" panose="020F0502020204030204"/>
              </a:rPr>
              <a:t>Resistance &amp; Semiconductors</a:t>
            </a:r>
            <a:endParaRPr lang="en-US"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graphicFrame>
        <p:nvGraphicFramePr>
          <p:cNvPr id="8" name="Content Placeholder 2">
            <a:extLst>
              <a:ext uri="{FF2B5EF4-FFF2-40B4-BE49-F238E27FC236}">
                <a16:creationId xmlns:a16="http://schemas.microsoft.com/office/drawing/2014/main" id="{D3C39588-8CEF-D2E3-EA26-155BA67BAF3E}"/>
              </a:ext>
            </a:extLst>
          </p:cNvPr>
          <p:cNvGraphicFramePr>
            <a:graphicFrameLocks/>
          </p:cNvGraphicFramePr>
          <p:nvPr>
            <p:extLst>
              <p:ext uri="{D42A27DB-BD31-4B8C-83A1-F6EECF244321}">
                <p14:modId xmlns:p14="http://schemas.microsoft.com/office/powerpoint/2010/main" val="1049696324"/>
              </p:ext>
            </p:extLst>
          </p:nvPr>
        </p:nvGraphicFramePr>
        <p:xfrm>
          <a:off x="849443" y="854756"/>
          <a:ext cx="5648257" cy="49364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descr="Arrow: Slight curve with solid fill">
            <a:extLst>
              <a:ext uri="{FF2B5EF4-FFF2-40B4-BE49-F238E27FC236}">
                <a16:creationId xmlns:a16="http://schemas.microsoft.com/office/drawing/2014/main" id="{847DAF5E-FB76-8CC1-A862-30BB6FB5ACD3}"/>
              </a:ext>
            </a:extLst>
          </p:cNvPr>
          <p:cNvSpPr/>
          <p:nvPr/>
        </p:nvSpPr>
        <p:spPr>
          <a:xfrm>
            <a:off x="156081" y="950004"/>
            <a:ext cx="538654" cy="538654"/>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0" name="Rectangle 9" descr="Connected with solid fill">
            <a:extLst>
              <a:ext uri="{FF2B5EF4-FFF2-40B4-BE49-F238E27FC236}">
                <a16:creationId xmlns:a16="http://schemas.microsoft.com/office/drawing/2014/main" id="{7EF5B629-3A2D-A432-38C4-F1A9BA1B4303}"/>
              </a:ext>
            </a:extLst>
          </p:cNvPr>
          <p:cNvSpPr/>
          <p:nvPr/>
        </p:nvSpPr>
        <p:spPr>
          <a:xfrm>
            <a:off x="166638" y="1635875"/>
            <a:ext cx="538654" cy="538654"/>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1" name="Rectangle 10" descr="Network with solid fill">
            <a:extLst>
              <a:ext uri="{FF2B5EF4-FFF2-40B4-BE49-F238E27FC236}">
                <a16:creationId xmlns:a16="http://schemas.microsoft.com/office/drawing/2014/main" id="{7AA6C4FC-8D8C-E22D-5E6A-BE91505BF74B}"/>
              </a:ext>
            </a:extLst>
          </p:cNvPr>
          <p:cNvSpPr/>
          <p:nvPr/>
        </p:nvSpPr>
        <p:spPr>
          <a:xfrm>
            <a:off x="156081" y="2320927"/>
            <a:ext cx="538654" cy="538654"/>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2" name="Rectangle 11" descr="Diamond Suit with solid fill">
            <a:extLst>
              <a:ext uri="{FF2B5EF4-FFF2-40B4-BE49-F238E27FC236}">
                <a16:creationId xmlns:a16="http://schemas.microsoft.com/office/drawing/2014/main" id="{88576D4F-13B2-679B-B2EA-77E025925A72}"/>
              </a:ext>
            </a:extLst>
          </p:cNvPr>
          <p:cNvSpPr/>
          <p:nvPr/>
        </p:nvSpPr>
        <p:spPr>
          <a:xfrm>
            <a:off x="166638" y="3071620"/>
            <a:ext cx="538654" cy="538654"/>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3" name="Rectangle 12" descr="Atom with solid fill">
            <a:extLst>
              <a:ext uri="{FF2B5EF4-FFF2-40B4-BE49-F238E27FC236}">
                <a16:creationId xmlns:a16="http://schemas.microsoft.com/office/drawing/2014/main" id="{C2779D0D-F607-8771-70AB-C566C2BDB042}"/>
              </a:ext>
            </a:extLst>
          </p:cNvPr>
          <p:cNvSpPr/>
          <p:nvPr/>
        </p:nvSpPr>
        <p:spPr>
          <a:xfrm>
            <a:off x="156081" y="5120314"/>
            <a:ext cx="538654" cy="538654"/>
          </a:xfrm>
          <a:prstGeom prst="rect">
            <a:avLst/>
          </a:prstGeom>
          <a: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4" name="Rectangle 13" descr="Plugged Unplugged with solid fill">
            <a:extLst>
              <a:ext uri="{FF2B5EF4-FFF2-40B4-BE49-F238E27FC236}">
                <a16:creationId xmlns:a16="http://schemas.microsoft.com/office/drawing/2014/main" id="{3E7BC6FD-DC44-AD18-BB63-9881F26C7601}"/>
              </a:ext>
            </a:extLst>
          </p:cNvPr>
          <p:cNvSpPr/>
          <p:nvPr/>
        </p:nvSpPr>
        <p:spPr>
          <a:xfrm>
            <a:off x="156081" y="4360967"/>
            <a:ext cx="538654" cy="538654"/>
          </a:xfrm>
          <a:prstGeom prst="rect">
            <a:avLst/>
          </a:pr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5" name="Rectangle 14" descr="Battery charging with solid fill">
            <a:extLst>
              <a:ext uri="{FF2B5EF4-FFF2-40B4-BE49-F238E27FC236}">
                <a16:creationId xmlns:a16="http://schemas.microsoft.com/office/drawing/2014/main" id="{CB86DA05-7230-3753-3226-9EE23C820EAF}"/>
              </a:ext>
            </a:extLst>
          </p:cNvPr>
          <p:cNvSpPr/>
          <p:nvPr/>
        </p:nvSpPr>
        <p:spPr>
          <a:xfrm>
            <a:off x="156081" y="3716293"/>
            <a:ext cx="538654" cy="538654"/>
          </a:xfrm>
          <a:prstGeom prst="rect">
            <a:avLst/>
          </a:prstGeom>
          <a: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pic>
        <p:nvPicPr>
          <p:cNvPr id="5" name="Part 3">
            <a:hlinkClick r:id="" action="ppaction://media"/>
            <a:extLst>
              <a:ext uri="{FF2B5EF4-FFF2-40B4-BE49-F238E27FC236}">
                <a16:creationId xmlns:a16="http://schemas.microsoft.com/office/drawing/2014/main" id="{7E603339-5310-DC76-AFB9-721FF081F0FF}"/>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7486903" y="6146284"/>
            <a:ext cx="609600" cy="609600"/>
          </a:xfrm>
          <a:prstGeom prst="rect">
            <a:avLst/>
          </a:prstGeom>
        </p:spPr>
      </p:pic>
    </p:spTree>
    <p:extLst>
      <p:ext uri="{BB962C8B-B14F-4D97-AF65-F5344CB8AC3E}">
        <p14:creationId xmlns:p14="http://schemas.microsoft.com/office/powerpoint/2010/main" val="1190103586"/>
      </p:ext>
    </p:extLst>
  </p:cSld>
  <p:clrMapOvr>
    <a:masterClrMapping/>
  </p:clrMapOvr>
  <mc:AlternateContent xmlns:mc="http://schemas.openxmlformats.org/markup-compatibility/2006" xmlns:p14="http://schemas.microsoft.com/office/powerpoint/2010/main">
    <mc:Choice Requires="p14">
      <p:transition spd="slow" p14:dur="2000" advTm="14452"/>
    </mc:Choice>
    <mc:Fallback xmlns="">
      <p:transition spd="slow" advTm="1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Resistance</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1026" name="Picture 2" descr="voltage current resistance ohms law">
            <a:extLst>
              <a:ext uri="{FF2B5EF4-FFF2-40B4-BE49-F238E27FC236}">
                <a16:creationId xmlns:a16="http://schemas.microsoft.com/office/drawing/2014/main" id="{A0804A79-F285-47CF-AB48-1B83456FB6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10" r="18672"/>
          <a:stretch/>
        </p:blipFill>
        <p:spPr bwMode="auto">
          <a:xfrm>
            <a:off x="6502814" y="1838479"/>
            <a:ext cx="5549278" cy="3181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ltage, Current, Resistance, and Ohm's Law - learn.sparkfun.com">
            <a:extLst>
              <a:ext uri="{FF2B5EF4-FFF2-40B4-BE49-F238E27FC236}">
                <a16:creationId xmlns:a16="http://schemas.microsoft.com/office/drawing/2014/main" id="{A4C9B3ED-BEA0-53CA-BFEB-3867B012B6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431"/>
          <a:stretch/>
        </p:blipFill>
        <p:spPr bwMode="auto">
          <a:xfrm>
            <a:off x="22485" y="1020965"/>
            <a:ext cx="6480329" cy="4945119"/>
          </a:xfrm>
          <a:prstGeom prst="rect">
            <a:avLst/>
          </a:prstGeom>
          <a:noFill/>
          <a:extLst>
            <a:ext uri="{909E8E84-426E-40DD-AFC4-6F175D3DCCD1}">
              <a14:hiddenFill xmlns:a14="http://schemas.microsoft.com/office/drawing/2010/main">
                <a:solidFill>
                  <a:srgbClr val="FFFFFF"/>
                </a:solidFill>
              </a14:hiddenFill>
            </a:ext>
          </a:extLst>
        </p:spPr>
      </p:pic>
      <p:pic>
        <p:nvPicPr>
          <p:cNvPr id="5" name="Resistance">
            <a:hlinkClick r:id="" action="ppaction://media"/>
            <a:extLst>
              <a:ext uri="{FF2B5EF4-FFF2-40B4-BE49-F238E27FC236}">
                <a16:creationId xmlns:a16="http://schemas.microsoft.com/office/drawing/2014/main" id="{E13F79C3-9B34-2BF0-57A1-3341F220B2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42570" y="6146084"/>
            <a:ext cx="609600" cy="609600"/>
          </a:xfrm>
          <a:prstGeom prst="rect">
            <a:avLst/>
          </a:prstGeom>
        </p:spPr>
      </p:pic>
    </p:spTree>
    <p:extLst>
      <p:ext uri="{BB962C8B-B14F-4D97-AF65-F5344CB8AC3E}">
        <p14:creationId xmlns:p14="http://schemas.microsoft.com/office/powerpoint/2010/main" val="3599961249"/>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191386" y="-13855"/>
            <a:ext cx="12244152" cy="1325563"/>
          </a:xfrm>
        </p:spPr>
        <p:txBody>
          <a:bodyPr/>
          <a:lstStyle/>
          <a:p>
            <a:pPr algn="ctr" defTabSz="770484">
              <a:spcBef>
                <a:spcPts val="0"/>
              </a:spcBef>
            </a:pPr>
            <a:r>
              <a:rPr lang="en-US" b="1" dirty="0">
                <a:solidFill>
                  <a:prstClr val="black"/>
                </a:solidFill>
                <a:ea typeface="+mn-ea"/>
                <a:cs typeface="+mn-cs"/>
              </a:rPr>
              <a:t>Ohm’s Law</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sp>
        <p:nvSpPr>
          <p:cNvPr id="8" name="Isosceles Triangle 7">
            <a:extLst>
              <a:ext uri="{FF2B5EF4-FFF2-40B4-BE49-F238E27FC236}">
                <a16:creationId xmlns:a16="http://schemas.microsoft.com/office/drawing/2014/main" id="{1CDF10BD-04E6-4818-A351-926517D0AF78}"/>
              </a:ext>
            </a:extLst>
          </p:cNvPr>
          <p:cNvSpPr/>
          <p:nvPr/>
        </p:nvSpPr>
        <p:spPr>
          <a:xfrm>
            <a:off x="1066800" y="1835727"/>
            <a:ext cx="3865418" cy="318654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 name="Straight Connector 10">
            <a:extLst>
              <a:ext uri="{FF2B5EF4-FFF2-40B4-BE49-F238E27FC236}">
                <a16:creationId xmlns:a16="http://schemas.microsoft.com/office/drawing/2014/main" id="{B04169A0-FAF2-FF3F-6027-A7F782D64613}"/>
              </a:ext>
            </a:extLst>
          </p:cNvPr>
          <p:cNvCxnSpPr>
            <a:stCxn id="8" idx="1"/>
            <a:endCxn id="8" idx="5"/>
          </p:cNvCxnSpPr>
          <p:nvPr/>
        </p:nvCxnSpPr>
        <p:spPr>
          <a:xfrm>
            <a:off x="2033155" y="3429000"/>
            <a:ext cx="1932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B3710B-94C5-E4B1-5D6C-86B04580D513}"/>
              </a:ext>
            </a:extLst>
          </p:cNvPr>
          <p:cNvCxnSpPr/>
          <p:nvPr/>
        </p:nvCxnSpPr>
        <p:spPr>
          <a:xfrm>
            <a:off x="2999509" y="3429000"/>
            <a:ext cx="0" cy="1593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243485-0B70-6A9F-7D8C-6AB042C983B0}"/>
              </a:ext>
            </a:extLst>
          </p:cNvPr>
          <p:cNvSpPr txBox="1"/>
          <p:nvPr/>
        </p:nvSpPr>
        <p:spPr>
          <a:xfrm>
            <a:off x="2479963" y="2629037"/>
            <a:ext cx="1039091" cy="646331"/>
          </a:xfrm>
          <a:prstGeom prst="rect">
            <a:avLst/>
          </a:prstGeom>
          <a:noFill/>
        </p:spPr>
        <p:txBody>
          <a:bodyPr wrap="square" rtlCol="0">
            <a:spAutoFit/>
          </a:bodyPr>
          <a:lstStyle/>
          <a:p>
            <a:pPr algn="ctr"/>
            <a:r>
              <a:rPr lang="en-IE" b="1" dirty="0"/>
              <a:t>Voltage</a:t>
            </a:r>
          </a:p>
          <a:p>
            <a:pPr algn="ctr"/>
            <a:r>
              <a:rPr lang="en-IE" b="1" dirty="0"/>
              <a:t>(V)</a:t>
            </a:r>
          </a:p>
        </p:txBody>
      </p:sp>
      <p:sp>
        <p:nvSpPr>
          <p:cNvPr id="16" name="TextBox 15">
            <a:extLst>
              <a:ext uri="{FF2B5EF4-FFF2-40B4-BE49-F238E27FC236}">
                <a16:creationId xmlns:a16="http://schemas.microsoft.com/office/drawing/2014/main" id="{7C01902F-9BF5-1379-EE41-B0B4067BF475}"/>
              </a:ext>
            </a:extLst>
          </p:cNvPr>
          <p:cNvSpPr txBox="1"/>
          <p:nvPr/>
        </p:nvSpPr>
        <p:spPr>
          <a:xfrm>
            <a:off x="2972885" y="4040970"/>
            <a:ext cx="1278082" cy="646331"/>
          </a:xfrm>
          <a:prstGeom prst="rect">
            <a:avLst/>
          </a:prstGeom>
          <a:noFill/>
        </p:spPr>
        <p:txBody>
          <a:bodyPr wrap="square" rtlCol="0">
            <a:spAutoFit/>
          </a:bodyPr>
          <a:lstStyle/>
          <a:p>
            <a:pPr algn="ctr"/>
            <a:r>
              <a:rPr lang="en-IE" b="1" dirty="0"/>
              <a:t>Resistance</a:t>
            </a:r>
          </a:p>
          <a:p>
            <a:pPr algn="ctr"/>
            <a:r>
              <a:rPr lang="en-IE" b="1" dirty="0"/>
              <a:t>(</a:t>
            </a:r>
            <a:r>
              <a:rPr lang="el-GR" b="1" i="0" dirty="0">
                <a:solidFill>
                  <a:srgbClr val="202124"/>
                </a:solidFill>
                <a:effectLst/>
                <a:latin typeface="arial" panose="020B0604020202020204" pitchFamily="34" charset="0"/>
              </a:rPr>
              <a:t>Ω</a:t>
            </a:r>
            <a:r>
              <a:rPr lang="en-IE" b="1" dirty="0"/>
              <a:t>)</a:t>
            </a:r>
          </a:p>
        </p:txBody>
      </p:sp>
      <p:sp>
        <p:nvSpPr>
          <p:cNvPr id="17" name="TextBox 16">
            <a:extLst>
              <a:ext uri="{FF2B5EF4-FFF2-40B4-BE49-F238E27FC236}">
                <a16:creationId xmlns:a16="http://schemas.microsoft.com/office/drawing/2014/main" id="{896F9486-B0B0-6D6B-9EBE-50347ABAE8F5}"/>
              </a:ext>
            </a:extLst>
          </p:cNvPr>
          <p:cNvSpPr txBox="1"/>
          <p:nvPr/>
        </p:nvSpPr>
        <p:spPr>
          <a:xfrm>
            <a:off x="136814" y="849915"/>
            <a:ext cx="5486400" cy="1077218"/>
          </a:xfrm>
          <a:prstGeom prst="rect">
            <a:avLst/>
          </a:prstGeom>
          <a:noFill/>
        </p:spPr>
        <p:txBody>
          <a:bodyPr wrap="square" rtlCol="0">
            <a:spAutoFit/>
          </a:bodyPr>
          <a:lstStyle/>
          <a:p>
            <a:pPr algn="ctr"/>
            <a:r>
              <a:rPr lang="en-IE" sz="3200" b="1" dirty="0"/>
              <a:t>V = (I)(R)</a:t>
            </a:r>
          </a:p>
          <a:p>
            <a:pPr algn="ctr"/>
            <a:r>
              <a:rPr lang="en-IE" sz="3200" b="1" dirty="0"/>
              <a:t>Voltage = (Current)(Resistance)</a:t>
            </a:r>
          </a:p>
        </p:txBody>
      </p:sp>
      <p:sp>
        <p:nvSpPr>
          <p:cNvPr id="12" name="TextBox 11">
            <a:extLst>
              <a:ext uri="{FF2B5EF4-FFF2-40B4-BE49-F238E27FC236}">
                <a16:creationId xmlns:a16="http://schemas.microsoft.com/office/drawing/2014/main" id="{AB24B83A-CB81-C55C-EC75-A676D5ACCBC5}"/>
              </a:ext>
            </a:extLst>
          </p:cNvPr>
          <p:cNvSpPr txBox="1"/>
          <p:nvPr/>
        </p:nvSpPr>
        <p:spPr>
          <a:xfrm>
            <a:off x="1840923" y="4040970"/>
            <a:ext cx="1039091" cy="646331"/>
          </a:xfrm>
          <a:prstGeom prst="rect">
            <a:avLst/>
          </a:prstGeom>
          <a:noFill/>
        </p:spPr>
        <p:txBody>
          <a:bodyPr wrap="square" rtlCol="0">
            <a:spAutoFit/>
          </a:bodyPr>
          <a:lstStyle/>
          <a:p>
            <a:pPr algn="ctr"/>
            <a:r>
              <a:rPr lang="en-IE" b="1" dirty="0"/>
              <a:t>Current</a:t>
            </a:r>
          </a:p>
          <a:p>
            <a:pPr algn="ctr"/>
            <a:r>
              <a:rPr lang="en-IE" b="1" dirty="0"/>
              <a:t>(A)</a:t>
            </a:r>
          </a:p>
        </p:txBody>
      </p:sp>
      <p:pic>
        <p:nvPicPr>
          <p:cNvPr id="1026" name="Picture 2" descr="Electrical resistance and temperature - The Fizzics Organization">
            <a:extLst>
              <a:ext uri="{FF2B5EF4-FFF2-40B4-BE49-F238E27FC236}">
                <a16:creationId xmlns:a16="http://schemas.microsoft.com/office/drawing/2014/main" id="{23A54089-D79E-F39B-373F-D53F1E075B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5382" y="1273429"/>
            <a:ext cx="6105232" cy="4624207"/>
          </a:xfrm>
          <a:prstGeom prst="rect">
            <a:avLst/>
          </a:prstGeom>
          <a:noFill/>
          <a:extLst>
            <a:ext uri="{909E8E84-426E-40DD-AFC4-6F175D3DCCD1}">
              <a14:hiddenFill xmlns:a14="http://schemas.microsoft.com/office/drawing/2010/main">
                <a:solidFill>
                  <a:srgbClr val="FFFFFF"/>
                </a:solidFill>
              </a14:hiddenFill>
            </a:ext>
          </a:extLst>
        </p:spPr>
      </p:pic>
      <p:pic>
        <p:nvPicPr>
          <p:cNvPr id="15" name="Ohm's Law">
            <a:hlinkClick r:id="" action="ppaction://media"/>
            <a:extLst>
              <a:ext uri="{FF2B5EF4-FFF2-40B4-BE49-F238E27FC236}">
                <a16:creationId xmlns:a16="http://schemas.microsoft.com/office/drawing/2014/main" id="{B1B44811-F94D-981B-E7F3-DCB2DCB8D8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0968" y="6073018"/>
            <a:ext cx="609600" cy="609600"/>
          </a:xfrm>
          <a:prstGeom prst="rect">
            <a:avLst/>
          </a:prstGeom>
        </p:spPr>
      </p:pic>
    </p:spTree>
    <p:extLst>
      <p:ext uri="{BB962C8B-B14F-4D97-AF65-F5344CB8AC3E}">
        <p14:creationId xmlns:p14="http://schemas.microsoft.com/office/powerpoint/2010/main" val="696859437"/>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Resistivity</a:t>
            </a:r>
            <a:endParaRPr lang="en-IE" b="1" dirty="0"/>
          </a:p>
        </p:txBody>
      </p:sp>
      <p:sp>
        <p:nvSpPr>
          <p:cNvPr id="3" name="Content Placeholder 2"/>
          <p:cNvSpPr>
            <a:spLocks noGrp="1"/>
          </p:cNvSpPr>
          <p:nvPr>
            <p:ph idx="1"/>
          </p:nvPr>
        </p:nvSpPr>
        <p:spPr/>
        <p:txBody>
          <a:bodyPr/>
          <a:lstStyle/>
          <a:p>
            <a:pPr marL="0" indent="0">
              <a:buNone/>
            </a:pPr>
            <a:endParaRPr lang="en-IE" sz="27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2052" name="Picture 4" descr="3.3 Resistance and Resistivity | Texas Gateway">
            <a:extLst>
              <a:ext uri="{FF2B5EF4-FFF2-40B4-BE49-F238E27FC236}">
                <a16:creationId xmlns:a16="http://schemas.microsoft.com/office/drawing/2014/main" id="{8808A2A2-A3A7-2CEE-B0C9-B90E02962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88" y="962441"/>
            <a:ext cx="8517082" cy="42358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istance and Resistivity">
            <a:extLst>
              <a:ext uri="{FF2B5EF4-FFF2-40B4-BE49-F238E27FC236}">
                <a16:creationId xmlns:a16="http://schemas.microsoft.com/office/drawing/2014/main" id="{D17F4270-6031-2EF1-EEB4-2B3917F4A2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7736" y="3954691"/>
            <a:ext cx="5724376" cy="193153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stivity">
            <a:hlinkClick r:id="" action="ppaction://media"/>
            <a:extLst>
              <a:ext uri="{FF2B5EF4-FFF2-40B4-BE49-F238E27FC236}">
                <a16:creationId xmlns:a16="http://schemas.microsoft.com/office/drawing/2014/main" id="{8BC33E82-F104-51BC-D483-86317C6E38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2750" y="6169219"/>
            <a:ext cx="609600" cy="609600"/>
          </a:xfrm>
          <a:prstGeom prst="rect">
            <a:avLst/>
          </a:prstGeom>
        </p:spPr>
      </p:pic>
    </p:spTree>
    <p:extLst>
      <p:ext uri="{BB962C8B-B14F-4D97-AF65-F5344CB8AC3E}">
        <p14:creationId xmlns:p14="http://schemas.microsoft.com/office/powerpoint/2010/main" val="2846106711"/>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Resistors in Series</a:t>
            </a:r>
            <a:endParaRPr lang="en-IE" b="1" dirty="0"/>
          </a:p>
        </p:txBody>
      </p:sp>
      <p:sp>
        <p:nvSpPr>
          <p:cNvPr id="3" name="Content Placeholder 2"/>
          <p:cNvSpPr>
            <a:spLocks noGrp="1"/>
          </p:cNvSpPr>
          <p:nvPr>
            <p:ph idx="1"/>
          </p:nvPr>
        </p:nvSpPr>
        <p:spPr>
          <a:xfrm>
            <a:off x="7957692" y="2682240"/>
            <a:ext cx="4001420" cy="3545620"/>
          </a:xfrm>
        </p:spPr>
        <p:txBody>
          <a:bodyPr/>
          <a:lstStyle/>
          <a:p>
            <a:pPr marL="0" indent="0">
              <a:buNone/>
            </a:pPr>
            <a:endParaRPr lang="en-IE" sz="2700" b="1" dirty="0"/>
          </a:p>
          <a:p>
            <a:pPr marL="0" indent="0">
              <a:buNone/>
            </a:pPr>
            <a:r>
              <a:rPr lang="en-IE" sz="3500" b="1" dirty="0"/>
              <a:t>R </a:t>
            </a:r>
            <a:r>
              <a:rPr lang="en-IE" sz="2500" b="1" dirty="0"/>
              <a:t>total</a:t>
            </a:r>
            <a:r>
              <a:rPr lang="en-IE" sz="3500" b="1" dirty="0"/>
              <a:t> = R</a:t>
            </a:r>
            <a:r>
              <a:rPr lang="en-IE" sz="2500" b="1" dirty="0"/>
              <a:t>1</a:t>
            </a:r>
            <a:r>
              <a:rPr lang="en-IE" sz="3500" b="1" dirty="0"/>
              <a:t> + R</a:t>
            </a:r>
            <a:r>
              <a:rPr lang="en-IE" sz="2500" b="1" dirty="0"/>
              <a:t>2</a:t>
            </a:r>
            <a:r>
              <a:rPr lang="en-IE" sz="3500" b="1" dirty="0"/>
              <a:t> + R</a:t>
            </a:r>
            <a:r>
              <a:rPr lang="en-IE" sz="2500" b="1" dirty="0"/>
              <a:t>3</a:t>
            </a: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3074" name="Picture 2" descr="Resistors in Parallel - Electronics Reference">
            <a:extLst>
              <a:ext uri="{FF2B5EF4-FFF2-40B4-BE49-F238E27FC236}">
                <a16:creationId xmlns:a16="http://schemas.microsoft.com/office/drawing/2014/main" id="{F965A6F6-404C-96F6-9086-9B77836424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5738"/>
          <a:stretch/>
        </p:blipFill>
        <p:spPr bwMode="auto">
          <a:xfrm>
            <a:off x="59656" y="1165718"/>
            <a:ext cx="7898036" cy="4429128"/>
          </a:xfrm>
          <a:prstGeom prst="rect">
            <a:avLst/>
          </a:prstGeom>
          <a:noFill/>
          <a:extLst>
            <a:ext uri="{909E8E84-426E-40DD-AFC4-6F175D3DCCD1}">
              <a14:hiddenFill xmlns:a14="http://schemas.microsoft.com/office/drawing/2010/main">
                <a:solidFill>
                  <a:srgbClr val="FFFFFF"/>
                </a:solidFill>
              </a14:hiddenFill>
            </a:ext>
          </a:extLst>
        </p:spPr>
      </p:pic>
      <p:pic>
        <p:nvPicPr>
          <p:cNvPr id="5" name="Series">
            <a:hlinkClick r:id="" action="ppaction://media"/>
            <a:extLst>
              <a:ext uri="{FF2B5EF4-FFF2-40B4-BE49-F238E27FC236}">
                <a16:creationId xmlns:a16="http://schemas.microsoft.com/office/drawing/2014/main" id="{81BD0CC3-2D32-9996-F3ED-CE6AB5D02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52892" y="6078459"/>
            <a:ext cx="609600" cy="609600"/>
          </a:xfrm>
          <a:prstGeom prst="rect">
            <a:avLst/>
          </a:prstGeom>
        </p:spPr>
      </p:pic>
    </p:spTree>
    <p:extLst>
      <p:ext uri="{BB962C8B-B14F-4D97-AF65-F5344CB8AC3E}">
        <p14:creationId xmlns:p14="http://schemas.microsoft.com/office/powerpoint/2010/main" val="2950460819"/>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8200" y="18255"/>
            <a:ext cx="10515600" cy="1325563"/>
          </a:xfrm>
        </p:spPr>
        <p:txBody>
          <a:bodyPr>
            <a:normAutofit/>
          </a:bodyPr>
          <a:lstStyle/>
          <a:p>
            <a:pPr algn="ctr" defTabSz="855859">
              <a:spcBef>
                <a:spcPts val="0"/>
              </a:spcBef>
            </a:pPr>
            <a:r>
              <a:rPr lang="en-US" b="1" dirty="0"/>
              <a:t>Resistors in Parallel</a:t>
            </a:r>
            <a:endParaRPr lang="en-IE"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957692" y="2499554"/>
                <a:ext cx="4001420" cy="3728306"/>
              </a:xfrm>
            </p:spPr>
            <p:txBody>
              <a:bodyPr/>
              <a:lstStyle/>
              <a:p>
                <a:pPr marL="0" indent="0">
                  <a:buNone/>
                </a:pPr>
                <a:endParaRPr lang="en-IE" sz="2700" b="1" dirty="0"/>
              </a:p>
              <a:p>
                <a:pPr marL="0" indent="0">
                  <a:buNone/>
                </a:pPr>
                <a14:m>
                  <m:oMath xmlns:m="http://schemas.openxmlformats.org/officeDocument/2006/math">
                    <m:f>
                      <m:fPr>
                        <m:ctrlPr>
                          <a:rPr lang="en-IE" sz="3500" b="1" i="1" smtClean="0">
                            <a:latin typeface="Cambria Math" panose="02040503050406030204" pitchFamily="18" charset="0"/>
                          </a:rPr>
                        </m:ctrlPr>
                      </m:fPr>
                      <m:num>
                        <m:r>
                          <a:rPr lang="en-IE" sz="3500" b="1" i="1" smtClean="0">
                            <a:latin typeface="Cambria Math" panose="02040503050406030204" pitchFamily="18" charset="0"/>
                          </a:rPr>
                          <m:t>𝟏</m:t>
                        </m:r>
                      </m:num>
                      <m:den>
                        <m:r>
                          <m:rPr>
                            <m:nor/>
                          </m:rPr>
                          <a:rPr lang="en-IE" sz="4400" b="1" dirty="0"/>
                          <m:t>R</m:t>
                        </m:r>
                        <m:r>
                          <m:rPr>
                            <m:nor/>
                          </m:rPr>
                          <a:rPr lang="en-IE" sz="3600" b="1" dirty="0"/>
                          <m:t>total</m:t>
                        </m:r>
                      </m:den>
                    </m:f>
                  </m:oMath>
                </a14:m>
                <a:r>
                  <a:rPr lang="en-IE" sz="3500" b="1" dirty="0"/>
                  <a:t> = </a:t>
                </a:r>
                <a14:m>
                  <m:oMath xmlns:m="http://schemas.openxmlformats.org/officeDocument/2006/math">
                    <m:f>
                      <m:fPr>
                        <m:ctrlPr>
                          <a:rPr lang="en-IE" sz="3500" b="1" i="1">
                            <a:latin typeface="Cambria Math" panose="02040503050406030204" pitchFamily="18" charset="0"/>
                          </a:rPr>
                        </m:ctrlPr>
                      </m:fPr>
                      <m:num>
                        <m:r>
                          <a:rPr lang="en-IE" sz="3500" b="1" i="1" smtClean="0">
                            <a:latin typeface="Cambria Math" panose="02040503050406030204" pitchFamily="18" charset="0"/>
                          </a:rPr>
                          <m:t>𝟏</m:t>
                        </m:r>
                      </m:num>
                      <m:den>
                        <m:r>
                          <m:rPr>
                            <m:nor/>
                          </m:rPr>
                          <a:rPr lang="en-IE" sz="3500" b="1" dirty="0"/>
                          <m:t>R</m:t>
                        </m:r>
                        <m:r>
                          <m:rPr>
                            <m:nor/>
                          </m:rPr>
                          <a:rPr lang="en-IE" sz="2500" b="1" dirty="0"/>
                          <m:t>1</m:t>
                        </m:r>
                      </m:den>
                    </m:f>
                  </m:oMath>
                </a14:m>
                <a:r>
                  <a:rPr lang="en-IE" sz="3500" b="1" dirty="0"/>
                  <a:t> + </a:t>
                </a:r>
                <a14:m>
                  <m:oMath xmlns:m="http://schemas.openxmlformats.org/officeDocument/2006/math">
                    <m:f>
                      <m:fPr>
                        <m:ctrlPr>
                          <a:rPr lang="en-IE" sz="3500" b="1" i="1">
                            <a:latin typeface="Cambria Math" panose="02040503050406030204" pitchFamily="18" charset="0"/>
                          </a:rPr>
                        </m:ctrlPr>
                      </m:fPr>
                      <m:num>
                        <m:r>
                          <a:rPr lang="en-IE" sz="3500" b="1" i="1" smtClean="0">
                            <a:latin typeface="Cambria Math" panose="02040503050406030204" pitchFamily="18" charset="0"/>
                          </a:rPr>
                          <m:t>𝟏</m:t>
                        </m:r>
                      </m:num>
                      <m:den>
                        <m:r>
                          <m:rPr>
                            <m:nor/>
                          </m:rPr>
                          <a:rPr lang="en-IE" sz="3500" b="1" dirty="0"/>
                          <m:t>R</m:t>
                        </m:r>
                        <m:r>
                          <m:rPr>
                            <m:nor/>
                          </m:rPr>
                          <a:rPr lang="en-IE" sz="2500" b="1" dirty="0"/>
                          <m:t>2</m:t>
                        </m:r>
                      </m:den>
                    </m:f>
                  </m:oMath>
                </a14:m>
                <a:r>
                  <a:rPr lang="en-IE" sz="3500" b="1" dirty="0"/>
                  <a:t> + </a:t>
                </a:r>
                <a14:m>
                  <m:oMath xmlns:m="http://schemas.openxmlformats.org/officeDocument/2006/math">
                    <m:f>
                      <m:fPr>
                        <m:ctrlPr>
                          <a:rPr lang="en-IE" sz="3500" b="1" i="1">
                            <a:latin typeface="Cambria Math" panose="02040503050406030204" pitchFamily="18" charset="0"/>
                          </a:rPr>
                        </m:ctrlPr>
                      </m:fPr>
                      <m:num>
                        <m:r>
                          <a:rPr lang="en-IE" sz="3500" b="1" i="1" smtClean="0">
                            <a:latin typeface="Cambria Math" panose="02040503050406030204" pitchFamily="18" charset="0"/>
                          </a:rPr>
                          <m:t>𝟏</m:t>
                        </m:r>
                      </m:num>
                      <m:den>
                        <m:r>
                          <m:rPr>
                            <m:nor/>
                          </m:rPr>
                          <a:rPr lang="en-IE" sz="3500" b="1" dirty="0"/>
                          <m:t>R</m:t>
                        </m:r>
                        <m:r>
                          <m:rPr>
                            <m:nor/>
                          </m:rPr>
                          <a:rPr lang="en-IE" sz="2500" b="1" dirty="0"/>
                          <m:t>3</m:t>
                        </m:r>
                      </m:den>
                    </m:f>
                  </m:oMath>
                </a14:m>
                <a:r>
                  <a:rPr lang="en-IE" sz="3500" b="1"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957692" y="2499554"/>
                <a:ext cx="4001420" cy="3728306"/>
              </a:xfrm>
              <a:blipFill>
                <a:blip r:embed="rId6"/>
                <a:stretch>
                  <a:fillRect/>
                </a:stretch>
              </a:blipFill>
            </p:spPr>
            <p:txBody>
              <a:bodyPr/>
              <a:lstStyle/>
              <a:p>
                <a:r>
                  <a:rPr lang="en-IE">
                    <a:noFill/>
                  </a:rPr>
                  <a:t> </a:t>
                </a:r>
              </a:p>
            </p:txBody>
          </p:sp>
        </mc:Fallback>
      </mc:AlternateContent>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8656970" y="5791201"/>
            <a:ext cx="2923763" cy="1066800"/>
          </a:xfrm>
          <a:prstGeom prst="rect">
            <a:avLst/>
          </a:prstGeom>
        </p:spPr>
      </p:pic>
      <p:pic>
        <p:nvPicPr>
          <p:cNvPr id="7" name="Picture 2" descr="Resistors in Parallel - Electronics Reference">
            <a:extLst>
              <a:ext uri="{FF2B5EF4-FFF2-40B4-BE49-F238E27FC236}">
                <a16:creationId xmlns:a16="http://schemas.microsoft.com/office/drawing/2014/main" id="{509E9096-5BF5-43CB-6008-2C76427E6A8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4262"/>
          <a:stretch/>
        </p:blipFill>
        <p:spPr bwMode="auto">
          <a:xfrm>
            <a:off x="70329" y="1564847"/>
            <a:ext cx="7887363" cy="3728306"/>
          </a:xfrm>
          <a:prstGeom prst="rect">
            <a:avLst/>
          </a:prstGeom>
          <a:noFill/>
          <a:extLst>
            <a:ext uri="{909E8E84-426E-40DD-AFC4-6F175D3DCCD1}">
              <a14:hiddenFill xmlns:a14="http://schemas.microsoft.com/office/drawing/2010/main">
                <a:solidFill>
                  <a:srgbClr val="FFFFFF"/>
                </a:solidFill>
              </a14:hiddenFill>
            </a:ext>
          </a:extLst>
        </p:spPr>
      </p:pic>
      <p:pic>
        <p:nvPicPr>
          <p:cNvPr id="5" name="Parallel">
            <a:hlinkClick r:id="" action="ppaction://media"/>
            <a:extLst>
              <a:ext uri="{FF2B5EF4-FFF2-40B4-BE49-F238E27FC236}">
                <a16:creationId xmlns:a16="http://schemas.microsoft.com/office/drawing/2014/main" id="{DC2586B6-BDD7-9297-A758-18E8941815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92931" y="6199683"/>
            <a:ext cx="609600" cy="609600"/>
          </a:xfrm>
          <a:prstGeom prst="rect">
            <a:avLst/>
          </a:prstGeom>
        </p:spPr>
      </p:pic>
    </p:spTree>
    <p:extLst>
      <p:ext uri="{BB962C8B-B14F-4D97-AF65-F5344CB8AC3E}">
        <p14:creationId xmlns:p14="http://schemas.microsoft.com/office/powerpoint/2010/main" val="272090743"/>
      </p:ext>
    </p:extLst>
  </p:cSld>
  <p:clrMapOvr>
    <a:masterClrMapping/>
  </p:clrMapOvr>
  <mc:AlternateContent xmlns:mc="http://schemas.openxmlformats.org/markup-compatibility/2006" xmlns:p14="http://schemas.microsoft.com/office/powerpoint/2010/main">
    <mc:Choice Requires="p14">
      <p:transition spd="slow" p14:dur="2000" advTm="56527"/>
    </mc:Choice>
    <mc:Fallback xmlns="">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7E7C5D-1233-40C9-A974-1C9098188301}"/>
</file>

<file path=customXml/itemProps2.xml><?xml version="1.0" encoding="utf-8"?>
<ds:datastoreItem xmlns:ds="http://schemas.openxmlformats.org/officeDocument/2006/customXml" ds:itemID="{46E57997-20C5-4431-9AE5-3155978C592E}"/>
</file>

<file path=customXml/itemProps3.xml><?xml version="1.0" encoding="utf-8"?>
<ds:datastoreItem xmlns:ds="http://schemas.openxmlformats.org/officeDocument/2006/customXml" ds:itemID="{AED68FDF-AAF5-411E-A669-CCFF093FF0FF}"/>
</file>

<file path=docProps/app.xml><?xml version="1.0" encoding="utf-8"?>
<Properties xmlns="http://schemas.openxmlformats.org/officeDocument/2006/extended-properties" xmlns:vt="http://schemas.openxmlformats.org/officeDocument/2006/docPropsVTypes">
  <Template>office theme</Template>
  <TotalTime>958</TotalTime>
  <Words>1797</Words>
  <Application>Microsoft Office PowerPoint</Application>
  <PresentationFormat>Widescreen</PresentationFormat>
  <Paragraphs>181</Paragraphs>
  <Slides>24</Slides>
  <Notes>19</Notes>
  <HiddenSlides>0</HiddenSlides>
  <MMClips>18</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Leaving Certificate Physics  Electricity Part 3 – Resistance &amp; Semiconductors </vt:lpstr>
      <vt:lpstr>Leaving Cert Physics Learning Outcomes </vt:lpstr>
      <vt:lpstr>Leaving Cert Physics Learning Outcomes </vt:lpstr>
      <vt:lpstr>Overview of Topics </vt:lpstr>
      <vt:lpstr>Resistance</vt:lpstr>
      <vt:lpstr>Ohm’s Law </vt:lpstr>
      <vt:lpstr>Resistivity</vt:lpstr>
      <vt:lpstr>Resistors in Series</vt:lpstr>
      <vt:lpstr>Resistors in Parallel</vt:lpstr>
      <vt:lpstr>Potential Divider</vt:lpstr>
      <vt:lpstr>Wheatstone Bridge</vt:lpstr>
      <vt:lpstr>Effects of an Electric Current</vt:lpstr>
      <vt:lpstr>Domestic Wiring</vt:lpstr>
      <vt:lpstr>Semiconductors</vt:lpstr>
      <vt:lpstr>Semiconductors</vt:lpstr>
      <vt:lpstr>Intrinsic Conduction</vt:lpstr>
      <vt:lpstr>Extrinsic Conduction</vt:lpstr>
      <vt:lpstr>P-N Junction</vt:lpstr>
      <vt:lpstr>Forward Biased P-N Junction</vt:lpstr>
      <vt:lpstr>Reverse Biased P-N Junction</vt:lpstr>
      <vt:lpstr>Exam Q - 2016 LC Physics HL Q10</vt:lpstr>
      <vt:lpstr>Contact details</vt:lpstr>
      <vt:lpstr>Image Sources </vt:lpstr>
      <vt:lpstr>Image 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ULStudent:TARA.RYAN</cp:lastModifiedBy>
  <cp:revision>7</cp:revision>
  <dcterms:created xsi:type="dcterms:W3CDTF">2022-05-30T09:15:00Z</dcterms:created>
  <dcterms:modified xsi:type="dcterms:W3CDTF">2022-07-04T09:19:45Z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