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ink/ink1.xml" ContentType="application/inkml+xml"/>
  <Override PartName="/ppt/ink/ink2.xml" ContentType="application/inkml+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32" r:id="rId2"/>
    <p:sldId id="367" r:id="rId3"/>
    <p:sldId id="349" r:id="rId4"/>
    <p:sldId id="362" r:id="rId5"/>
    <p:sldId id="343" r:id="rId6"/>
    <p:sldId id="363" r:id="rId7"/>
    <p:sldId id="364" r:id="rId8"/>
    <p:sldId id="354" r:id="rId9"/>
    <p:sldId id="365" r:id="rId10"/>
    <p:sldId id="374" r:id="rId11"/>
    <p:sldId id="366" r:id="rId12"/>
    <p:sldId id="375" r:id="rId13"/>
    <p:sldId id="376" r:id="rId14"/>
    <p:sldId id="379" r:id="rId15"/>
    <p:sldId id="377" r:id="rId16"/>
    <p:sldId id="381" r:id="rId17"/>
    <p:sldId id="382" r:id="rId18"/>
    <p:sldId id="378" r:id="rId19"/>
    <p:sldId id="393" r:id="rId20"/>
    <p:sldId id="383" r:id="rId21"/>
    <p:sldId id="361" r:id="rId22"/>
    <p:sldId id="3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1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1AF8C8-2F94-47B8-A0AA-85B2623CCB11}" v="477" dt="2022-07-04T09:17:29.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47182" autoAdjust="0"/>
  </p:normalViewPr>
  <p:slideViewPr>
    <p:cSldViewPr snapToGrid="0">
      <p:cViewPr varScale="1">
        <p:scale>
          <a:sx n="64" d="100"/>
          <a:sy n="64" d="100"/>
        </p:scale>
        <p:origin x="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74377-7113-41F1-A117-06D8074B9B1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8C12B90-815D-4021-9F1E-81C7728A5873}">
      <dgm:prSet/>
      <dgm:spPr/>
      <dgm:t>
        <a:bodyPr/>
        <a:lstStyle/>
        <a:p>
          <a:r>
            <a:rPr lang="en-US" dirty="0"/>
            <a:t>Capacitance</a:t>
          </a:r>
        </a:p>
      </dgm:t>
    </dgm:pt>
    <dgm:pt modelId="{9EB78356-74D8-41C2-9F6B-41FFC10109FC}" type="parTrans" cxnId="{9CAA7BED-A6D2-44A3-A4B0-B9E905A89F08}">
      <dgm:prSet/>
      <dgm:spPr/>
      <dgm:t>
        <a:bodyPr/>
        <a:lstStyle/>
        <a:p>
          <a:endParaRPr lang="en-US"/>
        </a:p>
      </dgm:t>
    </dgm:pt>
    <dgm:pt modelId="{E0645DE4-83C9-4B54-B98C-290B9F1ED85E}" type="sibTrans" cxnId="{9CAA7BED-A6D2-44A3-A4B0-B9E905A89F08}">
      <dgm:prSet/>
      <dgm:spPr/>
      <dgm:t>
        <a:bodyPr/>
        <a:lstStyle/>
        <a:p>
          <a:endParaRPr lang="en-US"/>
        </a:p>
      </dgm:t>
    </dgm:pt>
    <dgm:pt modelId="{5B114C5E-D983-48B7-A4D9-70F37760ADF9}">
      <dgm:prSet/>
      <dgm:spPr/>
      <dgm:t>
        <a:bodyPr/>
        <a:lstStyle/>
        <a:p>
          <a:r>
            <a:rPr lang="en-US" dirty="0"/>
            <a:t>Electric Current</a:t>
          </a:r>
        </a:p>
      </dgm:t>
    </dgm:pt>
    <dgm:pt modelId="{3B3626F1-B46D-44E8-85BB-6936660B2B9A}" type="parTrans" cxnId="{DEB52A1F-8EAD-4A6A-A546-24EA2FB271E8}">
      <dgm:prSet/>
      <dgm:spPr/>
      <dgm:t>
        <a:bodyPr/>
        <a:lstStyle/>
        <a:p>
          <a:endParaRPr lang="en-US"/>
        </a:p>
      </dgm:t>
    </dgm:pt>
    <dgm:pt modelId="{72AD94D1-ED0D-4E7B-999A-2E4892E6FC24}" type="sibTrans" cxnId="{DEB52A1F-8EAD-4A6A-A546-24EA2FB271E8}">
      <dgm:prSet/>
      <dgm:spPr/>
      <dgm:t>
        <a:bodyPr/>
        <a:lstStyle/>
        <a:p>
          <a:endParaRPr lang="en-US"/>
        </a:p>
      </dgm:t>
    </dgm:pt>
    <dgm:pt modelId="{58426618-E6CA-4902-89DF-028B5EFCE18A}">
      <dgm:prSet/>
      <dgm:spPr/>
      <dgm:t>
        <a:bodyPr/>
        <a:lstStyle/>
        <a:p>
          <a:r>
            <a:rPr lang="en-US" dirty="0"/>
            <a:t>Potential Difference</a:t>
          </a:r>
        </a:p>
      </dgm:t>
    </dgm:pt>
    <dgm:pt modelId="{B8215AF8-090D-4BC0-B58B-78B20483592A}" type="parTrans" cxnId="{87674597-2AB4-4B0A-89F2-8407E5D4C620}">
      <dgm:prSet/>
      <dgm:spPr/>
      <dgm:t>
        <a:bodyPr/>
        <a:lstStyle/>
        <a:p>
          <a:endParaRPr lang="en-IE"/>
        </a:p>
      </dgm:t>
    </dgm:pt>
    <dgm:pt modelId="{0A47BD19-2193-4D2F-8B11-0C2B463DD48D}" type="sibTrans" cxnId="{87674597-2AB4-4B0A-89F2-8407E5D4C620}">
      <dgm:prSet/>
      <dgm:spPr/>
      <dgm:t>
        <a:bodyPr/>
        <a:lstStyle/>
        <a:p>
          <a:endParaRPr lang="en-IE"/>
        </a:p>
      </dgm:t>
    </dgm:pt>
    <dgm:pt modelId="{6EF6CF61-D1C1-47C9-B50C-D1FA353FC404}">
      <dgm:prSet/>
      <dgm:spPr/>
      <dgm:t>
        <a:bodyPr/>
        <a:lstStyle/>
        <a:p>
          <a:r>
            <a:rPr lang="en-US" dirty="0"/>
            <a:t>Voltage-Current Graphs</a:t>
          </a:r>
        </a:p>
      </dgm:t>
    </dgm:pt>
    <dgm:pt modelId="{AD929F3E-E00F-4D7A-9926-782AAE388634}" type="parTrans" cxnId="{D5E55288-0645-49BF-966B-C8B22D1A1AAB}">
      <dgm:prSet/>
      <dgm:spPr/>
      <dgm:t>
        <a:bodyPr/>
        <a:lstStyle/>
        <a:p>
          <a:endParaRPr lang="en-IE"/>
        </a:p>
      </dgm:t>
    </dgm:pt>
    <dgm:pt modelId="{2E5B7210-5191-4123-8518-DD063CE917F3}" type="sibTrans" cxnId="{D5E55288-0645-49BF-966B-C8B22D1A1AAB}">
      <dgm:prSet/>
      <dgm:spPr/>
      <dgm:t>
        <a:bodyPr/>
        <a:lstStyle/>
        <a:p>
          <a:endParaRPr lang="en-IE"/>
        </a:p>
      </dgm:t>
    </dgm:pt>
    <dgm:pt modelId="{4235F975-D63B-40F4-BCE0-07AA88A59FA6}">
      <dgm:prSet/>
      <dgm:spPr/>
      <dgm:t>
        <a:bodyPr/>
        <a:lstStyle/>
        <a:p>
          <a:r>
            <a:rPr lang="en-US" dirty="0"/>
            <a:t>Electricity &amp; Magnetism</a:t>
          </a:r>
        </a:p>
      </dgm:t>
    </dgm:pt>
    <dgm:pt modelId="{464755F4-DB44-47A5-91B4-A3C7BB06B49B}" type="parTrans" cxnId="{967C06D3-6342-4C87-B9B5-A98FA2076345}">
      <dgm:prSet/>
      <dgm:spPr/>
      <dgm:t>
        <a:bodyPr/>
        <a:lstStyle/>
        <a:p>
          <a:endParaRPr lang="en-IE"/>
        </a:p>
      </dgm:t>
    </dgm:pt>
    <dgm:pt modelId="{857AC85F-667E-43DE-A02C-C319F8802906}" type="sibTrans" cxnId="{967C06D3-6342-4C87-B9B5-A98FA2076345}">
      <dgm:prSet/>
      <dgm:spPr/>
      <dgm:t>
        <a:bodyPr/>
        <a:lstStyle/>
        <a:p>
          <a:endParaRPr lang="en-IE"/>
        </a:p>
      </dgm:t>
    </dgm:pt>
    <dgm:pt modelId="{76C2AF06-6F6B-4EF4-A1C1-CE9DF73D49DF}" type="pres">
      <dgm:prSet presAssocID="{17874377-7113-41F1-A117-06D8074B9B17}" presName="linear" presStyleCnt="0">
        <dgm:presLayoutVars>
          <dgm:animLvl val="lvl"/>
          <dgm:resizeHandles val="exact"/>
        </dgm:presLayoutVars>
      </dgm:prSet>
      <dgm:spPr/>
    </dgm:pt>
    <dgm:pt modelId="{DC3DDB74-8666-4B1B-8FAD-BF42E8B9867F}" type="pres">
      <dgm:prSet presAssocID="{58426618-E6CA-4902-89DF-028B5EFCE18A}" presName="parentText" presStyleLbl="node1" presStyleIdx="0" presStyleCnt="5">
        <dgm:presLayoutVars>
          <dgm:chMax val="0"/>
          <dgm:bulletEnabled val="1"/>
        </dgm:presLayoutVars>
      </dgm:prSet>
      <dgm:spPr/>
    </dgm:pt>
    <dgm:pt modelId="{272865DE-F30C-4A92-A603-01D880402CC6}" type="pres">
      <dgm:prSet presAssocID="{0A47BD19-2193-4D2F-8B11-0C2B463DD48D}" presName="spacer" presStyleCnt="0"/>
      <dgm:spPr/>
    </dgm:pt>
    <dgm:pt modelId="{61DE4AB0-06A6-4964-A96F-055542026C6D}" type="pres">
      <dgm:prSet presAssocID="{68C12B90-815D-4021-9F1E-81C7728A5873}" presName="parentText" presStyleLbl="node1" presStyleIdx="1" presStyleCnt="5">
        <dgm:presLayoutVars>
          <dgm:chMax val="0"/>
          <dgm:bulletEnabled val="1"/>
        </dgm:presLayoutVars>
      </dgm:prSet>
      <dgm:spPr/>
    </dgm:pt>
    <dgm:pt modelId="{7B61FE71-EA1E-471C-AC49-687C7382B35E}" type="pres">
      <dgm:prSet presAssocID="{E0645DE4-83C9-4B54-B98C-290B9F1ED85E}" presName="spacer" presStyleCnt="0"/>
      <dgm:spPr/>
    </dgm:pt>
    <dgm:pt modelId="{7663BDDC-E94E-48EA-B0F7-32C04E946744}" type="pres">
      <dgm:prSet presAssocID="{5B114C5E-D983-48B7-A4D9-70F37760ADF9}" presName="parentText" presStyleLbl="node1" presStyleIdx="2" presStyleCnt="5">
        <dgm:presLayoutVars>
          <dgm:chMax val="0"/>
          <dgm:bulletEnabled val="1"/>
        </dgm:presLayoutVars>
      </dgm:prSet>
      <dgm:spPr/>
    </dgm:pt>
    <dgm:pt modelId="{E27B2FCB-7669-4A6C-9710-6C604E8AC509}" type="pres">
      <dgm:prSet presAssocID="{72AD94D1-ED0D-4E7B-999A-2E4892E6FC24}" presName="spacer" presStyleCnt="0"/>
      <dgm:spPr/>
    </dgm:pt>
    <dgm:pt modelId="{9F52F898-D8CE-4211-BF6B-47DE4699C138}" type="pres">
      <dgm:prSet presAssocID="{6EF6CF61-D1C1-47C9-B50C-D1FA353FC404}" presName="parentText" presStyleLbl="node1" presStyleIdx="3" presStyleCnt="5">
        <dgm:presLayoutVars>
          <dgm:chMax val="0"/>
          <dgm:bulletEnabled val="1"/>
        </dgm:presLayoutVars>
      </dgm:prSet>
      <dgm:spPr/>
    </dgm:pt>
    <dgm:pt modelId="{0206C45C-0F9C-43F3-928F-2D4850D3D141}" type="pres">
      <dgm:prSet presAssocID="{2E5B7210-5191-4123-8518-DD063CE917F3}" presName="spacer" presStyleCnt="0"/>
      <dgm:spPr/>
    </dgm:pt>
    <dgm:pt modelId="{0B93D353-6A7E-4709-BBF3-399033C9F2E1}" type="pres">
      <dgm:prSet presAssocID="{4235F975-D63B-40F4-BCE0-07AA88A59FA6}" presName="parentText" presStyleLbl="node1" presStyleIdx="4" presStyleCnt="5">
        <dgm:presLayoutVars>
          <dgm:chMax val="0"/>
          <dgm:bulletEnabled val="1"/>
        </dgm:presLayoutVars>
      </dgm:prSet>
      <dgm:spPr/>
    </dgm:pt>
  </dgm:ptLst>
  <dgm:cxnLst>
    <dgm:cxn modelId="{702D4312-29D8-44C7-94B1-26EBB70BE96D}" type="presOf" srcId="{4235F975-D63B-40F4-BCE0-07AA88A59FA6}" destId="{0B93D353-6A7E-4709-BBF3-399033C9F2E1}" srcOrd="0" destOrd="0" presId="urn:microsoft.com/office/officeart/2005/8/layout/vList2"/>
    <dgm:cxn modelId="{DEB52A1F-8EAD-4A6A-A546-24EA2FB271E8}" srcId="{17874377-7113-41F1-A117-06D8074B9B17}" destId="{5B114C5E-D983-48B7-A4D9-70F37760ADF9}" srcOrd="2" destOrd="0" parTransId="{3B3626F1-B46D-44E8-85BB-6936660B2B9A}" sibTransId="{72AD94D1-ED0D-4E7B-999A-2E4892E6FC24}"/>
    <dgm:cxn modelId="{6DB66078-8618-4663-B5CD-69D4B8CE7B60}" type="presOf" srcId="{5B114C5E-D983-48B7-A4D9-70F37760ADF9}" destId="{7663BDDC-E94E-48EA-B0F7-32C04E946744}" srcOrd="0" destOrd="0" presId="urn:microsoft.com/office/officeart/2005/8/layout/vList2"/>
    <dgm:cxn modelId="{B62E3C79-E701-425E-9A00-4E0A170EE0DB}" type="presOf" srcId="{17874377-7113-41F1-A117-06D8074B9B17}" destId="{76C2AF06-6F6B-4EF4-A1C1-CE9DF73D49DF}" srcOrd="0" destOrd="0" presId="urn:microsoft.com/office/officeart/2005/8/layout/vList2"/>
    <dgm:cxn modelId="{D5E55288-0645-49BF-966B-C8B22D1A1AAB}" srcId="{17874377-7113-41F1-A117-06D8074B9B17}" destId="{6EF6CF61-D1C1-47C9-B50C-D1FA353FC404}" srcOrd="3" destOrd="0" parTransId="{AD929F3E-E00F-4D7A-9926-782AAE388634}" sibTransId="{2E5B7210-5191-4123-8518-DD063CE917F3}"/>
    <dgm:cxn modelId="{D96D8392-A8D3-4449-A394-A1FE1083EC7D}" type="presOf" srcId="{6EF6CF61-D1C1-47C9-B50C-D1FA353FC404}" destId="{9F52F898-D8CE-4211-BF6B-47DE4699C138}" srcOrd="0" destOrd="0" presId="urn:microsoft.com/office/officeart/2005/8/layout/vList2"/>
    <dgm:cxn modelId="{87674597-2AB4-4B0A-89F2-8407E5D4C620}" srcId="{17874377-7113-41F1-A117-06D8074B9B17}" destId="{58426618-E6CA-4902-89DF-028B5EFCE18A}" srcOrd="0" destOrd="0" parTransId="{B8215AF8-090D-4BC0-B58B-78B20483592A}" sibTransId="{0A47BD19-2193-4D2F-8B11-0C2B463DD48D}"/>
    <dgm:cxn modelId="{1E53FFC3-7187-463C-9D5B-81B3FD0FA76C}" type="presOf" srcId="{68C12B90-815D-4021-9F1E-81C7728A5873}" destId="{61DE4AB0-06A6-4964-A96F-055542026C6D}" srcOrd="0" destOrd="0" presId="urn:microsoft.com/office/officeart/2005/8/layout/vList2"/>
    <dgm:cxn modelId="{967C06D3-6342-4C87-B9B5-A98FA2076345}" srcId="{17874377-7113-41F1-A117-06D8074B9B17}" destId="{4235F975-D63B-40F4-BCE0-07AA88A59FA6}" srcOrd="4" destOrd="0" parTransId="{464755F4-DB44-47A5-91B4-A3C7BB06B49B}" sibTransId="{857AC85F-667E-43DE-A02C-C319F8802906}"/>
    <dgm:cxn modelId="{28648CE2-A7B2-42BA-9197-7A947352F475}" type="presOf" srcId="{58426618-E6CA-4902-89DF-028B5EFCE18A}" destId="{DC3DDB74-8666-4B1B-8FAD-BF42E8B9867F}" srcOrd="0" destOrd="0" presId="urn:microsoft.com/office/officeart/2005/8/layout/vList2"/>
    <dgm:cxn modelId="{9CAA7BED-A6D2-44A3-A4B0-B9E905A89F08}" srcId="{17874377-7113-41F1-A117-06D8074B9B17}" destId="{68C12B90-815D-4021-9F1E-81C7728A5873}" srcOrd="1" destOrd="0" parTransId="{9EB78356-74D8-41C2-9F6B-41FFC10109FC}" sibTransId="{E0645DE4-83C9-4B54-B98C-290B9F1ED85E}"/>
    <dgm:cxn modelId="{39CBDFC6-8B17-4F79-9D44-D05A10575143}" type="presParOf" srcId="{76C2AF06-6F6B-4EF4-A1C1-CE9DF73D49DF}" destId="{DC3DDB74-8666-4B1B-8FAD-BF42E8B9867F}" srcOrd="0" destOrd="0" presId="urn:microsoft.com/office/officeart/2005/8/layout/vList2"/>
    <dgm:cxn modelId="{D26558E8-7665-4458-B546-60DCFF2F8829}" type="presParOf" srcId="{76C2AF06-6F6B-4EF4-A1C1-CE9DF73D49DF}" destId="{272865DE-F30C-4A92-A603-01D880402CC6}" srcOrd="1" destOrd="0" presId="urn:microsoft.com/office/officeart/2005/8/layout/vList2"/>
    <dgm:cxn modelId="{B831C706-AA6B-4971-81EC-082D8AAED26C}" type="presParOf" srcId="{76C2AF06-6F6B-4EF4-A1C1-CE9DF73D49DF}" destId="{61DE4AB0-06A6-4964-A96F-055542026C6D}" srcOrd="2" destOrd="0" presId="urn:microsoft.com/office/officeart/2005/8/layout/vList2"/>
    <dgm:cxn modelId="{925BD843-0E46-4F66-BB90-4B8E1D39CFA4}" type="presParOf" srcId="{76C2AF06-6F6B-4EF4-A1C1-CE9DF73D49DF}" destId="{7B61FE71-EA1E-471C-AC49-687C7382B35E}" srcOrd="3" destOrd="0" presId="urn:microsoft.com/office/officeart/2005/8/layout/vList2"/>
    <dgm:cxn modelId="{CE4A625C-3581-4FE8-8D51-F5D2D2C58788}" type="presParOf" srcId="{76C2AF06-6F6B-4EF4-A1C1-CE9DF73D49DF}" destId="{7663BDDC-E94E-48EA-B0F7-32C04E946744}" srcOrd="4" destOrd="0" presId="urn:microsoft.com/office/officeart/2005/8/layout/vList2"/>
    <dgm:cxn modelId="{2E4D7B7D-5A34-4204-8E87-6A03C0795581}" type="presParOf" srcId="{76C2AF06-6F6B-4EF4-A1C1-CE9DF73D49DF}" destId="{E27B2FCB-7669-4A6C-9710-6C604E8AC509}" srcOrd="5" destOrd="0" presId="urn:microsoft.com/office/officeart/2005/8/layout/vList2"/>
    <dgm:cxn modelId="{FEFDFD9C-6BB8-430D-A44C-F4EE9BAFDCDC}" type="presParOf" srcId="{76C2AF06-6F6B-4EF4-A1C1-CE9DF73D49DF}" destId="{9F52F898-D8CE-4211-BF6B-47DE4699C138}" srcOrd="6" destOrd="0" presId="urn:microsoft.com/office/officeart/2005/8/layout/vList2"/>
    <dgm:cxn modelId="{CF26F30D-6710-4838-8481-595FED932660}" type="presParOf" srcId="{76C2AF06-6F6B-4EF4-A1C1-CE9DF73D49DF}" destId="{0206C45C-0F9C-43F3-928F-2D4850D3D141}" srcOrd="7" destOrd="0" presId="urn:microsoft.com/office/officeart/2005/8/layout/vList2"/>
    <dgm:cxn modelId="{349226B3-668E-4B77-9BDB-EBB20E5380D7}" type="presParOf" srcId="{76C2AF06-6F6B-4EF4-A1C1-CE9DF73D49DF}" destId="{0B93D353-6A7E-4709-BBF3-399033C9F2E1}"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DDB74-8666-4B1B-8FAD-BF42E8B9867F}">
      <dsp:nvSpPr>
        <dsp:cNvPr id="0" name=""/>
        <dsp:cNvSpPr/>
      </dsp:nvSpPr>
      <dsp:spPr>
        <a:xfrm>
          <a:off x="0" y="36490"/>
          <a:ext cx="5648257" cy="8874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Potential Difference</a:t>
          </a:r>
        </a:p>
      </dsp:txBody>
      <dsp:txXfrm>
        <a:off x="43321" y="79811"/>
        <a:ext cx="5561615" cy="800803"/>
      </dsp:txXfrm>
    </dsp:sp>
    <dsp:sp modelId="{61DE4AB0-06A6-4964-A96F-055542026C6D}">
      <dsp:nvSpPr>
        <dsp:cNvPr id="0" name=""/>
        <dsp:cNvSpPr/>
      </dsp:nvSpPr>
      <dsp:spPr>
        <a:xfrm>
          <a:off x="0" y="1030495"/>
          <a:ext cx="5648257" cy="88744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Capacitance</a:t>
          </a:r>
        </a:p>
      </dsp:txBody>
      <dsp:txXfrm>
        <a:off x="43321" y="1073816"/>
        <a:ext cx="5561615" cy="800803"/>
      </dsp:txXfrm>
    </dsp:sp>
    <dsp:sp modelId="{7663BDDC-E94E-48EA-B0F7-32C04E946744}">
      <dsp:nvSpPr>
        <dsp:cNvPr id="0" name=""/>
        <dsp:cNvSpPr/>
      </dsp:nvSpPr>
      <dsp:spPr>
        <a:xfrm>
          <a:off x="0" y="2024500"/>
          <a:ext cx="5648257" cy="88744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Electric Current</a:t>
          </a:r>
        </a:p>
      </dsp:txBody>
      <dsp:txXfrm>
        <a:off x="43321" y="2067821"/>
        <a:ext cx="5561615" cy="800803"/>
      </dsp:txXfrm>
    </dsp:sp>
    <dsp:sp modelId="{9F52F898-D8CE-4211-BF6B-47DE4699C138}">
      <dsp:nvSpPr>
        <dsp:cNvPr id="0" name=""/>
        <dsp:cNvSpPr/>
      </dsp:nvSpPr>
      <dsp:spPr>
        <a:xfrm>
          <a:off x="0" y="3018505"/>
          <a:ext cx="5648257" cy="88744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Voltage-Current Graphs</a:t>
          </a:r>
        </a:p>
      </dsp:txBody>
      <dsp:txXfrm>
        <a:off x="43321" y="3061826"/>
        <a:ext cx="5561615" cy="800803"/>
      </dsp:txXfrm>
    </dsp:sp>
    <dsp:sp modelId="{0B93D353-6A7E-4709-BBF3-399033C9F2E1}">
      <dsp:nvSpPr>
        <dsp:cNvPr id="0" name=""/>
        <dsp:cNvSpPr/>
      </dsp:nvSpPr>
      <dsp:spPr>
        <a:xfrm>
          <a:off x="0" y="4012510"/>
          <a:ext cx="5648257" cy="8874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Electricity &amp; Magnetism</a:t>
          </a:r>
        </a:p>
      </dsp:txBody>
      <dsp:txXfrm>
        <a:off x="43321" y="4055831"/>
        <a:ext cx="5561615" cy="8008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5T11:45:52.230"/>
    </inkml:context>
    <inkml:brush xml:id="br0">
      <inkml:brushProperty name="width" value="0.2" units="cm"/>
      <inkml:brushProperty name="height" value="0.2" units="cm"/>
      <inkml:brushProperty name="color" value="#00A0D7"/>
    </inkml:brush>
  </inkml:definitions>
  <inkml:trace contextRef="#ctx0" brushRef="#br0">0 4206 24575,'10'-1'0,"-1"0"0,0 0 0,1-1 0,-1 0 0,0 0 0,0-1 0,0 0 0,-1-1 0,1 0 0,-1 0 0,14-10 0,5-6 0,-1-2 0,24-25 0,-28 26 0,2 0 0,29-21 0,44-17 0,-55 35 0,-1-2 0,64-52 0,51-78 0,-91 88 0,15-10 0,65-72 0,-83 74 0,150-169 0,-145 176 0,97-96 0,-124 123 0,-1-3 0,-3-1 0,38-63 0,-21 32 0,34-71 0,-30 47 0,-19 30 0,31-79 0,10-22 0,-64 139 0,-1 0 0,11-43 0,-15 42 0,2 0 0,18-36 0,109-203 0,-112 207 0,-23 52 0,1 0 0,0 0 0,1 1 0,1 0 0,0 0 0,17-21 0,-8 12 0,-1 1 0,-1-2 0,-1 0 0,-1-1 0,12-33 0,-13 28 0,3 0 0,0 1 0,19-27 0,-24 42 0,148-227 0,-63 93 0,-27 46 0,-51 76 0,1 1 0,1 0 0,1 2 0,0 0 0,2 1 0,43-33 0,-47 42 0,1 0 0,1 2 0,-1 0 0,2 1 0,-1 0 0,1 2 0,1 1 0,-1 0 0,1 1 0,26-2 0,59 1 0,140 11 0,-62 1 0,356-6-1365,-477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5T11:45:58.217"/>
    </inkml:context>
    <inkml:brush xml:id="br0">
      <inkml:brushProperty name="width" value="0.2" units="cm"/>
      <inkml:brushProperty name="height" value="0.2" units="cm"/>
      <inkml:brushProperty name="color" value="#00A0D7"/>
    </inkml:brush>
  </inkml:definitions>
  <inkml:trace contextRef="#ctx0" brushRef="#br0">1 4301 24575,'1'-5'0,"0"0"0,0 1 0,0-1 0,1 0 0,0 1 0,0-1 0,0 1 0,1 0 0,-1 0 0,1 0 0,0 0 0,0 0 0,1 1 0,3-4 0,15-20 0,44-88 0,-44 74 0,53-74 0,-4 21 0,50-59 0,81-103 0,-110 139 0,-52 69 0,51-80 0,-32 22 0,-39 67 0,0 2 0,3 0 0,1 1 0,42-47 0,71-77 0,-30 34 0,124-154 0,-11 22 0,-3 4 0,-97 118 0,-81 96 0,41-56 0,289-364 0,97-98 0,-378 449 0,194-184 0,-251 261-1365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54A21-CCEC-45F5-B295-C18820362C44}" type="datetimeFigureOut">
              <a:t>7/4/2022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7212D-2A0C-4200-9AB3-AF84B2044AEC}" type="slidenum">
              <a:t>‹#›</a:t>
            </a:fld>
            <a:endParaRPr lang="en-US"/>
          </a:p>
        </p:txBody>
      </p:sp>
    </p:spTree>
    <p:extLst>
      <p:ext uri="{BB962C8B-B14F-4D97-AF65-F5344CB8AC3E}">
        <p14:creationId xmlns:p14="http://schemas.microsoft.com/office/powerpoint/2010/main" val="814908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D0C1268-1F73-4E17-A0E1-F1FEC697F1AC}" type="slidenum">
              <a:rPr lang="en-IE" smtClean="0"/>
              <a:t>3</a:t>
            </a:fld>
            <a:endParaRPr lang="en-IE"/>
          </a:p>
        </p:txBody>
      </p:sp>
    </p:spTree>
    <p:extLst>
      <p:ext uri="{BB962C8B-B14F-4D97-AF65-F5344CB8AC3E}">
        <p14:creationId xmlns:p14="http://schemas.microsoft.com/office/powerpoint/2010/main" val="295016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a standard electric circuit, where electrons are passing through a metal, Ohm’s law is obeyed. The voltage is proportional to the current. However, there are some cases where Ohm’s law is not obeyed.</a:t>
            </a:r>
          </a:p>
          <a:p>
            <a:endParaRPr lang="en-IE" dirty="0"/>
          </a:p>
          <a:p>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12</a:t>
            </a:fld>
            <a:endParaRPr lang="en-IE"/>
          </a:p>
        </p:txBody>
      </p:sp>
    </p:spTree>
    <p:extLst>
      <p:ext uri="{BB962C8B-B14F-4D97-AF65-F5344CB8AC3E}">
        <p14:creationId xmlns:p14="http://schemas.microsoft.com/office/powerpoint/2010/main" val="1559454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Magnetism is created y the movement of electrical charges.</a:t>
            </a:r>
          </a:p>
          <a:p>
            <a:r>
              <a:rPr lang="en-IE" dirty="0"/>
              <a:t>Permanent magnets are made from nickel, cobalt, iron, or alloys, due to their electronic arrangements.</a:t>
            </a:r>
          </a:p>
          <a:p>
            <a:r>
              <a:rPr lang="en-IE" dirty="0"/>
              <a:t>Electromagnets are other materials that can be magnetised by electric currents.</a:t>
            </a:r>
          </a:p>
          <a:p>
            <a:endParaRPr lang="en-IE" dirty="0"/>
          </a:p>
        </p:txBody>
      </p:sp>
      <p:sp>
        <p:nvSpPr>
          <p:cNvPr id="4" name="Slide Number Placeholder 3"/>
          <p:cNvSpPr>
            <a:spLocks noGrp="1"/>
          </p:cNvSpPr>
          <p:nvPr>
            <p:ph type="sldNum" sz="quarter" idx="5"/>
          </p:nvPr>
        </p:nvSpPr>
        <p:spPr/>
        <p:txBody>
          <a:bodyPr/>
          <a:lstStyle/>
          <a:p>
            <a:fld id="{5D0C1268-1F73-4E17-A0E1-F1FEC697F1AC}" type="slidenum">
              <a:rPr lang="en-IE" smtClean="0"/>
              <a:t>13</a:t>
            </a:fld>
            <a:endParaRPr lang="en-IE"/>
          </a:p>
        </p:txBody>
      </p:sp>
    </p:spTree>
    <p:extLst>
      <p:ext uri="{BB962C8B-B14F-4D97-AF65-F5344CB8AC3E}">
        <p14:creationId xmlns:p14="http://schemas.microsoft.com/office/powerpoint/2010/main" val="250961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magnetic field is the area around a magnet where its effect can be measured It is a vector quantity because it has both strength and direction.</a:t>
            </a:r>
          </a:p>
          <a:p>
            <a:r>
              <a:rPr lang="en-IE" dirty="0"/>
              <a:t>Magnetic field lines are drawn pointing from north to south.</a:t>
            </a:r>
          </a:p>
          <a:p>
            <a:r>
              <a:rPr lang="en-IE" dirty="0"/>
              <a:t>Magnetic fields can be demonstrated with iron filings or with plotting compasses.</a:t>
            </a:r>
          </a:p>
        </p:txBody>
      </p:sp>
      <p:sp>
        <p:nvSpPr>
          <p:cNvPr id="4" name="Slide Number Placeholder 3"/>
          <p:cNvSpPr>
            <a:spLocks noGrp="1"/>
          </p:cNvSpPr>
          <p:nvPr>
            <p:ph type="sldNum" sz="quarter" idx="5"/>
          </p:nvPr>
        </p:nvSpPr>
        <p:spPr/>
        <p:txBody>
          <a:bodyPr/>
          <a:lstStyle/>
          <a:p>
            <a:fld id="{5D0C1268-1F73-4E17-A0E1-F1FEC697F1AC}" type="slidenum">
              <a:rPr lang="en-IE" smtClean="0"/>
              <a:t>14</a:t>
            </a:fld>
            <a:endParaRPr lang="en-IE"/>
          </a:p>
        </p:txBody>
      </p:sp>
    </p:spTree>
    <p:extLst>
      <p:ext uri="{BB962C8B-B14F-4D97-AF65-F5344CB8AC3E}">
        <p14:creationId xmlns:p14="http://schemas.microsoft.com/office/powerpoint/2010/main" val="3544878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right hand grip rule states that if a right handed clasps a conductor with the thumb pointed in the direction of current, then the fingers give the direction of the magnetic field around the conductor. The thumb points in the direction of conventional current (from positive to negative).</a:t>
            </a:r>
          </a:p>
        </p:txBody>
      </p:sp>
      <p:sp>
        <p:nvSpPr>
          <p:cNvPr id="4" name="Slide Number Placeholder 3"/>
          <p:cNvSpPr>
            <a:spLocks noGrp="1"/>
          </p:cNvSpPr>
          <p:nvPr>
            <p:ph type="sldNum" sz="quarter" idx="5"/>
          </p:nvPr>
        </p:nvSpPr>
        <p:spPr/>
        <p:txBody>
          <a:bodyPr/>
          <a:lstStyle/>
          <a:p>
            <a:fld id="{5D0C1268-1F73-4E17-A0E1-F1FEC697F1AC}" type="slidenum">
              <a:rPr lang="en-IE" smtClean="0"/>
              <a:t>15</a:t>
            </a:fld>
            <a:endParaRPr lang="en-IE"/>
          </a:p>
        </p:txBody>
      </p:sp>
    </p:spTree>
    <p:extLst>
      <p:ext uri="{BB962C8B-B14F-4D97-AF65-F5344CB8AC3E}">
        <p14:creationId xmlns:p14="http://schemas.microsoft.com/office/powerpoint/2010/main" val="704187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Fleming’s left hand rule states that if the thumb, first finger, and second finger on the left hand are held at right angles with the first finger pointing in the direction of the magnetic field and the second finger pointing in the direction of the current, then the thumb points in the direction of force. This orientation also follows the direction of conventional current.</a:t>
            </a:r>
          </a:p>
        </p:txBody>
      </p:sp>
      <p:sp>
        <p:nvSpPr>
          <p:cNvPr id="4" name="Slide Number Placeholder 3"/>
          <p:cNvSpPr>
            <a:spLocks noGrp="1"/>
          </p:cNvSpPr>
          <p:nvPr>
            <p:ph type="sldNum" sz="quarter" idx="5"/>
          </p:nvPr>
        </p:nvSpPr>
        <p:spPr/>
        <p:txBody>
          <a:bodyPr/>
          <a:lstStyle/>
          <a:p>
            <a:fld id="{5D0C1268-1F73-4E17-A0E1-F1FEC697F1AC}" type="slidenum">
              <a:rPr lang="en-IE" smtClean="0"/>
              <a:t>16</a:t>
            </a:fld>
            <a:endParaRPr lang="en-IE"/>
          </a:p>
        </p:txBody>
      </p:sp>
    </p:spTree>
    <p:extLst>
      <p:ext uri="{BB962C8B-B14F-4D97-AF65-F5344CB8AC3E}">
        <p14:creationId xmlns:p14="http://schemas.microsoft.com/office/powerpoint/2010/main" val="653309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magnetic flux density at a point in a magnetic field, is a vector whose magnitude is equal to the force that would be experienced by a conductor of length 1m carrying a current of 1A at right angles to the field at that point and whose direction is the direction of the force on the north pole placed at that point.</a:t>
            </a:r>
          </a:p>
          <a:p>
            <a:endParaRPr lang="en-IE" dirty="0"/>
          </a:p>
          <a:p>
            <a:r>
              <a:rPr lang="en-IE" dirty="0"/>
              <a:t>The unit of the magnetic flux density is the tesla.</a:t>
            </a:r>
          </a:p>
          <a:p>
            <a:endParaRPr lang="en-IE" dirty="0"/>
          </a:p>
          <a:p>
            <a:r>
              <a:rPr lang="en-IE" dirty="0"/>
              <a:t>The magnetic flux density at a point is 1 tesla if a conductor of 1m in length carrying a current of 1A experiences a force of 1N when placed perpendicular to the field.</a:t>
            </a:r>
          </a:p>
        </p:txBody>
      </p:sp>
      <p:sp>
        <p:nvSpPr>
          <p:cNvPr id="4" name="Slide Number Placeholder 3"/>
          <p:cNvSpPr>
            <a:spLocks noGrp="1"/>
          </p:cNvSpPr>
          <p:nvPr>
            <p:ph type="sldNum" sz="quarter" idx="5"/>
          </p:nvPr>
        </p:nvSpPr>
        <p:spPr/>
        <p:txBody>
          <a:bodyPr/>
          <a:lstStyle/>
          <a:p>
            <a:fld id="{5D0C1268-1F73-4E17-A0E1-F1FEC697F1AC}" type="slidenum">
              <a:rPr lang="en-IE" smtClean="0"/>
              <a:t>17</a:t>
            </a:fld>
            <a:endParaRPr lang="en-IE"/>
          </a:p>
        </p:txBody>
      </p:sp>
    </p:spTree>
    <p:extLst>
      <p:ext uri="{BB962C8B-B14F-4D97-AF65-F5344CB8AC3E}">
        <p14:creationId xmlns:p14="http://schemas.microsoft.com/office/powerpoint/2010/main" val="732814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ampere is a constant current which if maintained in two straight parallel conductors of indefinite length of negligible cross section and placed 1m apart in a vacuum, would produce a force of on each conductor of 2X10*-7 Newtons per meter length.</a:t>
            </a:r>
          </a:p>
          <a:p>
            <a:endParaRPr lang="en-IE" dirty="0"/>
          </a:p>
          <a:p>
            <a:r>
              <a:rPr lang="en-IE" dirty="0"/>
              <a:t>The Coulomb is the amount of charge that passes any point in a circuit when a current of 1 ampere flows for 1 second.</a:t>
            </a:r>
          </a:p>
        </p:txBody>
      </p:sp>
      <p:sp>
        <p:nvSpPr>
          <p:cNvPr id="4" name="Slide Number Placeholder 3"/>
          <p:cNvSpPr>
            <a:spLocks noGrp="1"/>
          </p:cNvSpPr>
          <p:nvPr>
            <p:ph type="sldNum" sz="quarter" idx="5"/>
          </p:nvPr>
        </p:nvSpPr>
        <p:spPr/>
        <p:txBody>
          <a:bodyPr/>
          <a:lstStyle/>
          <a:p>
            <a:fld id="{5D0C1268-1F73-4E17-A0E1-F1FEC697F1AC}" type="slidenum">
              <a:rPr lang="en-IE" smtClean="0"/>
              <a:t>18</a:t>
            </a:fld>
            <a:endParaRPr lang="en-IE"/>
          </a:p>
        </p:txBody>
      </p:sp>
    </p:spTree>
    <p:extLst>
      <p:ext uri="{BB962C8B-B14F-4D97-AF65-F5344CB8AC3E}">
        <p14:creationId xmlns:p14="http://schemas.microsoft.com/office/powerpoint/2010/main" val="201374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potential difference between two points is the work done in moving a unit positive charge from one point to another. Potential difference is measured in volts. The potential difference between two points is 1 volt if the work done is 1 joule. From this we get the formula W=QV.</a:t>
            </a:r>
          </a:p>
          <a:p>
            <a:endParaRPr lang="en-IE" dirty="0"/>
          </a:p>
          <a:p>
            <a:r>
              <a:rPr lang="en-IE" dirty="0"/>
              <a:t>Usually, we are only interested in measuring potential difference between two points, rather than the actual level of potential, we still need something to measure it against. The earth is always taken as being at zero potential for this reason.</a:t>
            </a:r>
          </a:p>
          <a:p>
            <a:endParaRPr lang="en-IE" dirty="0"/>
          </a:p>
          <a:p>
            <a:r>
              <a:rPr lang="en-IE" dirty="0"/>
              <a:t>Potential difference can be measured accurately with a voltameter, or approximately with an electroscope, by taking the size of divergence between the two leaves. </a:t>
            </a:r>
          </a:p>
        </p:txBody>
      </p:sp>
      <p:sp>
        <p:nvSpPr>
          <p:cNvPr id="4" name="Slide Number Placeholder 3"/>
          <p:cNvSpPr>
            <a:spLocks noGrp="1"/>
          </p:cNvSpPr>
          <p:nvPr>
            <p:ph type="sldNum" sz="quarter" idx="5"/>
          </p:nvPr>
        </p:nvSpPr>
        <p:spPr/>
        <p:txBody>
          <a:bodyPr/>
          <a:lstStyle/>
          <a:p>
            <a:fld id="{5D0C1268-1F73-4E17-A0E1-F1FEC697F1AC}" type="slidenum">
              <a:rPr lang="en-IE" smtClean="0"/>
              <a:t>4</a:t>
            </a:fld>
            <a:endParaRPr lang="en-IE"/>
          </a:p>
        </p:txBody>
      </p:sp>
    </p:spTree>
    <p:extLst>
      <p:ext uri="{BB962C8B-B14F-4D97-AF65-F5344CB8AC3E}">
        <p14:creationId xmlns:p14="http://schemas.microsoft.com/office/powerpoint/2010/main" val="379506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Capacitance is the ratio of charge on a body to its potential. Its formula is shown here. The capacitance, measured in farads, is equal to the charge stored, measured in coulombs, divided by the voltage across the capacitor, measured in volts. </a:t>
            </a:r>
          </a:p>
          <a:p>
            <a:endParaRPr lang="en-IE" dirty="0"/>
          </a:p>
          <a:p>
            <a:r>
              <a:rPr lang="en-IE" dirty="0"/>
              <a:t>A capacitor is used to measure the capacitance in a circuit.</a:t>
            </a:r>
          </a:p>
          <a:p>
            <a:endParaRPr lang="en-IE" dirty="0"/>
          </a:p>
        </p:txBody>
      </p:sp>
      <p:sp>
        <p:nvSpPr>
          <p:cNvPr id="4" name="Slide Number Placeholder 3"/>
          <p:cNvSpPr>
            <a:spLocks noGrp="1"/>
          </p:cNvSpPr>
          <p:nvPr>
            <p:ph type="sldNum" sz="quarter" idx="5"/>
          </p:nvPr>
        </p:nvSpPr>
        <p:spPr/>
        <p:txBody>
          <a:bodyPr/>
          <a:lstStyle/>
          <a:p>
            <a:fld id="{5D0C1268-1F73-4E17-A0E1-F1FEC697F1AC}" type="slidenum">
              <a:rPr lang="en-IE" smtClean="0"/>
              <a:t>5</a:t>
            </a:fld>
            <a:endParaRPr lang="en-IE"/>
          </a:p>
        </p:txBody>
      </p:sp>
    </p:spTree>
    <p:extLst>
      <p:ext uri="{BB962C8B-B14F-4D97-AF65-F5344CB8AC3E}">
        <p14:creationId xmlns:p14="http://schemas.microsoft.com/office/powerpoint/2010/main" val="4110756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parallel plate capacitor consist of two parallel plates separated by an insulator, called a dielectric.  A typical convention used to increase capacitance and store electric charge is the parallel plate capacitor. This device stores electrical energy. When it is charged, the plates carry equal amount of charge, but of opposite sign.</a:t>
            </a:r>
          </a:p>
          <a:p>
            <a:endParaRPr lang="en-IE" dirty="0"/>
          </a:p>
          <a:p>
            <a:r>
              <a:rPr lang="en-IE" dirty="0"/>
              <a:t>Your students can carry out an experiment to show this. You’ll find a link to a free simulation for them to try.</a:t>
            </a:r>
          </a:p>
          <a:p>
            <a:endParaRPr lang="en-IE" dirty="0"/>
          </a:p>
          <a:p>
            <a:r>
              <a:rPr lang="en-IE" dirty="0"/>
              <a:t>Some uses of capacitors include flashes on cameras and tuning radios.</a:t>
            </a:r>
          </a:p>
        </p:txBody>
      </p:sp>
      <p:sp>
        <p:nvSpPr>
          <p:cNvPr id="4" name="Slide Number Placeholder 3"/>
          <p:cNvSpPr>
            <a:spLocks noGrp="1"/>
          </p:cNvSpPr>
          <p:nvPr>
            <p:ph type="sldNum" sz="quarter" idx="5"/>
          </p:nvPr>
        </p:nvSpPr>
        <p:spPr/>
        <p:txBody>
          <a:bodyPr/>
          <a:lstStyle/>
          <a:p>
            <a:fld id="{5D0C1268-1F73-4E17-A0E1-F1FEC697F1AC}" type="slidenum">
              <a:rPr lang="en-IE" smtClean="0"/>
              <a:t>6</a:t>
            </a:fld>
            <a:endParaRPr lang="en-IE"/>
          </a:p>
        </p:txBody>
      </p:sp>
    </p:spTree>
    <p:extLst>
      <p:ext uri="{BB962C8B-B14F-4D97-AF65-F5344CB8AC3E}">
        <p14:creationId xmlns:p14="http://schemas.microsoft.com/office/powerpoint/2010/main" val="381360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Electric current is the flow of electric charge. A conductor is a substance through which electric charge can flow, such as copper. An insulator is a substance through which an electric charge cannot flow, such as wood.</a:t>
            </a:r>
          </a:p>
          <a:p>
            <a:endParaRPr lang="en-IE" dirty="0"/>
          </a:p>
          <a:p>
            <a:r>
              <a:rPr lang="en-IE" dirty="0"/>
              <a:t>The size of an electric current is the amount of charge passing any point of a substance per second.</a:t>
            </a:r>
          </a:p>
          <a:p>
            <a:endParaRPr lang="en-IE" dirty="0"/>
          </a:p>
          <a:p>
            <a:r>
              <a:rPr lang="en-IE" dirty="0"/>
              <a:t>Electricity is the flow of electrons. The charge on one electron is - 1.6 X 10*-19 C, due to electrons having a negative charge.</a:t>
            </a:r>
          </a:p>
          <a:p>
            <a:endParaRPr lang="en-IE" dirty="0"/>
          </a:p>
          <a:p>
            <a:endParaRPr lang="en-IE" dirty="0"/>
          </a:p>
        </p:txBody>
      </p:sp>
      <p:sp>
        <p:nvSpPr>
          <p:cNvPr id="4" name="Slide Number Placeholder 3"/>
          <p:cNvSpPr>
            <a:spLocks noGrp="1"/>
          </p:cNvSpPr>
          <p:nvPr>
            <p:ph type="sldNum" sz="quarter" idx="5"/>
          </p:nvPr>
        </p:nvSpPr>
        <p:spPr/>
        <p:txBody>
          <a:bodyPr/>
          <a:lstStyle/>
          <a:p>
            <a:fld id="{5D0C1268-1F73-4E17-A0E1-F1FEC697F1AC}" type="slidenum">
              <a:rPr lang="en-IE" smtClean="0"/>
              <a:t>7</a:t>
            </a:fld>
            <a:endParaRPr lang="en-IE"/>
          </a:p>
        </p:txBody>
      </p:sp>
    </p:spTree>
    <p:extLst>
      <p:ext uri="{BB962C8B-B14F-4D97-AF65-F5344CB8AC3E}">
        <p14:creationId xmlns:p14="http://schemas.microsoft.com/office/powerpoint/2010/main" val="28129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we discuss the flow of current, we can mean two things.</a:t>
            </a:r>
          </a:p>
          <a:p>
            <a:endParaRPr lang="en-US" dirty="0">
              <a:cs typeface="Calibri"/>
            </a:endParaRPr>
          </a:p>
          <a:p>
            <a:r>
              <a:rPr lang="en-US" dirty="0">
                <a:cs typeface="Calibri"/>
              </a:rPr>
              <a:t>Conventional current assumes</a:t>
            </a:r>
            <a:r>
              <a:rPr lang="en-US" dirty="0"/>
              <a:t> that current flows out of the positive terminal, through the circuit and into the negative terminal of the source. This was the convention chosen during the discovery of electricity. This was later discovered to be incorrect.</a:t>
            </a:r>
            <a:endParaRPr lang="en-US" dirty="0">
              <a:cs typeface="Calibri"/>
            </a:endParaRPr>
          </a:p>
          <a:p>
            <a:endParaRPr lang="en-US" dirty="0">
              <a:cs typeface="Calibri"/>
            </a:endParaRPr>
          </a:p>
          <a:p>
            <a:r>
              <a:rPr lang="en-US" dirty="0">
                <a:cs typeface="Calibri"/>
              </a:rPr>
              <a:t>Electron flow </a:t>
            </a:r>
            <a:r>
              <a:rPr lang="en-US" dirty="0"/>
              <a:t>is what actually happens, and electrons flow out of the negative terminal, through the circuit and into the positive terminal of the source.</a:t>
            </a:r>
            <a:endParaRPr lang="en-US" dirty="0">
              <a:cs typeface="Calibri"/>
            </a:endParaRPr>
          </a:p>
          <a:p>
            <a:endParaRPr lang="en-IE" dirty="0"/>
          </a:p>
          <a:p>
            <a:r>
              <a:rPr lang="en-IE" dirty="0"/>
              <a:t>An ammeter is used to measure current. It must be connected in series with the circuit.</a:t>
            </a:r>
          </a:p>
        </p:txBody>
      </p:sp>
      <p:sp>
        <p:nvSpPr>
          <p:cNvPr id="4" name="Slide Number Placeholder 3"/>
          <p:cNvSpPr>
            <a:spLocks noGrp="1"/>
          </p:cNvSpPr>
          <p:nvPr>
            <p:ph type="sldNum" sz="quarter" idx="5"/>
          </p:nvPr>
        </p:nvSpPr>
        <p:spPr/>
        <p:txBody>
          <a:bodyPr/>
          <a:lstStyle/>
          <a:p>
            <a:fld id="{D219F9AA-16C3-43C6-AE39-E32636D37800}" type="slidenum">
              <a:rPr lang="en-IE" smtClean="0"/>
              <a:t>8</a:t>
            </a:fld>
            <a:endParaRPr lang="en-IE"/>
          </a:p>
        </p:txBody>
      </p:sp>
    </p:spTree>
    <p:extLst>
      <p:ext uri="{BB962C8B-B14F-4D97-AF65-F5344CB8AC3E}">
        <p14:creationId xmlns:p14="http://schemas.microsoft.com/office/powerpoint/2010/main" val="2127383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4D5156"/>
                </a:solidFill>
                <a:effectLst/>
                <a:latin typeface="arial" panose="020B0604020202020204" pitchFamily="34" charset="0"/>
              </a:rPr>
              <a:t>Direct current is one-directional flow of electric charge. An electrochemical cell, or battery, is a prime example of DC power. Direct current may flow through a conductor such as a wire, but can also flow through semiconductors, insulators, or even through a vacuum as in electron or ion beams.</a:t>
            </a:r>
          </a:p>
          <a:p>
            <a:endParaRPr lang="en-IE" b="0" i="0" dirty="0">
              <a:solidFill>
                <a:srgbClr val="4D5156"/>
              </a:solidFill>
              <a:effectLst/>
              <a:latin typeface="arial" panose="020B0604020202020204" pitchFamily="34" charset="0"/>
            </a:endParaRPr>
          </a:p>
          <a:p>
            <a:pPr algn="l"/>
            <a:r>
              <a:rPr lang="en-IE" b="0" i="0" dirty="0">
                <a:solidFill>
                  <a:srgbClr val="4D5156"/>
                </a:solidFill>
                <a:effectLst/>
                <a:latin typeface="arial" panose="020B0604020202020204" pitchFamily="34" charset="0"/>
              </a:rPr>
              <a:t>Alternating current is an electric current which periodically reverses direction and changes its magnitude continuously with time. It </a:t>
            </a:r>
            <a:r>
              <a:rPr lang="en-IE" b="0" i="0" dirty="0">
                <a:solidFill>
                  <a:srgbClr val="202124"/>
                </a:solidFill>
                <a:effectLst/>
                <a:latin typeface="arial" panose="020B0604020202020204" pitchFamily="34" charset="0"/>
              </a:rPr>
              <a:t>is generated by using a device known as </a:t>
            </a:r>
            <a:r>
              <a:rPr lang="en-IE" b="1" i="0" dirty="0">
                <a:solidFill>
                  <a:srgbClr val="202124"/>
                </a:solidFill>
                <a:effectLst/>
                <a:latin typeface="arial" panose="020B0604020202020204" pitchFamily="34" charset="0"/>
              </a:rPr>
              <a:t>an alternator</a:t>
            </a:r>
            <a:r>
              <a:rPr lang="en-IE" b="0" i="0" dirty="0">
                <a:solidFill>
                  <a:srgbClr val="202124"/>
                </a:solidFill>
                <a:effectLst/>
                <a:latin typeface="arial" panose="020B0604020202020204" pitchFamily="34" charset="0"/>
              </a:rPr>
              <a:t>. The alternator is a device which generates an alternating current from a source of motion, such as a turbine powered by steam.</a:t>
            </a:r>
          </a:p>
          <a:p>
            <a:br>
              <a:rPr lang="en-IE" b="0" i="0" dirty="0">
                <a:solidFill>
                  <a:srgbClr val="202124"/>
                </a:solidFill>
                <a:effectLst/>
                <a:latin typeface="arial" panose="020B0604020202020204" pitchFamily="34" charset="0"/>
              </a:rPr>
            </a:br>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9</a:t>
            </a:fld>
            <a:endParaRPr lang="en-IE"/>
          </a:p>
        </p:txBody>
      </p:sp>
    </p:spTree>
    <p:extLst>
      <p:ext uri="{BB962C8B-B14F-4D97-AF65-F5344CB8AC3E}">
        <p14:creationId xmlns:p14="http://schemas.microsoft.com/office/powerpoint/2010/main" val="2316930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Ohm’s Law states that </a:t>
            </a:r>
            <a:r>
              <a:rPr lang="en-IE" b="0" i="0" dirty="0">
                <a:solidFill>
                  <a:srgbClr val="4D5156"/>
                </a:solidFill>
                <a:effectLst/>
                <a:latin typeface="arial" panose="020B0604020202020204" pitchFamily="34" charset="0"/>
              </a:rPr>
              <a:t>the current through a conductor between two points is directly proportional to the voltage across the two points. Its formula is shown here. </a:t>
            </a:r>
            <a:r>
              <a:rPr lang="en-IE" dirty="0"/>
              <a:t>Voltage, measured in volts, is equal to current, measured in amps, multiplied by resistance, measured in ohms. At the end, we will look an exam question to practice these calculations.</a:t>
            </a:r>
          </a:p>
        </p:txBody>
      </p:sp>
      <p:sp>
        <p:nvSpPr>
          <p:cNvPr id="4" name="Slide Number Placeholder 3"/>
          <p:cNvSpPr>
            <a:spLocks noGrp="1"/>
          </p:cNvSpPr>
          <p:nvPr>
            <p:ph type="sldNum" sz="quarter" idx="5"/>
          </p:nvPr>
        </p:nvSpPr>
        <p:spPr/>
        <p:txBody>
          <a:bodyPr/>
          <a:lstStyle/>
          <a:p>
            <a:fld id="{D219F9AA-16C3-43C6-AE39-E32636D37800}" type="slidenum">
              <a:rPr lang="en-IE" smtClean="0"/>
              <a:t>10</a:t>
            </a:fld>
            <a:endParaRPr lang="en-IE"/>
          </a:p>
        </p:txBody>
      </p:sp>
    </p:spTree>
    <p:extLst>
      <p:ext uri="{BB962C8B-B14F-4D97-AF65-F5344CB8AC3E}">
        <p14:creationId xmlns:p14="http://schemas.microsoft.com/office/powerpoint/2010/main" val="71660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a standard electric circuit, where electrons are passing through a metal, Ohm’s law is obeyed. The voltage is proportional to the current. However, there are some cases where Ohm’s law is not obeyed.</a:t>
            </a:r>
          </a:p>
          <a:p>
            <a:endParaRPr lang="en-IE" dirty="0"/>
          </a:p>
          <a:p>
            <a:endParaRPr lang="en-IE" dirty="0"/>
          </a:p>
        </p:txBody>
      </p:sp>
      <p:sp>
        <p:nvSpPr>
          <p:cNvPr id="4" name="Slide Number Placeholder 3"/>
          <p:cNvSpPr>
            <a:spLocks noGrp="1"/>
          </p:cNvSpPr>
          <p:nvPr>
            <p:ph type="sldNum" sz="quarter" idx="5"/>
          </p:nvPr>
        </p:nvSpPr>
        <p:spPr/>
        <p:txBody>
          <a:bodyPr/>
          <a:lstStyle/>
          <a:p>
            <a:fld id="{D219F9AA-16C3-43C6-AE39-E32636D37800}" type="slidenum">
              <a:rPr lang="en-IE" smtClean="0"/>
              <a:t>11</a:t>
            </a:fld>
            <a:endParaRPr lang="en-IE"/>
          </a:p>
        </p:txBody>
      </p:sp>
    </p:spTree>
    <p:extLst>
      <p:ext uri="{BB962C8B-B14F-4D97-AF65-F5344CB8AC3E}">
        <p14:creationId xmlns:p14="http://schemas.microsoft.com/office/powerpoint/2010/main" val="3888627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nkedin.com/in/tara-ryan-365613201/"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epistem.ie/hea-resource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9.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jp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34.jpe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5.gi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jpg"/><Relationship Id="rId10"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mailto:tarasmb12@yahoo.ie" TargetMode="External"/><Relationship Id="rId5" Type="http://schemas.openxmlformats.org/officeDocument/2006/relationships/hyperlink" Target="https://www.linkedin.com/in/tara-ryan-365613201/" TargetMode="External"/><Relationship Id="rId4" Type="http://schemas.openxmlformats.org/officeDocument/2006/relationships/hyperlink" Target="https://epistem.ie/hea-resource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Capacitor" TargetMode="External"/><Relationship Id="rId13" Type="http://schemas.openxmlformats.org/officeDocument/2006/relationships/hyperlink" Target="https://www.onlinemathlearning.com/charge-circuits.html" TargetMode="External"/><Relationship Id="rId18" Type="http://schemas.openxmlformats.org/officeDocument/2006/relationships/hyperlink" Target="https://www6.slac.stanford.edu/news/2017-01-11-sketching-out-magnetism-electricity.aspx" TargetMode="External"/><Relationship Id="rId3" Type="http://schemas.openxmlformats.org/officeDocument/2006/relationships/image" Target="../media/image2.png"/><Relationship Id="rId7" Type="http://schemas.openxmlformats.org/officeDocument/2006/relationships/hyperlink" Target="https://study.com/learn/lesson/capacitance-units-formula.html" TargetMode="External"/><Relationship Id="rId12" Type="http://schemas.openxmlformats.org/officeDocument/2006/relationships/hyperlink" Target="https://www.thoughtco.com/examples-of-electrical-conductors-and-insulators-608315" TargetMode="External"/><Relationship Id="rId17" Type="http://schemas.openxmlformats.org/officeDocument/2006/relationships/hyperlink" Target="https://gfycat.com/annualinsecureafricanjacana" TargetMode="External"/><Relationship Id="rId2" Type="http://schemas.openxmlformats.org/officeDocument/2006/relationships/image" Target="../media/image3.jpg"/><Relationship Id="rId16" Type="http://schemas.openxmlformats.org/officeDocument/2006/relationships/hyperlink" Target="https://www.matsusada.com/column/dc_and_ac.html" TargetMode="External"/><Relationship Id="rId20" Type="http://schemas.openxmlformats.org/officeDocument/2006/relationships/hyperlink" Target="https://physics.stackexchange.com/questions/562473/magnetic-field-closed-loop-lines-in-an-electromagnetic-wave" TargetMode="External"/><Relationship Id="rId1" Type="http://schemas.openxmlformats.org/officeDocument/2006/relationships/slideLayout" Target="../slideLayouts/slideLayout2.xml"/><Relationship Id="rId6" Type="http://schemas.openxmlformats.org/officeDocument/2006/relationships/hyperlink" Target="https://heschen.com/es/products/dh-670-dc-10v" TargetMode="External"/><Relationship Id="rId11" Type="http://schemas.openxmlformats.org/officeDocument/2006/relationships/hyperlink" Target="https://www.nicepng.com/ourpic/u2q8a9y3q8t4i1t4_camera-with-flash-icon-camera-with-flash-emoji/" TargetMode="External"/><Relationship Id="rId5" Type="http://schemas.openxmlformats.org/officeDocument/2006/relationships/hyperlink" Target="https://www.twinkl.hu/illustration/voltmeter-symbol-circuits-electricity-science-ks4-bw-rgb" TargetMode="External"/><Relationship Id="rId15" Type="http://schemas.openxmlformats.org/officeDocument/2006/relationships/hyperlink" Target="https://www.twinkl.ie/illustration/ammeter-symbol-circuits-electricity-science-ks4" TargetMode="External"/><Relationship Id="rId10" Type="http://schemas.openxmlformats.org/officeDocument/2006/relationships/hyperlink" Target="https://phet.colorado.edu/sims/html/capacitor-lab-basics/latest/capacitor-lab-basics_en.html" TargetMode="External"/><Relationship Id="rId19" Type="http://schemas.openxmlformats.org/officeDocument/2006/relationships/hyperlink" Target="http://hyperphysics.phy-astr.gsu.edu/hbase/magnetic/elemag.html" TargetMode="External"/><Relationship Id="rId4" Type="http://schemas.openxmlformats.org/officeDocument/2006/relationships/hyperlink" Target="https://slideplayer.com/slide/10831147/" TargetMode="External"/><Relationship Id="rId9" Type="http://schemas.openxmlformats.org/officeDocument/2006/relationships/hyperlink" Target="https://www.allaboutcircuits.com/video-tutorials/inductance-and-capacitance/" TargetMode="External"/><Relationship Id="rId14" Type="http://schemas.openxmlformats.org/officeDocument/2006/relationships/hyperlink" Target="https://www.alamy.com/stock-photo/ammeter.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informationpalace.com/what-is-magnetic-flux/"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coolmagnetman.com/magfund02.htm" TargetMode="External"/><Relationship Id="rId5" Type="http://schemas.openxmlformats.org/officeDocument/2006/relationships/hyperlink" Target="https://www.lbq.org/search/Physics?quickRef=11809" TargetMode="External"/><Relationship Id="rId4" Type="http://schemas.openxmlformats.org/officeDocument/2006/relationships/hyperlink" Target="https://www.dreamstime.com/illustration/right-hand-rule.html" TargetMode="Externa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7.svg"/><Relationship Id="rId18" Type="http://schemas.openxmlformats.org/officeDocument/2006/relationships/image" Target="../media/image12.png"/><Relationship Id="rId3" Type="http://schemas.openxmlformats.org/officeDocument/2006/relationships/slideLayout" Target="../slideLayouts/slideLayout2.xml"/><Relationship Id="rId21" Type="http://schemas.openxmlformats.org/officeDocument/2006/relationships/image" Target="../media/image15.svg"/><Relationship Id="rId7" Type="http://schemas.openxmlformats.org/officeDocument/2006/relationships/diagramData" Target="../diagrams/data1.xml"/><Relationship Id="rId12" Type="http://schemas.openxmlformats.org/officeDocument/2006/relationships/image" Target="../media/image6.png"/><Relationship Id="rId17" Type="http://schemas.openxmlformats.org/officeDocument/2006/relationships/image" Target="../media/image11.svg"/><Relationship Id="rId2" Type="http://schemas.openxmlformats.org/officeDocument/2006/relationships/audio" Target="../media/media2.m4a"/><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2.m4a"/><Relationship Id="rId6" Type="http://schemas.openxmlformats.org/officeDocument/2006/relationships/image" Target="../media/image2.png"/><Relationship Id="rId11" Type="http://schemas.microsoft.com/office/2007/relationships/diagramDrawing" Target="../diagrams/drawing1.xml"/><Relationship Id="rId5" Type="http://schemas.openxmlformats.org/officeDocument/2006/relationships/image" Target="../media/image3.jpg"/><Relationship Id="rId15" Type="http://schemas.openxmlformats.org/officeDocument/2006/relationships/image" Target="../media/image9.svg"/><Relationship Id="rId10" Type="http://schemas.openxmlformats.org/officeDocument/2006/relationships/diagramColors" Target="../diagrams/colors1.xml"/><Relationship Id="rId19" Type="http://schemas.openxmlformats.org/officeDocument/2006/relationships/image" Target="../media/image13.svg"/><Relationship Id="rId4" Type="http://schemas.openxmlformats.org/officeDocument/2006/relationships/notesSlide" Target="../notesSlides/notesSlide1.xml"/><Relationship Id="rId9" Type="http://schemas.openxmlformats.org/officeDocument/2006/relationships/diagramQuickStyle" Target="../diagrams/quickStyle1.xml"/><Relationship Id="rId14" Type="http://schemas.openxmlformats.org/officeDocument/2006/relationships/image" Target="../media/image8.png"/><Relationship Id="rId22"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phet.colorado.edu/sims/html/capacitor-lab-basics/latest/capacitor-lab-basics_en.html" TargetMode="External"/><Relationship Id="rId5" Type="http://schemas.openxmlformats.org/officeDocument/2006/relationships/image" Target="../media/image3.jp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3.jp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jp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gi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7.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41347" y="5103149"/>
            <a:ext cx="6781246" cy="1012825"/>
          </a:xfrm>
        </p:spPr>
        <p:txBody>
          <a:bodyPr>
            <a:normAutofit fontScale="90000"/>
          </a:bodyPr>
          <a:lstStyle/>
          <a:p>
            <a:r>
              <a:rPr lang="en-IE" sz="5300" b="1" dirty="0"/>
              <a:t>Leaving Certificate Physics </a:t>
            </a:r>
            <a:br>
              <a:rPr lang="en-IE" sz="5300" b="1" dirty="0"/>
            </a:br>
            <a:r>
              <a:rPr lang="en-IE" sz="5300" b="1" dirty="0"/>
              <a:t>Electricity</a:t>
            </a:r>
            <a:br>
              <a:rPr lang="en-IE" sz="5300" b="1" dirty="0"/>
            </a:br>
            <a:r>
              <a:rPr lang="en-IE" sz="5300" b="1" dirty="0"/>
              <a:t>Part 2</a:t>
            </a:r>
            <a:br>
              <a:rPr lang="en-IE" sz="5300" b="1" dirty="0"/>
            </a:br>
            <a:br>
              <a:rPr lang="en-US" sz="2000" dirty="0">
                <a:ea typeface="+mn-lt"/>
                <a:cs typeface="+mn-lt"/>
              </a:rPr>
            </a:br>
            <a:br>
              <a:rPr lang="en-IE" sz="2430" dirty="0"/>
            </a:br>
            <a:endParaRPr lang="en-IE" sz="2430" b="1" dirty="0"/>
          </a:p>
        </p:txBody>
      </p:sp>
      <p:sp>
        <p:nvSpPr>
          <p:cNvPr id="3" name="Subtitle 2"/>
          <p:cNvSpPr>
            <a:spLocks noGrp="1"/>
          </p:cNvSpPr>
          <p:nvPr>
            <p:ph type="subTitle" idx="1"/>
          </p:nvPr>
        </p:nvSpPr>
        <p:spPr>
          <a:xfrm>
            <a:off x="992314" y="5103149"/>
            <a:ext cx="8272041" cy="754498"/>
          </a:xfrm>
        </p:spPr>
        <p:txBody>
          <a:bodyPr vert="horz" lIns="91440" tIns="45720" rIns="91440" bIns="45720" rtlCol="0" anchor="t">
            <a:normAutofit fontScale="25000" lnSpcReduction="20000"/>
          </a:bodyPr>
          <a:lstStyle/>
          <a:p>
            <a:endParaRPr lang="en-IE" sz="2160" b="1" dirty="0"/>
          </a:p>
          <a:p>
            <a:endParaRPr lang="en-IE" sz="4523" b="1" dirty="0"/>
          </a:p>
          <a:p>
            <a:r>
              <a:rPr lang="en-IE" sz="8800" b="1" dirty="0">
                <a:cs typeface="Calibri"/>
              </a:rPr>
              <a:t>Tara Ryan: </a:t>
            </a:r>
            <a:r>
              <a:rPr lang="en-IE" sz="8800" b="1" dirty="0">
                <a:cs typeface="Calibri"/>
                <a:hlinkClick r:id="rId3"/>
              </a:rPr>
              <a:t>Tara Ryan</a:t>
            </a:r>
            <a:endParaRPr lang="en-IE" sz="8800" b="1" dirty="0">
              <a:cs typeface="Calibri"/>
            </a:endParaRPr>
          </a:p>
          <a:p>
            <a:r>
              <a:rPr lang="en-IE" sz="8800" b="1" dirty="0">
                <a:cs typeface="Calibri"/>
              </a:rPr>
              <a:t>EPI Stem Project: </a:t>
            </a:r>
            <a:r>
              <a:rPr lang="en-IE" sz="8800" b="1" dirty="0">
                <a:cs typeface="Calibri"/>
                <a:hlinkClick r:id="rId4"/>
              </a:rPr>
              <a:t>Resources</a:t>
            </a:r>
            <a:endParaRPr lang="en-IE" sz="8800" b="1" dirty="0">
              <a:cs typeface="Calibri"/>
            </a:endParaRPr>
          </a:p>
          <a:p>
            <a:endParaRPr lang="en-IE" sz="2160" b="1" dirty="0"/>
          </a:p>
          <a:p>
            <a:endParaRPr lang="en-IE" sz="216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608207" y="0"/>
            <a:ext cx="2923763" cy="1448584"/>
          </a:xfrm>
          <a:prstGeom prst="rect">
            <a:avLst/>
          </a:prstGeom>
        </p:spPr>
      </p:pic>
    </p:spTree>
    <p:extLst>
      <p:ext uri="{BB962C8B-B14F-4D97-AF65-F5344CB8AC3E}">
        <p14:creationId xmlns:p14="http://schemas.microsoft.com/office/powerpoint/2010/main" val="168709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191386" y="-13855"/>
            <a:ext cx="12244152" cy="1325563"/>
          </a:xfrm>
        </p:spPr>
        <p:txBody>
          <a:bodyPr/>
          <a:lstStyle/>
          <a:p>
            <a:pPr algn="ctr" defTabSz="770484">
              <a:spcBef>
                <a:spcPts val="0"/>
              </a:spcBef>
            </a:pPr>
            <a:r>
              <a:rPr lang="en-US" b="1" dirty="0">
                <a:solidFill>
                  <a:prstClr val="black"/>
                </a:solidFill>
                <a:ea typeface="+mn-ea"/>
                <a:cs typeface="+mn-cs"/>
              </a:rPr>
              <a:t>Ohm’s Law</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29168" y="5897636"/>
            <a:ext cx="2632055" cy="960364"/>
          </a:xfrm>
          <a:prstGeom prst="rect">
            <a:avLst/>
          </a:prstGeom>
        </p:spPr>
      </p:pic>
      <p:sp>
        <p:nvSpPr>
          <p:cNvPr id="8" name="Isosceles Triangle 7">
            <a:extLst>
              <a:ext uri="{FF2B5EF4-FFF2-40B4-BE49-F238E27FC236}">
                <a16:creationId xmlns:a16="http://schemas.microsoft.com/office/drawing/2014/main" id="{1CDF10BD-04E6-4818-A351-926517D0AF78}"/>
              </a:ext>
            </a:extLst>
          </p:cNvPr>
          <p:cNvSpPr/>
          <p:nvPr/>
        </p:nvSpPr>
        <p:spPr>
          <a:xfrm>
            <a:off x="1066800" y="1835727"/>
            <a:ext cx="3865418" cy="318654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1" name="Straight Connector 10">
            <a:extLst>
              <a:ext uri="{FF2B5EF4-FFF2-40B4-BE49-F238E27FC236}">
                <a16:creationId xmlns:a16="http://schemas.microsoft.com/office/drawing/2014/main" id="{B04169A0-FAF2-FF3F-6027-A7F782D64613}"/>
              </a:ext>
            </a:extLst>
          </p:cNvPr>
          <p:cNvCxnSpPr>
            <a:stCxn id="8" idx="1"/>
            <a:endCxn id="8" idx="5"/>
          </p:cNvCxnSpPr>
          <p:nvPr/>
        </p:nvCxnSpPr>
        <p:spPr>
          <a:xfrm>
            <a:off x="2033155" y="3429000"/>
            <a:ext cx="19327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B3710B-94C5-E4B1-5D6C-86B04580D513}"/>
              </a:ext>
            </a:extLst>
          </p:cNvPr>
          <p:cNvCxnSpPr/>
          <p:nvPr/>
        </p:nvCxnSpPr>
        <p:spPr>
          <a:xfrm>
            <a:off x="2999509" y="3429000"/>
            <a:ext cx="0" cy="1593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243485-0B70-6A9F-7D8C-6AB042C983B0}"/>
              </a:ext>
            </a:extLst>
          </p:cNvPr>
          <p:cNvSpPr txBox="1"/>
          <p:nvPr/>
        </p:nvSpPr>
        <p:spPr>
          <a:xfrm>
            <a:off x="2479963" y="2629037"/>
            <a:ext cx="1039091" cy="646331"/>
          </a:xfrm>
          <a:prstGeom prst="rect">
            <a:avLst/>
          </a:prstGeom>
          <a:noFill/>
        </p:spPr>
        <p:txBody>
          <a:bodyPr wrap="square" rtlCol="0">
            <a:spAutoFit/>
          </a:bodyPr>
          <a:lstStyle/>
          <a:p>
            <a:pPr algn="ctr"/>
            <a:r>
              <a:rPr lang="en-IE" b="1" dirty="0"/>
              <a:t>Voltage</a:t>
            </a:r>
          </a:p>
          <a:p>
            <a:pPr algn="ctr"/>
            <a:r>
              <a:rPr lang="en-IE" b="1" dirty="0"/>
              <a:t>(V)</a:t>
            </a:r>
          </a:p>
        </p:txBody>
      </p:sp>
      <p:sp>
        <p:nvSpPr>
          <p:cNvPr id="16" name="TextBox 15">
            <a:extLst>
              <a:ext uri="{FF2B5EF4-FFF2-40B4-BE49-F238E27FC236}">
                <a16:creationId xmlns:a16="http://schemas.microsoft.com/office/drawing/2014/main" id="{7C01902F-9BF5-1379-EE41-B0B4067BF475}"/>
              </a:ext>
            </a:extLst>
          </p:cNvPr>
          <p:cNvSpPr txBox="1"/>
          <p:nvPr/>
        </p:nvSpPr>
        <p:spPr>
          <a:xfrm>
            <a:off x="2972885" y="4040970"/>
            <a:ext cx="1278082" cy="646331"/>
          </a:xfrm>
          <a:prstGeom prst="rect">
            <a:avLst/>
          </a:prstGeom>
          <a:noFill/>
        </p:spPr>
        <p:txBody>
          <a:bodyPr wrap="square" rtlCol="0">
            <a:spAutoFit/>
          </a:bodyPr>
          <a:lstStyle/>
          <a:p>
            <a:pPr algn="ctr"/>
            <a:r>
              <a:rPr lang="en-IE" b="1" dirty="0"/>
              <a:t>Resistance</a:t>
            </a:r>
          </a:p>
          <a:p>
            <a:pPr algn="ctr"/>
            <a:r>
              <a:rPr lang="en-IE" b="1" dirty="0"/>
              <a:t>(</a:t>
            </a:r>
            <a:r>
              <a:rPr lang="el-GR" b="1" i="0" dirty="0">
                <a:solidFill>
                  <a:srgbClr val="202124"/>
                </a:solidFill>
                <a:effectLst/>
                <a:latin typeface="arial" panose="020B0604020202020204" pitchFamily="34" charset="0"/>
              </a:rPr>
              <a:t>Ω</a:t>
            </a:r>
            <a:r>
              <a:rPr lang="en-IE" b="1" dirty="0"/>
              <a:t>)</a:t>
            </a:r>
          </a:p>
        </p:txBody>
      </p:sp>
      <p:sp>
        <p:nvSpPr>
          <p:cNvPr id="17" name="TextBox 16">
            <a:extLst>
              <a:ext uri="{FF2B5EF4-FFF2-40B4-BE49-F238E27FC236}">
                <a16:creationId xmlns:a16="http://schemas.microsoft.com/office/drawing/2014/main" id="{896F9486-B0B0-6D6B-9EBE-50347ABAE8F5}"/>
              </a:ext>
            </a:extLst>
          </p:cNvPr>
          <p:cNvSpPr txBox="1"/>
          <p:nvPr/>
        </p:nvSpPr>
        <p:spPr>
          <a:xfrm>
            <a:off x="6217768" y="1014478"/>
            <a:ext cx="5486400" cy="1077218"/>
          </a:xfrm>
          <a:prstGeom prst="rect">
            <a:avLst/>
          </a:prstGeom>
          <a:noFill/>
        </p:spPr>
        <p:txBody>
          <a:bodyPr wrap="square" rtlCol="0">
            <a:spAutoFit/>
          </a:bodyPr>
          <a:lstStyle/>
          <a:p>
            <a:pPr algn="ctr"/>
            <a:r>
              <a:rPr lang="en-IE" sz="3200" b="1" dirty="0"/>
              <a:t>V = (I)(R)</a:t>
            </a:r>
          </a:p>
          <a:p>
            <a:pPr algn="ctr"/>
            <a:r>
              <a:rPr lang="en-IE" sz="3200" b="1" dirty="0"/>
              <a:t>Voltage = (Current)(Resistance)</a:t>
            </a:r>
          </a:p>
        </p:txBody>
      </p:sp>
      <p:sp>
        <p:nvSpPr>
          <p:cNvPr id="12" name="TextBox 11">
            <a:extLst>
              <a:ext uri="{FF2B5EF4-FFF2-40B4-BE49-F238E27FC236}">
                <a16:creationId xmlns:a16="http://schemas.microsoft.com/office/drawing/2014/main" id="{AB24B83A-CB81-C55C-EC75-A676D5ACCBC5}"/>
              </a:ext>
            </a:extLst>
          </p:cNvPr>
          <p:cNvSpPr txBox="1"/>
          <p:nvPr/>
        </p:nvSpPr>
        <p:spPr>
          <a:xfrm>
            <a:off x="1840923" y="4040970"/>
            <a:ext cx="1039091" cy="646331"/>
          </a:xfrm>
          <a:prstGeom prst="rect">
            <a:avLst/>
          </a:prstGeom>
          <a:noFill/>
        </p:spPr>
        <p:txBody>
          <a:bodyPr wrap="square" rtlCol="0">
            <a:spAutoFit/>
          </a:bodyPr>
          <a:lstStyle/>
          <a:p>
            <a:pPr algn="ctr"/>
            <a:r>
              <a:rPr lang="en-IE" b="1" dirty="0"/>
              <a:t>Current</a:t>
            </a:r>
          </a:p>
          <a:p>
            <a:pPr algn="ctr"/>
            <a:r>
              <a:rPr lang="en-IE" b="1" dirty="0"/>
              <a:t>(A)</a:t>
            </a:r>
          </a:p>
        </p:txBody>
      </p:sp>
      <p:pic>
        <p:nvPicPr>
          <p:cNvPr id="8194" name="Picture 2" descr="Why V=IR is not Ohm's Law, and why that matters - Science by degrees">
            <a:extLst>
              <a:ext uri="{FF2B5EF4-FFF2-40B4-BE49-F238E27FC236}">
                <a16:creationId xmlns:a16="http://schemas.microsoft.com/office/drawing/2014/main" id="{4EB10D42-9128-CEDF-6EFE-DE0AEC9C7D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9018" y="2091696"/>
            <a:ext cx="6191693" cy="4119050"/>
          </a:xfrm>
          <a:prstGeom prst="rect">
            <a:avLst/>
          </a:prstGeom>
          <a:noFill/>
          <a:extLst>
            <a:ext uri="{909E8E84-426E-40DD-AFC4-6F175D3DCCD1}">
              <a14:hiddenFill xmlns:a14="http://schemas.microsoft.com/office/drawing/2010/main">
                <a:solidFill>
                  <a:srgbClr val="FFFFFF"/>
                </a:solidFill>
              </a14:hiddenFill>
            </a:ext>
          </a:extLst>
        </p:spPr>
      </p:pic>
      <p:pic>
        <p:nvPicPr>
          <p:cNvPr id="3" name="Ohm's Law">
            <a:hlinkClick r:id="" action="ppaction://media"/>
            <a:extLst>
              <a:ext uri="{FF2B5EF4-FFF2-40B4-BE49-F238E27FC236}">
                <a16:creationId xmlns:a16="http://schemas.microsoft.com/office/drawing/2014/main" id="{D5B33A5D-F5EB-AB13-19C8-4C47EECBF2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0968" y="6073018"/>
            <a:ext cx="609600" cy="609600"/>
          </a:xfrm>
          <a:prstGeom prst="rect">
            <a:avLst/>
          </a:prstGeom>
        </p:spPr>
      </p:pic>
    </p:spTree>
    <p:extLst>
      <p:ext uri="{BB962C8B-B14F-4D97-AF65-F5344CB8AC3E}">
        <p14:creationId xmlns:p14="http://schemas.microsoft.com/office/powerpoint/2010/main" val="696859437"/>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0" y="0"/>
            <a:ext cx="10515600" cy="1325563"/>
          </a:xfrm>
        </p:spPr>
        <p:txBody>
          <a:bodyPr/>
          <a:lstStyle/>
          <a:p>
            <a:pPr algn="ctr" defTabSz="770484">
              <a:spcBef>
                <a:spcPts val="0"/>
              </a:spcBef>
            </a:pPr>
            <a:r>
              <a:rPr lang="en-US" b="1" dirty="0">
                <a:solidFill>
                  <a:prstClr val="black"/>
                </a:solidFill>
                <a:ea typeface="+mn-ea"/>
                <a:cs typeface="+mn-cs"/>
              </a:rPr>
              <a:t>Voltage-Current Graphs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graphicFrame>
        <p:nvGraphicFramePr>
          <p:cNvPr id="3" name="Table 4">
            <a:extLst>
              <a:ext uri="{FF2B5EF4-FFF2-40B4-BE49-F238E27FC236}">
                <a16:creationId xmlns:a16="http://schemas.microsoft.com/office/drawing/2014/main" id="{795C8CCA-AF88-08E4-C046-688AECD97912}"/>
              </a:ext>
            </a:extLst>
          </p:cNvPr>
          <p:cNvGraphicFramePr>
            <a:graphicFrameLocks noGrp="1"/>
          </p:cNvGraphicFramePr>
          <p:nvPr>
            <p:extLst>
              <p:ext uri="{D42A27DB-BD31-4B8C-83A1-F6EECF244321}">
                <p14:modId xmlns:p14="http://schemas.microsoft.com/office/powerpoint/2010/main" val="4071766371"/>
              </p:ext>
            </p:extLst>
          </p:nvPr>
        </p:nvGraphicFramePr>
        <p:xfrm>
          <a:off x="243540" y="1375912"/>
          <a:ext cx="11948460" cy="4133880"/>
        </p:xfrm>
        <a:graphic>
          <a:graphicData uri="http://schemas.openxmlformats.org/drawingml/2006/table">
            <a:tbl>
              <a:tblPr firstRow="1" bandRow="1">
                <a:tableStyleId>{5940675A-B579-460E-94D1-54222C63F5DA}</a:tableStyleId>
              </a:tblPr>
              <a:tblGrid>
                <a:gridCol w="3982820">
                  <a:extLst>
                    <a:ext uri="{9D8B030D-6E8A-4147-A177-3AD203B41FA5}">
                      <a16:colId xmlns:a16="http://schemas.microsoft.com/office/drawing/2014/main" val="3937812720"/>
                    </a:ext>
                  </a:extLst>
                </a:gridCol>
                <a:gridCol w="3982820">
                  <a:extLst>
                    <a:ext uri="{9D8B030D-6E8A-4147-A177-3AD203B41FA5}">
                      <a16:colId xmlns:a16="http://schemas.microsoft.com/office/drawing/2014/main" val="4289791829"/>
                    </a:ext>
                  </a:extLst>
                </a:gridCol>
                <a:gridCol w="3982820">
                  <a:extLst>
                    <a:ext uri="{9D8B030D-6E8A-4147-A177-3AD203B41FA5}">
                      <a16:colId xmlns:a16="http://schemas.microsoft.com/office/drawing/2014/main" val="4156631527"/>
                    </a:ext>
                  </a:extLst>
                </a:gridCol>
              </a:tblGrid>
              <a:tr h="750600">
                <a:tc>
                  <a:txBody>
                    <a:bodyPr/>
                    <a:lstStyle/>
                    <a:p>
                      <a:pPr algn="ctr"/>
                      <a:r>
                        <a:rPr lang="en-IE" sz="3200" b="1" dirty="0"/>
                        <a:t>Metal</a:t>
                      </a:r>
                    </a:p>
                  </a:txBody>
                  <a:tcPr/>
                </a:tc>
                <a:tc>
                  <a:txBody>
                    <a:bodyPr/>
                    <a:lstStyle/>
                    <a:p>
                      <a:pPr algn="ctr"/>
                      <a:r>
                        <a:rPr lang="en-IE" sz="3200" b="1" dirty="0"/>
                        <a:t>Filament Bulb</a:t>
                      </a:r>
                    </a:p>
                  </a:txBody>
                  <a:tcPr/>
                </a:tc>
                <a:tc>
                  <a:txBody>
                    <a:bodyPr/>
                    <a:lstStyle/>
                    <a:p>
                      <a:pPr algn="ctr"/>
                      <a:r>
                        <a:rPr lang="en-IE" sz="3200" b="1" dirty="0"/>
                        <a:t>Gases</a:t>
                      </a:r>
                    </a:p>
                  </a:txBody>
                  <a:tcPr/>
                </a:tc>
                <a:extLst>
                  <a:ext uri="{0D108BD9-81ED-4DB2-BD59-A6C34878D82A}">
                    <a16:rowId xmlns:a16="http://schemas.microsoft.com/office/drawing/2014/main" val="3324024726"/>
                  </a:ext>
                </a:extLst>
              </a:tr>
              <a:tr h="2260862">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2034150887"/>
                  </a:ext>
                </a:extLst>
              </a:tr>
            </a:tbl>
          </a:graphicData>
        </a:graphic>
      </p:graphicFrame>
      <p:pic>
        <p:nvPicPr>
          <p:cNvPr id="10244" name="Picture 4" descr="Why V=IR is not Ohm's Law, and why that matters - Science by degrees">
            <a:extLst>
              <a:ext uri="{FF2B5EF4-FFF2-40B4-BE49-F238E27FC236}">
                <a16:creationId xmlns:a16="http://schemas.microsoft.com/office/drawing/2014/main" id="{4CC073D0-19CA-39D2-41DF-FD965F89D8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660" y="2751825"/>
            <a:ext cx="3758952" cy="250065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V graph of Filament Lamp - Mini Physics - Learn Physics">
            <a:extLst>
              <a:ext uri="{FF2B5EF4-FFF2-40B4-BE49-F238E27FC236}">
                <a16:creationId xmlns:a16="http://schemas.microsoft.com/office/drawing/2014/main" id="{D3B48CEA-ED54-2698-388E-1B9DB0401E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8845" y="2447377"/>
            <a:ext cx="2957845" cy="3062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V graph of Filament Lamp - Mini Physics - Learn Physics">
            <a:extLst>
              <a:ext uri="{FF2B5EF4-FFF2-40B4-BE49-F238E27FC236}">
                <a16:creationId xmlns:a16="http://schemas.microsoft.com/office/drawing/2014/main" id="{D9862E8A-6DA2-0D1A-BC1C-07C2EB8B83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8419" y="2419673"/>
            <a:ext cx="2957845" cy="3062415"/>
          </a:xfrm>
          <a:prstGeom prst="rect">
            <a:avLst/>
          </a:prstGeom>
          <a:noFill/>
          <a:extLst>
            <a:ext uri="{909E8E84-426E-40DD-AFC4-6F175D3DCCD1}">
              <a14:hiddenFill xmlns:a14="http://schemas.microsoft.com/office/drawing/2010/main">
                <a:solidFill>
                  <a:srgbClr val="FFFFFF"/>
                </a:solidFill>
              </a14:hiddenFill>
            </a:ext>
          </a:extLst>
        </p:spPr>
      </p:pic>
      <p:pic>
        <p:nvPicPr>
          <p:cNvPr id="5" name="Voltage-Current Graphs">
            <a:hlinkClick r:id="" action="ppaction://media"/>
            <a:extLst>
              <a:ext uri="{FF2B5EF4-FFF2-40B4-BE49-F238E27FC236}">
                <a16:creationId xmlns:a16="http://schemas.microsoft.com/office/drawing/2014/main" id="{BC8E51CA-2797-EAF2-6608-E1E39F9C4E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91890" y="6137522"/>
            <a:ext cx="609600" cy="609600"/>
          </a:xfrm>
          <a:prstGeom prst="rect">
            <a:avLst/>
          </a:prstGeom>
        </p:spPr>
      </p:pic>
    </p:spTree>
    <p:extLst>
      <p:ext uri="{BB962C8B-B14F-4D97-AF65-F5344CB8AC3E}">
        <p14:creationId xmlns:p14="http://schemas.microsoft.com/office/powerpoint/2010/main" val="3069658633"/>
      </p:ext>
    </p:extLst>
  </p:cSld>
  <p:clrMapOvr>
    <a:masterClrMapping/>
  </p:clrMapOvr>
  <mc:AlternateContent xmlns:mc="http://schemas.openxmlformats.org/markup-compatibility/2006" xmlns:p14="http://schemas.microsoft.com/office/powerpoint/2010/main">
    <mc:Choice Requires="p14">
      <p:transition spd="slow" p14:dur="2000" advTm="27339"/>
    </mc:Choice>
    <mc:Fallback xmlns="">
      <p:transition spd="slow" advTm="2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0" y="0"/>
            <a:ext cx="10515600" cy="1325563"/>
          </a:xfrm>
        </p:spPr>
        <p:txBody>
          <a:bodyPr/>
          <a:lstStyle/>
          <a:p>
            <a:pPr algn="ctr" defTabSz="770484">
              <a:spcBef>
                <a:spcPts val="0"/>
              </a:spcBef>
            </a:pPr>
            <a:r>
              <a:rPr lang="en-US" b="1" dirty="0">
                <a:solidFill>
                  <a:prstClr val="black"/>
                </a:solidFill>
                <a:ea typeface="+mn-ea"/>
                <a:cs typeface="+mn-cs"/>
              </a:rPr>
              <a:t>Voltage-Current Graphs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8401459" y="5897636"/>
            <a:ext cx="2632055" cy="960364"/>
          </a:xfrm>
          <a:prstGeom prst="rect">
            <a:avLst/>
          </a:prstGeom>
        </p:spPr>
      </p:pic>
      <p:graphicFrame>
        <p:nvGraphicFramePr>
          <p:cNvPr id="3" name="Table 4">
            <a:extLst>
              <a:ext uri="{FF2B5EF4-FFF2-40B4-BE49-F238E27FC236}">
                <a16:creationId xmlns:a16="http://schemas.microsoft.com/office/drawing/2014/main" id="{795C8CCA-AF88-08E4-C046-688AECD97912}"/>
              </a:ext>
            </a:extLst>
          </p:cNvPr>
          <p:cNvGraphicFramePr>
            <a:graphicFrameLocks noGrp="1"/>
          </p:cNvGraphicFramePr>
          <p:nvPr>
            <p:extLst>
              <p:ext uri="{D42A27DB-BD31-4B8C-83A1-F6EECF244321}">
                <p14:modId xmlns:p14="http://schemas.microsoft.com/office/powerpoint/2010/main" val="2070679711"/>
              </p:ext>
            </p:extLst>
          </p:nvPr>
        </p:nvGraphicFramePr>
        <p:xfrm>
          <a:off x="243540" y="1375912"/>
          <a:ext cx="11948460" cy="4450080"/>
        </p:xfrm>
        <a:graphic>
          <a:graphicData uri="http://schemas.openxmlformats.org/drawingml/2006/table">
            <a:tbl>
              <a:tblPr firstRow="1" bandRow="1">
                <a:tableStyleId>{5940675A-B579-460E-94D1-54222C63F5DA}</a:tableStyleId>
              </a:tblPr>
              <a:tblGrid>
                <a:gridCol w="3982820">
                  <a:extLst>
                    <a:ext uri="{9D8B030D-6E8A-4147-A177-3AD203B41FA5}">
                      <a16:colId xmlns:a16="http://schemas.microsoft.com/office/drawing/2014/main" val="3937812720"/>
                    </a:ext>
                  </a:extLst>
                </a:gridCol>
                <a:gridCol w="3982820">
                  <a:extLst>
                    <a:ext uri="{9D8B030D-6E8A-4147-A177-3AD203B41FA5}">
                      <a16:colId xmlns:a16="http://schemas.microsoft.com/office/drawing/2014/main" val="4289791829"/>
                    </a:ext>
                  </a:extLst>
                </a:gridCol>
                <a:gridCol w="3982820">
                  <a:extLst>
                    <a:ext uri="{9D8B030D-6E8A-4147-A177-3AD203B41FA5}">
                      <a16:colId xmlns:a16="http://schemas.microsoft.com/office/drawing/2014/main" val="4156631527"/>
                    </a:ext>
                  </a:extLst>
                </a:gridCol>
              </a:tblGrid>
              <a:tr h="750600">
                <a:tc>
                  <a:txBody>
                    <a:bodyPr/>
                    <a:lstStyle/>
                    <a:p>
                      <a:pPr algn="ctr"/>
                      <a:r>
                        <a:rPr lang="en-IE" sz="3200" b="1" dirty="0"/>
                        <a:t>Vacuum</a:t>
                      </a:r>
                    </a:p>
                  </a:txBody>
                  <a:tcPr/>
                </a:tc>
                <a:tc>
                  <a:txBody>
                    <a:bodyPr/>
                    <a:lstStyle/>
                    <a:p>
                      <a:pPr algn="ctr"/>
                      <a:r>
                        <a:rPr lang="en-IE" sz="3200" b="1" dirty="0"/>
                        <a:t>Electrolysis</a:t>
                      </a:r>
                    </a:p>
                    <a:p>
                      <a:pPr algn="ctr"/>
                      <a:r>
                        <a:rPr lang="en-IE" sz="3200" b="1" dirty="0"/>
                        <a:t>(inactive electrodes)</a:t>
                      </a:r>
                    </a:p>
                  </a:txBody>
                  <a:tcPr/>
                </a:tc>
                <a:tc>
                  <a:txBody>
                    <a:bodyPr/>
                    <a:lstStyle/>
                    <a:p>
                      <a:pPr algn="ctr"/>
                      <a:r>
                        <a:rPr lang="en-IE" sz="3200" b="1" dirty="0"/>
                        <a:t>Electrolysis</a:t>
                      </a:r>
                    </a:p>
                    <a:p>
                      <a:pPr algn="ctr"/>
                      <a:r>
                        <a:rPr lang="en-IE" sz="3200" b="1" dirty="0"/>
                        <a:t>(active electrodes)</a:t>
                      </a:r>
                    </a:p>
                  </a:txBody>
                  <a:tcPr/>
                </a:tc>
                <a:extLst>
                  <a:ext uri="{0D108BD9-81ED-4DB2-BD59-A6C34878D82A}">
                    <a16:rowId xmlns:a16="http://schemas.microsoft.com/office/drawing/2014/main" val="3324024726"/>
                  </a:ext>
                </a:extLst>
              </a:tr>
              <a:tr h="2260862">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2034150887"/>
                  </a:ext>
                </a:extLst>
              </a:tr>
            </a:tbl>
          </a:graphicData>
        </a:graphic>
      </p:graphicFrame>
      <p:pic>
        <p:nvPicPr>
          <p:cNvPr id="11266" name="Picture 2" descr="The X, Y, and Z Axis in Photography">
            <a:extLst>
              <a:ext uri="{FF2B5EF4-FFF2-40B4-BE49-F238E27FC236}">
                <a16:creationId xmlns:a16="http://schemas.microsoft.com/office/drawing/2014/main" id="{706399EB-2810-9141-6E19-5CE5C74ADF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98" b="9107"/>
          <a:stretch/>
        </p:blipFill>
        <p:spPr bwMode="auto">
          <a:xfrm>
            <a:off x="899099" y="2858987"/>
            <a:ext cx="2619264" cy="25568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e X, Y, and Z Axis in Photography">
            <a:extLst>
              <a:ext uri="{FF2B5EF4-FFF2-40B4-BE49-F238E27FC236}">
                <a16:creationId xmlns:a16="http://schemas.microsoft.com/office/drawing/2014/main" id="{7AD43FEA-C3C5-DB1A-A49B-8773ECF6D5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98" b="9107"/>
          <a:stretch/>
        </p:blipFill>
        <p:spPr bwMode="auto">
          <a:xfrm>
            <a:off x="4908136" y="2858987"/>
            <a:ext cx="2619264" cy="25568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3BA96F-E153-C0B1-E0FF-3E9D06804113}"/>
              </a:ext>
            </a:extLst>
          </p:cNvPr>
          <p:cNvSpPr txBox="1"/>
          <p:nvPr/>
        </p:nvSpPr>
        <p:spPr>
          <a:xfrm>
            <a:off x="3518363" y="5246417"/>
            <a:ext cx="655559" cy="553998"/>
          </a:xfrm>
          <a:prstGeom prst="rect">
            <a:avLst/>
          </a:prstGeom>
          <a:noFill/>
        </p:spPr>
        <p:txBody>
          <a:bodyPr wrap="square" rtlCol="0">
            <a:spAutoFit/>
          </a:bodyPr>
          <a:lstStyle/>
          <a:p>
            <a:r>
              <a:rPr lang="en-IE" sz="3000" b="1" dirty="0"/>
              <a:t>V</a:t>
            </a:r>
          </a:p>
        </p:txBody>
      </p:sp>
      <p:sp>
        <p:nvSpPr>
          <p:cNvPr id="14" name="TextBox 13">
            <a:extLst>
              <a:ext uri="{FF2B5EF4-FFF2-40B4-BE49-F238E27FC236}">
                <a16:creationId xmlns:a16="http://schemas.microsoft.com/office/drawing/2014/main" id="{2717AFC7-793A-A30B-8985-D5C2C23D23B6}"/>
              </a:ext>
            </a:extLst>
          </p:cNvPr>
          <p:cNvSpPr txBox="1"/>
          <p:nvPr/>
        </p:nvSpPr>
        <p:spPr>
          <a:xfrm>
            <a:off x="7475969" y="5271994"/>
            <a:ext cx="655559" cy="553998"/>
          </a:xfrm>
          <a:prstGeom prst="rect">
            <a:avLst/>
          </a:prstGeom>
          <a:noFill/>
        </p:spPr>
        <p:txBody>
          <a:bodyPr wrap="square" rtlCol="0">
            <a:spAutoFit/>
          </a:bodyPr>
          <a:lstStyle/>
          <a:p>
            <a:r>
              <a:rPr lang="en-IE" sz="3000" b="1" dirty="0"/>
              <a:t>V</a:t>
            </a:r>
          </a:p>
        </p:txBody>
      </p:sp>
      <p:sp>
        <p:nvSpPr>
          <p:cNvPr id="16" name="TextBox 15">
            <a:extLst>
              <a:ext uri="{FF2B5EF4-FFF2-40B4-BE49-F238E27FC236}">
                <a16:creationId xmlns:a16="http://schemas.microsoft.com/office/drawing/2014/main" id="{C0AC188D-0E68-C2F0-2060-DF063629071C}"/>
              </a:ext>
            </a:extLst>
          </p:cNvPr>
          <p:cNvSpPr txBox="1"/>
          <p:nvPr/>
        </p:nvSpPr>
        <p:spPr>
          <a:xfrm>
            <a:off x="571316" y="2571269"/>
            <a:ext cx="655559" cy="553998"/>
          </a:xfrm>
          <a:prstGeom prst="rect">
            <a:avLst/>
          </a:prstGeom>
          <a:noFill/>
        </p:spPr>
        <p:txBody>
          <a:bodyPr wrap="square" rtlCol="0">
            <a:spAutoFit/>
          </a:bodyPr>
          <a:lstStyle/>
          <a:p>
            <a:r>
              <a:rPr lang="en-IE" sz="3000" b="1" dirty="0"/>
              <a:t>I</a:t>
            </a:r>
          </a:p>
        </p:txBody>
      </p:sp>
      <p:sp>
        <p:nvSpPr>
          <p:cNvPr id="17" name="TextBox 16">
            <a:extLst>
              <a:ext uri="{FF2B5EF4-FFF2-40B4-BE49-F238E27FC236}">
                <a16:creationId xmlns:a16="http://schemas.microsoft.com/office/drawing/2014/main" id="{301BD1B8-85B7-19D1-20EF-37324A4B4809}"/>
              </a:ext>
            </a:extLst>
          </p:cNvPr>
          <p:cNvSpPr txBox="1"/>
          <p:nvPr/>
        </p:nvSpPr>
        <p:spPr>
          <a:xfrm>
            <a:off x="4458586" y="2576637"/>
            <a:ext cx="655559" cy="553998"/>
          </a:xfrm>
          <a:prstGeom prst="rect">
            <a:avLst/>
          </a:prstGeom>
          <a:noFill/>
        </p:spPr>
        <p:txBody>
          <a:bodyPr wrap="square" rtlCol="0">
            <a:spAutoFit/>
          </a:bodyPr>
          <a:lstStyle/>
          <a:p>
            <a:r>
              <a:rPr lang="en-IE" sz="3000" b="1" dirty="0"/>
              <a:t>I</a:t>
            </a:r>
          </a:p>
        </p:txBody>
      </p:sp>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971667E3-BEF9-ADC5-4278-E6A916FEFCD9}"/>
                  </a:ext>
                </a:extLst>
              </p14:cNvPr>
              <p14:cNvContentPartPr/>
              <p14:nvPr/>
            </p14:nvContentPartPr>
            <p14:xfrm>
              <a:off x="1807066" y="3717519"/>
              <a:ext cx="1622880" cy="1514160"/>
            </p14:xfrm>
          </p:contentPart>
        </mc:Choice>
        <mc:Fallback xmlns="">
          <p:pic>
            <p:nvPicPr>
              <p:cNvPr id="9" name="Ink 8">
                <a:extLst>
                  <a:ext uri="{FF2B5EF4-FFF2-40B4-BE49-F238E27FC236}">
                    <a16:creationId xmlns:a16="http://schemas.microsoft.com/office/drawing/2014/main" id="{971667E3-BEF9-ADC5-4278-E6A916FEFCD9}"/>
                  </a:ext>
                </a:extLst>
              </p:cNvPr>
              <p:cNvPicPr/>
              <p:nvPr/>
            </p:nvPicPr>
            <p:blipFill>
              <a:blip r:embed="rId7"/>
              <a:stretch>
                <a:fillRect/>
              </a:stretch>
            </p:blipFill>
            <p:spPr>
              <a:xfrm>
                <a:off x="1771066" y="3681519"/>
                <a:ext cx="1694520" cy="1585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124E53F5-A32F-329A-8305-42B5E71F8F1E}"/>
                  </a:ext>
                </a:extLst>
              </p14:cNvPr>
              <p14:cNvContentPartPr/>
              <p14:nvPr/>
            </p14:nvContentPartPr>
            <p14:xfrm>
              <a:off x="6273226" y="3746679"/>
              <a:ext cx="1238040" cy="1548720"/>
            </p14:xfrm>
          </p:contentPart>
        </mc:Choice>
        <mc:Fallback xmlns="">
          <p:pic>
            <p:nvPicPr>
              <p:cNvPr id="10" name="Ink 9">
                <a:extLst>
                  <a:ext uri="{FF2B5EF4-FFF2-40B4-BE49-F238E27FC236}">
                    <a16:creationId xmlns:a16="http://schemas.microsoft.com/office/drawing/2014/main" id="{124E53F5-A32F-329A-8305-42B5E71F8F1E}"/>
                  </a:ext>
                </a:extLst>
              </p:cNvPr>
              <p:cNvPicPr/>
              <p:nvPr/>
            </p:nvPicPr>
            <p:blipFill>
              <a:blip r:embed="rId9"/>
              <a:stretch>
                <a:fillRect/>
              </a:stretch>
            </p:blipFill>
            <p:spPr>
              <a:xfrm>
                <a:off x="6237586" y="3710679"/>
                <a:ext cx="1309680" cy="1620360"/>
              </a:xfrm>
              <a:prstGeom prst="rect">
                <a:avLst/>
              </a:prstGeom>
            </p:spPr>
          </p:pic>
        </mc:Fallback>
      </mc:AlternateContent>
      <p:pic>
        <p:nvPicPr>
          <p:cNvPr id="23" name="Picture 4" descr="Why V=IR is not Ohm's Law, and why that matters - Science by degrees">
            <a:extLst>
              <a:ext uri="{FF2B5EF4-FFF2-40B4-BE49-F238E27FC236}">
                <a16:creationId xmlns:a16="http://schemas.microsoft.com/office/drawing/2014/main" id="{C05210A8-4681-A2E0-CF39-A22034D8A7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1459" y="2921652"/>
            <a:ext cx="3758952" cy="250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632794"/>
      </p:ext>
    </p:extLst>
  </p:cSld>
  <p:clrMapOvr>
    <a:masterClrMapping/>
  </p:clrMapOvr>
  <mc:AlternateContent xmlns:mc="http://schemas.openxmlformats.org/markup-compatibility/2006" xmlns:p14="http://schemas.microsoft.com/office/powerpoint/2010/main">
    <mc:Choice Requires="p14">
      <p:transition spd="slow" p14:dur="2000" advTm="27339"/>
    </mc:Choice>
    <mc:Fallback xmlns="">
      <p:transition spd="slow" advTm="2733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90224" y="97436"/>
            <a:ext cx="10515600" cy="1325563"/>
          </a:xfrm>
        </p:spPr>
        <p:txBody>
          <a:bodyPr/>
          <a:lstStyle/>
          <a:p>
            <a:pPr algn="ctr" defTabSz="855859">
              <a:spcBef>
                <a:spcPts val="0"/>
              </a:spcBef>
            </a:pPr>
            <a:r>
              <a:rPr lang="en-US" b="1" dirty="0">
                <a:solidFill>
                  <a:prstClr val="black"/>
                </a:solidFill>
                <a:ea typeface="+mn-ea"/>
                <a:cs typeface="+mn-cs"/>
              </a:rPr>
              <a:t>Electricity &amp; Magnetism</a:t>
            </a:r>
            <a:br>
              <a:rPr lang="en-US" sz="2160" dirty="0">
                <a:solidFill>
                  <a:prstClr val="black"/>
                </a:solidFill>
                <a:ea typeface="+mn-ea"/>
                <a:cs typeface="+mn-cs"/>
              </a:rPr>
            </a:br>
            <a:endParaRPr lang="en-IE" sz="216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1026" name="Picture 2" descr="Sketching Out Magnetism With Electricity | SLAC National Accelerator  Laboratory">
            <a:extLst>
              <a:ext uri="{FF2B5EF4-FFF2-40B4-BE49-F238E27FC236}">
                <a16:creationId xmlns:a16="http://schemas.microsoft.com/office/drawing/2014/main" id="{CDBB69D6-5660-7DA2-3E1E-154D8D90C788}"/>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347505" y="917432"/>
            <a:ext cx="8201037" cy="5023136"/>
          </a:xfrm>
          <a:prstGeom prst="rect">
            <a:avLst/>
          </a:prstGeom>
          <a:noFill/>
          <a:extLst>
            <a:ext uri="{909E8E84-426E-40DD-AFC4-6F175D3DCCD1}">
              <a14:hiddenFill xmlns:a14="http://schemas.microsoft.com/office/drawing/2010/main">
                <a:solidFill>
                  <a:srgbClr val="FFFFFF"/>
                </a:solidFill>
              </a14:hiddenFill>
            </a:ext>
          </a:extLst>
        </p:spPr>
      </p:pic>
      <p:pic>
        <p:nvPicPr>
          <p:cNvPr id="3" name="Electricity &amp; Magnetism">
            <a:hlinkClick r:id="" action="ppaction://media"/>
            <a:extLst>
              <a:ext uri="{FF2B5EF4-FFF2-40B4-BE49-F238E27FC236}">
                <a16:creationId xmlns:a16="http://schemas.microsoft.com/office/drawing/2014/main" id="{0B66C00C-D976-5535-2DA2-1FA0CBE81B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40903" y="6045766"/>
            <a:ext cx="609600" cy="609600"/>
          </a:xfrm>
          <a:prstGeom prst="rect">
            <a:avLst/>
          </a:prstGeom>
        </p:spPr>
      </p:pic>
    </p:spTree>
    <p:extLst>
      <p:ext uri="{BB962C8B-B14F-4D97-AF65-F5344CB8AC3E}">
        <p14:creationId xmlns:p14="http://schemas.microsoft.com/office/powerpoint/2010/main" val="296545406"/>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90224" y="97436"/>
            <a:ext cx="10515600" cy="1325563"/>
          </a:xfrm>
        </p:spPr>
        <p:txBody>
          <a:bodyPr/>
          <a:lstStyle/>
          <a:p>
            <a:pPr algn="ctr" defTabSz="855859">
              <a:spcBef>
                <a:spcPts val="0"/>
              </a:spcBef>
            </a:pPr>
            <a:r>
              <a:rPr lang="en-US" b="1" dirty="0">
                <a:solidFill>
                  <a:prstClr val="black"/>
                </a:solidFill>
                <a:ea typeface="+mn-ea"/>
                <a:cs typeface="+mn-cs"/>
              </a:rPr>
              <a:t>Electricity &amp; Magnetism</a:t>
            </a:r>
            <a:br>
              <a:rPr lang="en-US" sz="2160" dirty="0">
                <a:solidFill>
                  <a:prstClr val="black"/>
                </a:solidFill>
                <a:ea typeface="+mn-ea"/>
                <a:cs typeface="+mn-cs"/>
              </a:rPr>
            </a:br>
            <a:endParaRPr lang="en-IE" sz="216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2052" name="Picture 4" descr="electromagnetism - Magnetic field closed loop lines in an electromagnetic  wave - Physics Stack Exchange">
            <a:extLst>
              <a:ext uri="{FF2B5EF4-FFF2-40B4-BE49-F238E27FC236}">
                <a16:creationId xmlns:a16="http://schemas.microsoft.com/office/drawing/2014/main" id="{E5C3DF7F-65AF-18B5-B846-117034BF00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5238" y="985978"/>
            <a:ext cx="5638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20 Electromagnetic Field Illustrations &amp; Clip Art - iStock">
            <a:extLst>
              <a:ext uri="{FF2B5EF4-FFF2-40B4-BE49-F238E27FC236}">
                <a16:creationId xmlns:a16="http://schemas.microsoft.com/office/drawing/2014/main" id="{390F2A46-4353-3ECF-68C1-713F7780B0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407" y="1108130"/>
            <a:ext cx="4754648" cy="4754648"/>
          </a:xfrm>
          <a:prstGeom prst="rect">
            <a:avLst/>
          </a:prstGeom>
          <a:noFill/>
          <a:extLst>
            <a:ext uri="{909E8E84-426E-40DD-AFC4-6F175D3DCCD1}">
              <a14:hiddenFill xmlns:a14="http://schemas.microsoft.com/office/drawing/2010/main">
                <a:solidFill>
                  <a:srgbClr val="FFFFFF"/>
                </a:solidFill>
              </a14:hiddenFill>
            </a:ext>
          </a:extLst>
        </p:spPr>
      </p:pic>
      <p:pic>
        <p:nvPicPr>
          <p:cNvPr id="5" name="Electricity &amp; Magnetism2">
            <a:hlinkClick r:id="" action="ppaction://media"/>
            <a:extLst>
              <a:ext uri="{FF2B5EF4-FFF2-40B4-BE49-F238E27FC236}">
                <a16:creationId xmlns:a16="http://schemas.microsoft.com/office/drawing/2014/main" id="{85FE4C4F-1407-27D4-A097-AA116BBBD4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23189" y="6239156"/>
            <a:ext cx="609600" cy="609600"/>
          </a:xfrm>
          <a:prstGeom prst="rect">
            <a:avLst/>
          </a:prstGeom>
        </p:spPr>
      </p:pic>
    </p:spTree>
    <p:extLst>
      <p:ext uri="{BB962C8B-B14F-4D97-AF65-F5344CB8AC3E}">
        <p14:creationId xmlns:p14="http://schemas.microsoft.com/office/powerpoint/2010/main" val="644847041"/>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90224" y="97436"/>
            <a:ext cx="10515600" cy="1325563"/>
          </a:xfrm>
        </p:spPr>
        <p:txBody>
          <a:bodyPr/>
          <a:lstStyle/>
          <a:p>
            <a:pPr algn="ctr" defTabSz="855859">
              <a:spcBef>
                <a:spcPts val="0"/>
              </a:spcBef>
            </a:pPr>
            <a:r>
              <a:rPr lang="en-US" b="1" dirty="0">
                <a:solidFill>
                  <a:prstClr val="black"/>
                </a:solidFill>
                <a:ea typeface="+mn-ea"/>
                <a:cs typeface="+mn-cs"/>
              </a:rPr>
              <a:t>Right Hand Grip Rule</a:t>
            </a:r>
            <a:br>
              <a:rPr lang="en-US" sz="2160" dirty="0">
                <a:solidFill>
                  <a:prstClr val="black"/>
                </a:solidFill>
                <a:ea typeface="+mn-ea"/>
                <a:cs typeface="+mn-cs"/>
              </a:rPr>
            </a:br>
            <a:endParaRPr lang="en-IE" sz="216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3074" name="Picture 2" descr="Right Hand Rule Stock Illustrations – 264 Right Hand Rule Stock  Illustrations, Vectors &amp; Clipart - Dreamstime">
            <a:extLst>
              <a:ext uri="{FF2B5EF4-FFF2-40B4-BE49-F238E27FC236}">
                <a16:creationId xmlns:a16="http://schemas.microsoft.com/office/drawing/2014/main" id="{81C007A4-4DB8-78CA-E095-979841FC66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268" b="7323"/>
          <a:stretch/>
        </p:blipFill>
        <p:spPr bwMode="auto">
          <a:xfrm>
            <a:off x="3031718" y="994858"/>
            <a:ext cx="6128563" cy="4879046"/>
          </a:xfrm>
          <a:prstGeom prst="rect">
            <a:avLst/>
          </a:prstGeom>
          <a:noFill/>
          <a:extLst>
            <a:ext uri="{909E8E84-426E-40DD-AFC4-6F175D3DCCD1}">
              <a14:hiddenFill xmlns:a14="http://schemas.microsoft.com/office/drawing/2010/main">
                <a:solidFill>
                  <a:srgbClr val="FFFFFF"/>
                </a:solidFill>
              </a14:hiddenFill>
            </a:ext>
          </a:extLst>
        </p:spPr>
      </p:pic>
      <p:pic>
        <p:nvPicPr>
          <p:cNvPr id="5" name="Right Hand Grip">
            <a:hlinkClick r:id="" action="ppaction://media"/>
            <a:extLst>
              <a:ext uri="{FF2B5EF4-FFF2-40B4-BE49-F238E27FC236}">
                <a16:creationId xmlns:a16="http://schemas.microsoft.com/office/drawing/2014/main" id="{C426CDCF-029B-854C-20DB-C25AEF4F59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129069"/>
            <a:ext cx="609600" cy="609600"/>
          </a:xfrm>
          <a:prstGeom prst="rect">
            <a:avLst/>
          </a:prstGeom>
        </p:spPr>
      </p:pic>
    </p:spTree>
    <p:extLst>
      <p:ext uri="{BB962C8B-B14F-4D97-AF65-F5344CB8AC3E}">
        <p14:creationId xmlns:p14="http://schemas.microsoft.com/office/powerpoint/2010/main" val="3763335522"/>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90224" y="97436"/>
            <a:ext cx="10515600" cy="1325563"/>
          </a:xfrm>
        </p:spPr>
        <p:txBody>
          <a:bodyPr/>
          <a:lstStyle/>
          <a:p>
            <a:pPr algn="ctr" defTabSz="855859">
              <a:spcBef>
                <a:spcPts val="0"/>
              </a:spcBef>
            </a:pPr>
            <a:r>
              <a:rPr lang="en-US" b="1" dirty="0">
                <a:solidFill>
                  <a:prstClr val="black"/>
                </a:solidFill>
                <a:ea typeface="+mn-ea"/>
                <a:cs typeface="+mn-cs"/>
              </a:rPr>
              <a:t>Fleming’s Left Hand Rule</a:t>
            </a:r>
            <a:br>
              <a:rPr lang="en-US" sz="2160" dirty="0">
                <a:solidFill>
                  <a:prstClr val="black"/>
                </a:solidFill>
                <a:ea typeface="+mn-ea"/>
                <a:cs typeface="+mn-cs"/>
              </a:rPr>
            </a:br>
            <a:endParaRPr lang="en-IE" sz="216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5122" name="Picture 2" descr="State Fleming's Left-Hand Rule - Physics Q&amp;A">
            <a:extLst>
              <a:ext uri="{FF2B5EF4-FFF2-40B4-BE49-F238E27FC236}">
                <a16:creationId xmlns:a16="http://schemas.microsoft.com/office/drawing/2014/main" id="{ED6C1F7B-D009-E571-C70E-CC8D25BD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7429" y="1022103"/>
            <a:ext cx="8699628" cy="4813794"/>
          </a:xfrm>
          <a:prstGeom prst="rect">
            <a:avLst/>
          </a:prstGeom>
          <a:noFill/>
          <a:extLst>
            <a:ext uri="{909E8E84-426E-40DD-AFC4-6F175D3DCCD1}">
              <a14:hiddenFill xmlns:a14="http://schemas.microsoft.com/office/drawing/2010/main">
                <a:solidFill>
                  <a:srgbClr val="FFFFFF"/>
                </a:solidFill>
              </a14:hiddenFill>
            </a:ext>
          </a:extLst>
        </p:spPr>
      </p:pic>
      <p:pic>
        <p:nvPicPr>
          <p:cNvPr id="5" name="Left Hand Rule">
            <a:hlinkClick r:id="" action="ppaction://media"/>
            <a:extLst>
              <a:ext uri="{FF2B5EF4-FFF2-40B4-BE49-F238E27FC236}">
                <a16:creationId xmlns:a16="http://schemas.microsoft.com/office/drawing/2014/main" id="{563FE4D5-FA62-7451-A32F-5025E5BF75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36103" y="6052993"/>
            <a:ext cx="609600" cy="609600"/>
          </a:xfrm>
          <a:prstGeom prst="rect">
            <a:avLst/>
          </a:prstGeom>
        </p:spPr>
      </p:pic>
    </p:spTree>
    <p:extLst>
      <p:ext uri="{BB962C8B-B14F-4D97-AF65-F5344CB8AC3E}">
        <p14:creationId xmlns:p14="http://schemas.microsoft.com/office/powerpoint/2010/main" val="2459821104"/>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90224" y="97436"/>
            <a:ext cx="10515600" cy="1325563"/>
          </a:xfrm>
        </p:spPr>
        <p:txBody>
          <a:bodyPr/>
          <a:lstStyle/>
          <a:p>
            <a:pPr algn="ctr" defTabSz="855859">
              <a:spcBef>
                <a:spcPts val="0"/>
              </a:spcBef>
            </a:pPr>
            <a:r>
              <a:rPr lang="en-US" b="1" dirty="0">
                <a:solidFill>
                  <a:prstClr val="black"/>
                </a:solidFill>
                <a:ea typeface="+mn-ea"/>
                <a:cs typeface="+mn-cs"/>
              </a:rPr>
              <a:t>Magnetic Flux Density</a:t>
            </a:r>
            <a:br>
              <a:rPr lang="en-US" sz="2160" dirty="0">
                <a:solidFill>
                  <a:prstClr val="black"/>
                </a:solidFill>
                <a:ea typeface="+mn-ea"/>
                <a:cs typeface="+mn-cs"/>
              </a:rPr>
            </a:br>
            <a:endParaRPr lang="en-IE" sz="216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4098" name="Picture 2" descr="Learning by Questions">
            <a:extLst>
              <a:ext uri="{FF2B5EF4-FFF2-40B4-BE49-F238E27FC236}">
                <a16:creationId xmlns:a16="http://schemas.microsoft.com/office/drawing/2014/main" id="{87B5EA2C-66BF-0EE0-B00C-ED229761D57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748" t="40886" r="31071" b="15556"/>
          <a:stretch/>
        </p:blipFill>
        <p:spPr bwMode="auto">
          <a:xfrm>
            <a:off x="176796" y="2970955"/>
            <a:ext cx="3582649" cy="29871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gnetic Fundamentals, Magnetic Flux">
            <a:extLst>
              <a:ext uri="{FF2B5EF4-FFF2-40B4-BE49-F238E27FC236}">
                <a16:creationId xmlns:a16="http://schemas.microsoft.com/office/drawing/2014/main" id="{2B092424-D2D5-1A4D-A218-F14E4F976A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0018" y="1380756"/>
            <a:ext cx="6096348" cy="40964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at is Magnetic Flux, Magnetic Field and Density? - Information Palace">
            <a:extLst>
              <a:ext uri="{FF2B5EF4-FFF2-40B4-BE49-F238E27FC236}">
                <a16:creationId xmlns:a16="http://schemas.microsoft.com/office/drawing/2014/main" id="{5C0C596D-E93C-9D52-C7D4-5D74029D55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92" y="963965"/>
            <a:ext cx="666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Magnetic Flux Density">
            <a:hlinkClick r:id="" action="ppaction://media"/>
            <a:extLst>
              <a:ext uri="{FF2B5EF4-FFF2-40B4-BE49-F238E27FC236}">
                <a16:creationId xmlns:a16="http://schemas.microsoft.com/office/drawing/2014/main" id="{5FEF50BE-C05F-D76A-72C1-D556FEE664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25217" y="6150964"/>
            <a:ext cx="609600" cy="609600"/>
          </a:xfrm>
          <a:prstGeom prst="rect">
            <a:avLst/>
          </a:prstGeom>
        </p:spPr>
      </p:pic>
    </p:spTree>
    <p:extLst>
      <p:ext uri="{BB962C8B-B14F-4D97-AF65-F5344CB8AC3E}">
        <p14:creationId xmlns:p14="http://schemas.microsoft.com/office/powerpoint/2010/main" val="1558510013"/>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90224" y="97436"/>
            <a:ext cx="10515600" cy="1325563"/>
          </a:xfrm>
        </p:spPr>
        <p:txBody>
          <a:bodyPr/>
          <a:lstStyle/>
          <a:p>
            <a:pPr algn="ctr" defTabSz="855859">
              <a:spcBef>
                <a:spcPts val="0"/>
              </a:spcBef>
            </a:pPr>
            <a:r>
              <a:rPr lang="en-US" b="1" dirty="0">
                <a:solidFill>
                  <a:prstClr val="black"/>
                </a:solidFill>
                <a:ea typeface="+mn-ea"/>
                <a:cs typeface="+mn-cs"/>
              </a:rPr>
              <a:t>The Ampere &amp; The Coulomb</a:t>
            </a:r>
            <a:br>
              <a:rPr lang="en-US" sz="2160" dirty="0">
                <a:solidFill>
                  <a:prstClr val="black"/>
                </a:solidFill>
                <a:ea typeface="+mn-ea"/>
                <a:cs typeface="+mn-cs"/>
              </a:rPr>
            </a:br>
            <a:endParaRPr lang="en-IE" sz="216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6146" name="Picture 2" descr="What does Volts, Amps, Ohms, and Watts mean?">
            <a:extLst>
              <a:ext uri="{FF2B5EF4-FFF2-40B4-BE49-F238E27FC236}">
                <a16:creationId xmlns:a16="http://schemas.microsoft.com/office/drawing/2014/main" id="{670F7546-C467-A951-682D-6E2153737A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9" y="1276451"/>
            <a:ext cx="4673296" cy="43050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at is the definition of one ampere? - Quora">
            <a:extLst>
              <a:ext uri="{FF2B5EF4-FFF2-40B4-BE49-F238E27FC236}">
                <a16:creationId xmlns:a16="http://schemas.microsoft.com/office/drawing/2014/main" id="{2735412F-4E59-7BDF-866D-7EBD89F13D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6631" y="1935401"/>
            <a:ext cx="7492883" cy="2987196"/>
          </a:xfrm>
          <a:prstGeom prst="rect">
            <a:avLst/>
          </a:prstGeom>
          <a:noFill/>
          <a:extLst>
            <a:ext uri="{909E8E84-426E-40DD-AFC4-6F175D3DCCD1}">
              <a14:hiddenFill xmlns:a14="http://schemas.microsoft.com/office/drawing/2010/main">
                <a:solidFill>
                  <a:srgbClr val="FFFFFF"/>
                </a:solidFill>
              </a14:hiddenFill>
            </a:ext>
          </a:extLst>
        </p:spPr>
      </p:pic>
      <p:pic>
        <p:nvPicPr>
          <p:cNvPr id="5" name="A&amp;C">
            <a:hlinkClick r:id="" action="ppaction://media"/>
            <a:extLst>
              <a:ext uri="{FF2B5EF4-FFF2-40B4-BE49-F238E27FC236}">
                <a16:creationId xmlns:a16="http://schemas.microsoft.com/office/drawing/2014/main" id="{9D0FA6C1-13F9-D951-4556-F6B2E6C0A8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36103" y="6019801"/>
            <a:ext cx="609600" cy="609600"/>
          </a:xfrm>
          <a:prstGeom prst="rect">
            <a:avLst/>
          </a:prstGeom>
        </p:spPr>
      </p:pic>
    </p:spTree>
    <p:extLst>
      <p:ext uri="{BB962C8B-B14F-4D97-AF65-F5344CB8AC3E}">
        <p14:creationId xmlns:p14="http://schemas.microsoft.com/office/powerpoint/2010/main" val="1407417087"/>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8125918" cy="1325563"/>
          </a:xfrm>
        </p:spPr>
        <p:txBody>
          <a:bodyPr/>
          <a:lstStyle/>
          <a:p>
            <a:pPr algn="ctr"/>
            <a:r>
              <a:rPr lang="en-IE" b="1" dirty="0"/>
              <a:t>Exam Q - 2015 LC Physics HL Q5</a:t>
            </a:r>
          </a:p>
        </p:txBody>
      </p:sp>
      <p:sp>
        <p:nvSpPr>
          <p:cNvPr id="3" name="Content Placeholder 2"/>
          <p:cNvSpPr>
            <a:spLocks noGrp="1"/>
          </p:cNvSpPr>
          <p:nvPr>
            <p:ph idx="1"/>
          </p:nvPr>
        </p:nvSpPr>
        <p:spPr/>
        <p:txBody>
          <a:bodyPr/>
          <a:lstStyle/>
          <a:p>
            <a:pPr marL="0" indent="0" algn="ctr">
              <a:buNone/>
            </a:pPr>
            <a:endParaRPr lang="en-IE" sz="3240" b="1" dirty="0"/>
          </a:p>
          <a:p>
            <a:endParaRPr lang="en-IE" sz="2700" b="1" dirty="0"/>
          </a:p>
        </p:txBody>
      </p:sp>
      <p:pic>
        <p:nvPicPr>
          <p:cNvPr id="10" name="Picture 9" descr="Graphical user interface, application&#10;&#10;Description automatically generated">
            <a:extLst>
              <a:ext uri="{FF2B5EF4-FFF2-40B4-BE49-F238E27FC236}">
                <a16:creationId xmlns:a16="http://schemas.microsoft.com/office/drawing/2014/main" id="{DF023F0B-12E3-45B2-53D8-9F829A468F40}"/>
              </a:ext>
            </a:extLst>
          </p:cNvPr>
          <p:cNvPicPr>
            <a:picLocks noChangeAspect="1"/>
          </p:cNvPicPr>
          <p:nvPr/>
        </p:nvPicPr>
        <p:blipFill rotWithShape="1">
          <a:blip r:embed="rId3">
            <a:extLst>
              <a:ext uri="{28A0092B-C50C-407E-A947-70E740481C1C}">
                <a14:useLocalDpi xmlns:a14="http://schemas.microsoft.com/office/drawing/2010/main" val="0"/>
              </a:ext>
            </a:extLst>
          </a:blip>
          <a:srcRect l="10451" t="31015" r="67172" b="36439"/>
          <a:stretch/>
        </p:blipFill>
        <p:spPr>
          <a:xfrm>
            <a:off x="976859" y="1144588"/>
            <a:ext cx="10238282" cy="4894123"/>
          </a:xfrm>
          <a:prstGeom prst="rect">
            <a:avLst/>
          </a:prstGeom>
        </p:spPr>
      </p:pic>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9914366" y="5728501"/>
            <a:ext cx="2276782" cy="1132283"/>
          </a:xfrm>
          <a:prstGeom prst="rect">
            <a:avLst/>
          </a:prstGeom>
        </p:spPr>
      </p:pic>
    </p:spTree>
    <p:extLst>
      <p:ext uri="{BB962C8B-B14F-4D97-AF65-F5344CB8AC3E}">
        <p14:creationId xmlns:p14="http://schemas.microsoft.com/office/powerpoint/2010/main" val="588386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dirty="0">
                <a:solidFill>
                  <a:prstClr val="black"/>
                </a:solidFill>
                <a:ea typeface="+mn-ea"/>
                <a:cs typeface="+mn-cs"/>
              </a:rPr>
              <a:t>Leaving Cert Physics Learning Outcomes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8401459" y="5842076"/>
            <a:ext cx="2632055" cy="960364"/>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FA59247-25AE-8236-930C-A6A5EFC85C7D}"/>
              </a:ext>
            </a:extLst>
          </p:cNvPr>
          <p:cNvPicPr>
            <a:picLocks noChangeAspect="1"/>
          </p:cNvPicPr>
          <p:nvPr/>
        </p:nvPicPr>
        <p:blipFill rotWithShape="1">
          <a:blip r:embed="rId6">
            <a:extLst>
              <a:ext uri="{28A0092B-C50C-407E-A947-70E740481C1C}">
                <a14:useLocalDpi xmlns:a14="http://schemas.microsoft.com/office/drawing/2010/main" val="0"/>
              </a:ext>
            </a:extLst>
          </a:blip>
          <a:srcRect l="18942" t="16195" r="61001" b="54561"/>
          <a:stretch/>
        </p:blipFill>
        <p:spPr>
          <a:xfrm>
            <a:off x="6248719" y="1557100"/>
            <a:ext cx="6186820" cy="296479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500CCF1C-F22C-2943-93E7-311F3E9F68F5}"/>
              </a:ext>
            </a:extLst>
          </p:cNvPr>
          <p:cNvPicPr>
            <a:picLocks noChangeAspect="1"/>
          </p:cNvPicPr>
          <p:nvPr/>
        </p:nvPicPr>
        <p:blipFill rotWithShape="1">
          <a:blip r:embed="rId6">
            <a:extLst>
              <a:ext uri="{28A0092B-C50C-407E-A947-70E740481C1C}">
                <a14:useLocalDpi xmlns:a14="http://schemas.microsoft.com/office/drawing/2010/main" val="0"/>
              </a:ext>
            </a:extLst>
          </a:blip>
          <a:srcRect l="18942" t="45154" r="61001" b="4807"/>
          <a:stretch/>
        </p:blipFill>
        <p:spPr>
          <a:xfrm>
            <a:off x="30949" y="892485"/>
            <a:ext cx="6186819" cy="5073029"/>
          </a:xfrm>
          <a:prstGeom prst="rect">
            <a:avLst/>
          </a:prstGeom>
        </p:spPr>
      </p:pic>
      <p:pic>
        <p:nvPicPr>
          <p:cNvPr id="10" name="LO">
            <a:hlinkClick r:id="" action="ppaction://media"/>
            <a:extLst>
              <a:ext uri="{FF2B5EF4-FFF2-40B4-BE49-F238E27FC236}">
                <a16:creationId xmlns:a16="http://schemas.microsoft.com/office/drawing/2014/main" id="{104F7DA8-FE1C-C05B-23B9-7F2C333F6A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3917" y="6129340"/>
            <a:ext cx="609600" cy="609600"/>
          </a:xfrm>
          <a:prstGeom prst="rect">
            <a:avLst/>
          </a:prstGeom>
        </p:spPr>
      </p:pic>
    </p:spTree>
    <p:extLst>
      <p:ext uri="{BB962C8B-B14F-4D97-AF65-F5344CB8AC3E}">
        <p14:creationId xmlns:p14="http://schemas.microsoft.com/office/powerpoint/2010/main" val="1396226586"/>
      </p:ext>
    </p:extLst>
  </p:cSld>
  <p:clrMapOvr>
    <a:masterClrMapping/>
  </p:clrMapOvr>
  <mc:AlternateContent xmlns:mc="http://schemas.openxmlformats.org/markup-compatibility/2006" xmlns:p14="http://schemas.microsoft.com/office/powerpoint/2010/main">
    <mc:Choice Requires="p14">
      <p:transition spd="slow" p14:dur="2000" advTm="13918"/>
    </mc:Choice>
    <mc:Fallback xmlns="">
      <p:transition spd="slow"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Contact details</a:t>
            </a:r>
          </a:p>
        </p:txBody>
      </p:sp>
      <p:sp>
        <p:nvSpPr>
          <p:cNvPr id="3" name="Content Placeholder 2"/>
          <p:cNvSpPr>
            <a:spLocks noGrp="1"/>
          </p:cNvSpPr>
          <p:nvPr>
            <p:ph idx="1"/>
          </p:nvPr>
        </p:nvSpPr>
        <p:spPr/>
        <p:txBody>
          <a:bodyPr/>
          <a:lstStyle/>
          <a:p>
            <a:pPr marL="0" indent="0" algn="ctr">
              <a:buNone/>
            </a:pPr>
            <a:endParaRPr lang="en-IE" sz="3240" b="1" dirty="0"/>
          </a:p>
          <a:p>
            <a:pPr marL="0" indent="0" algn="ctr">
              <a:buNone/>
            </a:pPr>
            <a:r>
              <a:rPr lang="en-IE" sz="3240" b="1" dirty="0"/>
              <a:t>Web Link: </a:t>
            </a:r>
            <a:r>
              <a:rPr lang="en-IE" sz="3240" b="1" dirty="0">
                <a:hlinkClick r:id="rId3"/>
              </a:rPr>
              <a:t>https://epistem.ie</a:t>
            </a:r>
            <a:endParaRPr lang="en-IE" sz="3240" b="1" dirty="0"/>
          </a:p>
          <a:p>
            <a:pPr marL="0" indent="0" algn="ctr">
              <a:buNone/>
            </a:pPr>
            <a:r>
              <a:rPr lang="en-IE" sz="3600" b="1" dirty="0">
                <a:cs typeface="Calibri"/>
              </a:rPr>
              <a:t>EPI Stem Project: </a:t>
            </a:r>
            <a:r>
              <a:rPr lang="en-IE" sz="3600" b="1" dirty="0">
                <a:cs typeface="Calibri"/>
                <a:hlinkClick r:id="rId4"/>
              </a:rPr>
              <a:t>Resources</a:t>
            </a:r>
            <a:endParaRPr lang="en-IE" sz="3600" b="1" dirty="0">
              <a:cs typeface="Calibri"/>
            </a:endParaRPr>
          </a:p>
          <a:p>
            <a:pPr marL="0" indent="0" algn="ctr">
              <a:buNone/>
            </a:pPr>
            <a:r>
              <a:rPr lang="en-IE" sz="3600" b="1" dirty="0">
                <a:cs typeface="Calibri"/>
              </a:rPr>
              <a:t>Tara Ryan: </a:t>
            </a:r>
            <a:r>
              <a:rPr lang="en-IE" sz="3600" b="1" dirty="0">
                <a:cs typeface="Calibri"/>
                <a:hlinkClick r:id="rId5"/>
              </a:rPr>
              <a:t>Tara Ryan</a:t>
            </a:r>
            <a:endParaRPr lang="en-IE" sz="3600" b="1" dirty="0">
              <a:cs typeface="Calibri"/>
            </a:endParaRPr>
          </a:p>
          <a:p>
            <a:pPr marL="0" indent="0" algn="ctr">
              <a:buNone/>
            </a:pPr>
            <a:r>
              <a:rPr lang="en-IE" sz="3240" b="1" dirty="0"/>
              <a:t>Email: </a:t>
            </a:r>
            <a:r>
              <a:rPr lang="en-IE" sz="3240" b="1" dirty="0">
                <a:hlinkClick r:id="rId6"/>
              </a:rPr>
              <a:t>tarasmb12@yahoo.ie</a:t>
            </a:r>
            <a:r>
              <a:rPr lang="en-IE" sz="3240" b="1" dirty="0"/>
              <a:t> </a:t>
            </a:r>
          </a:p>
          <a:p>
            <a:pPr marL="0" indent="0" algn="ctr">
              <a:buNone/>
            </a:pPr>
            <a:endParaRPr lang="en-IE" sz="3240" b="1"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9914366" y="5728501"/>
            <a:ext cx="2276782" cy="1132283"/>
          </a:xfrm>
          <a:prstGeom prst="rect">
            <a:avLst/>
          </a:prstGeom>
        </p:spPr>
      </p:pic>
    </p:spTree>
    <p:extLst>
      <p:ext uri="{BB962C8B-B14F-4D97-AF65-F5344CB8AC3E}">
        <p14:creationId xmlns:p14="http://schemas.microsoft.com/office/powerpoint/2010/main" val="1573795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Image Sources</a:t>
            </a:r>
            <a:br>
              <a:rPr lang="en-US" sz="1944" dirty="0">
                <a:solidFill>
                  <a:prstClr val="black"/>
                </a:solidFill>
                <a:ea typeface="+mn-ea"/>
                <a:cs typeface="+mn-cs"/>
              </a:rPr>
            </a:br>
            <a:endParaRPr lang="en-IE" sz="1944" dirty="0"/>
          </a:p>
        </p:txBody>
      </p:sp>
      <p:sp>
        <p:nvSpPr>
          <p:cNvPr id="3" name="Content Placeholder 2"/>
          <p:cNvSpPr>
            <a:spLocks noGrp="1"/>
          </p:cNvSpPr>
          <p:nvPr>
            <p:ph idx="1"/>
          </p:nvPr>
        </p:nvSpPr>
        <p:spPr>
          <a:xfrm>
            <a:off x="104931" y="1061126"/>
            <a:ext cx="12330607" cy="4836510"/>
          </a:xfrm>
        </p:spPr>
        <p:txBody>
          <a:bodyPr/>
          <a:lstStyle/>
          <a:p>
            <a:endParaRPr lang="en-IE" sz="1944" b="1" dirty="0"/>
          </a:p>
          <a:p>
            <a:endParaRPr lang="en-IE" sz="1944" b="1" dirty="0"/>
          </a:p>
          <a:p>
            <a:endParaRPr lang="en-IE" sz="1944" b="1" dirty="0"/>
          </a:p>
          <a:p>
            <a:endParaRPr lang="en-IE" sz="1944" b="1" dirty="0"/>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8401459" y="5897636"/>
            <a:ext cx="2632055" cy="960364"/>
          </a:xfrm>
          <a:prstGeom prst="rect">
            <a:avLst/>
          </a:prstGeom>
        </p:spPr>
      </p:pic>
      <p:sp>
        <p:nvSpPr>
          <p:cNvPr id="5" name="TextBox 4">
            <a:extLst>
              <a:ext uri="{FF2B5EF4-FFF2-40B4-BE49-F238E27FC236}">
                <a16:creationId xmlns:a16="http://schemas.microsoft.com/office/drawing/2014/main" id="{1ABD260E-9B12-77E3-A377-7407EA3ACFC3}"/>
              </a:ext>
            </a:extLst>
          </p:cNvPr>
          <p:cNvSpPr txBox="1"/>
          <p:nvPr/>
        </p:nvSpPr>
        <p:spPr>
          <a:xfrm>
            <a:off x="404037" y="1325563"/>
            <a:ext cx="11683032" cy="5355312"/>
          </a:xfrm>
          <a:prstGeom prst="rect">
            <a:avLst/>
          </a:prstGeom>
          <a:noFill/>
        </p:spPr>
        <p:txBody>
          <a:bodyPr wrap="square" rtlCol="0">
            <a:spAutoFit/>
          </a:bodyPr>
          <a:lstStyle/>
          <a:p>
            <a:pPr marL="285750" indent="-285750">
              <a:buFont typeface="Arial" panose="020B0604020202020204" pitchFamily="34" charset="0"/>
              <a:buChar char="•"/>
            </a:pPr>
            <a:r>
              <a:rPr lang="en-IE" dirty="0">
                <a:hlinkClick r:id="rId4"/>
              </a:rPr>
              <a:t>https://slideplayer.com/slide/10831147/</a:t>
            </a:r>
            <a:endParaRPr lang="en-IE" dirty="0"/>
          </a:p>
          <a:p>
            <a:pPr marL="285750" indent="-285750">
              <a:buFont typeface="Arial" panose="020B0604020202020204" pitchFamily="34" charset="0"/>
              <a:buChar char="•"/>
            </a:pPr>
            <a:r>
              <a:rPr lang="en-IE" dirty="0">
                <a:hlinkClick r:id="rId5"/>
              </a:rPr>
              <a:t>https://www.twinkl.hu/illustration/voltmeter-symbol-circuits-electricity-science-ks4-bw-rgb</a:t>
            </a:r>
            <a:endParaRPr lang="en-IE" dirty="0"/>
          </a:p>
          <a:p>
            <a:pPr marL="285750" indent="-285750">
              <a:buFont typeface="Arial" panose="020B0604020202020204" pitchFamily="34" charset="0"/>
              <a:buChar char="•"/>
            </a:pPr>
            <a:r>
              <a:rPr lang="en-IE" dirty="0">
                <a:hlinkClick r:id="rId6"/>
              </a:rPr>
              <a:t>https://heschen.com/es/products/dh-670-dc-10v</a:t>
            </a:r>
            <a:endParaRPr lang="en-IE" dirty="0"/>
          </a:p>
          <a:p>
            <a:pPr marL="285750" indent="-285750">
              <a:buFont typeface="Arial" panose="020B0604020202020204" pitchFamily="34" charset="0"/>
              <a:buChar char="•"/>
            </a:pPr>
            <a:r>
              <a:rPr lang="en-IE" dirty="0">
                <a:hlinkClick r:id="rId7"/>
              </a:rPr>
              <a:t>https://study.com/learn/lesson/capacitance-units-formula.html</a:t>
            </a:r>
            <a:endParaRPr lang="en-IE" dirty="0"/>
          </a:p>
          <a:p>
            <a:pPr marL="285750" indent="-285750">
              <a:buFont typeface="Arial" panose="020B0604020202020204" pitchFamily="34" charset="0"/>
              <a:buChar char="•"/>
            </a:pPr>
            <a:r>
              <a:rPr lang="en-IE" dirty="0">
                <a:hlinkClick r:id="rId8"/>
              </a:rPr>
              <a:t>https://en.wikipedia.org/wiki/Capacitor</a:t>
            </a:r>
            <a:endParaRPr lang="en-IE" dirty="0"/>
          </a:p>
          <a:p>
            <a:pPr marL="285750" indent="-285750">
              <a:buFont typeface="Arial" panose="020B0604020202020204" pitchFamily="34" charset="0"/>
              <a:buChar char="•"/>
            </a:pPr>
            <a:r>
              <a:rPr lang="en-IE" dirty="0">
                <a:hlinkClick r:id="rId9"/>
              </a:rPr>
              <a:t>https://www.allaboutcircuits.com/video-tutorials/inductance-and-capacitance/</a:t>
            </a:r>
            <a:endParaRPr lang="en-IE" dirty="0"/>
          </a:p>
          <a:p>
            <a:pPr marL="285750" indent="-285750">
              <a:buFont typeface="Arial" panose="020B0604020202020204" pitchFamily="34" charset="0"/>
              <a:buChar char="•"/>
            </a:pPr>
            <a:r>
              <a:rPr lang="en-IE" dirty="0">
                <a:hlinkClick r:id="rId10"/>
              </a:rPr>
              <a:t>https://phet.colorado.edu/sims/html/capacitor-lab-basics/latest/capacitor-lab-basics_en.html</a:t>
            </a:r>
            <a:endParaRPr lang="en-IE" dirty="0"/>
          </a:p>
          <a:p>
            <a:pPr marL="285750" indent="-285750">
              <a:buFont typeface="Arial" panose="020B0604020202020204" pitchFamily="34" charset="0"/>
              <a:buChar char="•"/>
            </a:pPr>
            <a:r>
              <a:rPr lang="en-IE" dirty="0">
                <a:hlinkClick r:id="rId11"/>
              </a:rPr>
              <a:t>https://www.nicepng.com/ourpic/u2q8a9y3q8t4i1t4_camera-with-flash-icon-camera-with-flash-emoji/</a:t>
            </a:r>
            <a:endParaRPr lang="en-IE" dirty="0"/>
          </a:p>
          <a:p>
            <a:pPr marL="285750" indent="-285750">
              <a:buFont typeface="Arial" panose="020B0604020202020204" pitchFamily="34" charset="0"/>
              <a:buChar char="•"/>
            </a:pPr>
            <a:r>
              <a:rPr lang="en-IE" dirty="0">
                <a:hlinkClick r:id="rId12"/>
              </a:rPr>
              <a:t>https://www.thoughtco.com/examples-of-electrical-conductors-and-insulators-608315</a:t>
            </a:r>
            <a:endParaRPr lang="en-IE" dirty="0"/>
          </a:p>
          <a:p>
            <a:pPr marL="285750" indent="-285750">
              <a:buFont typeface="Arial" panose="020B0604020202020204" pitchFamily="34" charset="0"/>
              <a:buChar char="•"/>
            </a:pPr>
            <a:r>
              <a:rPr lang="en-IE" dirty="0">
                <a:hlinkClick r:id="rId13"/>
              </a:rPr>
              <a:t>https://www.onlinemathlearning.com/charge-circuits.html</a:t>
            </a:r>
            <a:endParaRPr lang="en-IE" dirty="0"/>
          </a:p>
          <a:p>
            <a:pPr marL="285750" indent="-285750">
              <a:buFont typeface="Arial" panose="020B0604020202020204" pitchFamily="34" charset="0"/>
              <a:buChar char="•"/>
            </a:pPr>
            <a:r>
              <a:rPr lang="en-IE" dirty="0">
                <a:hlinkClick r:id="rId14"/>
              </a:rPr>
              <a:t>https://www.alamy.com/stock-photo/ammeter.html</a:t>
            </a:r>
            <a:endParaRPr lang="en-IE" dirty="0"/>
          </a:p>
          <a:p>
            <a:pPr marL="285750" indent="-285750">
              <a:buFont typeface="Arial" panose="020B0604020202020204" pitchFamily="34" charset="0"/>
              <a:buChar char="•"/>
            </a:pPr>
            <a:r>
              <a:rPr lang="en-IE" dirty="0">
                <a:hlinkClick r:id="rId15"/>
              </a:rPr>
              <a:t>https://www.twinkl.ie/illustration/ammeter-symbol-circuits-electricity-science-ks4</a:t>
            </a:r>
            <a:endParaRPr lang="en-IE" dirty="0"/>
          </a:p>
          <a:p>
            <a:pPr marL="285750" indent="-285750">
              <a:buFont typeface="Arial" panose="020B0604020202020204" pitchFamily="34" charset="0"/>
              <a:buChar char="•"/>
            </a:pPr>
            <a:r>
              <a:rPr lang="en-IE" dirty="0">
                <a:hlinkClick r:id="rId16"/>
              </a:rPr>
              <a:t>https://www.matsusada.com/column/dc_and_ac.html</a:t>
            </a:r>
            <a:endParaRPr lang="en-IE" dirty="0"/>
          </a:p>
          <a:p>
            <a:pPr marL="285750" indent="-285750">
              <a:buFont typeface="Arial" panose="020B0604020202020204" pitchFamily="34" charset="0"/>
              <a:buChar char="•"/>
            </a:pPr>
            <a:r>
              <a:rPr lang="en-IE" dirty="0">
                <a:hlinkClick r:id="rId17"/>
              </a:rPr>
              <a:t>https://gfycat.com/annualinsecureafricanjacana</a:t>
            </a:r>
            <a:endParaRPr lang="en-IE" dirty="0"/>
          </a:p>
          <a:p>
            <a:pPr marL="285750" indent="-285750">
              <a:buFont typeface="Arial" panose="020B0604020202020204" pitchFamily="34" charset="0"/>
              <a:buChar char="•"/>
            </a:pPr>
            <a:r>
              <a:rPr lang="en-IE" dirty="0">
                <a:hlinkClick r:id="rId18"/>
              </a:rPr>
              <a:t>https://www6.slac.stanford.edu/news/2017-01-11-sketching-out-magnetism-electricity.aspx</a:t>
            </a:r>
            <a:r>
              <a:rPr lang="en-IE" dirty="0"/>
              <a:t> </a:t>
            </a:r>
          </a:p>
          <a:p>
            <a:pPr marL="285750" indent="-285750">
              <a:buFont typeface="Arial" panose="020B0604020202020204" pitchFamily="34" charset="0"/>
              <a:buChar char="•"/>
            </a:pPr>
            <a:r>
              <a:rPr lang="en-IE" dirty="0">
                <a:hlinkClick r:id="rId19"/>
              </a:rPr>
              <a:t>http://hyperphysics.phy-astr.gsu.edu/hbase/magnetic/elemag.html</a:t>
            </a:r>
            <a:r>
              <a:rPr lang="en-IE" dirty="0"/>
              <a:t> </a:t>
            </a:r>
          </a:p>
          <a:p>
            <a:pPr marL="285750" indent="-285750">
              <a:buFont typeface="Arial" panose="020B0604020202020204" pitchFamily="34" charset="0"/>
              <a:buChar char="•"/>
            </a:pPr>
            <a:r>
              <a:rPr lang="en-IE" dirty="0">
                <a:hlinkClick r:id="rId20"/>
              </a:rPr>
              <a:t>https://physics.stackexchange.com/questions/562473/magnetic-field-closed-loop-lines-in-an-electromagnetic-wave</a:t>
            </a:r>
            <a:r>
              <a:rPr lang="en-IE" dirty="0"/>
              <a:t> </a:t>
            </a:r>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3615566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Image Sources</a:t>
            </a:r>
            <a:br>
              <a:rPr lang="en-US" sz="1944" dirty="0">
                <a:solidFill>
                  <a:prstClr val="black"/>
                </a:solidFill>
                <a:ea typeface="+mn-ea"/>
                <a:cs typeface="+mn-cs"/>
              </a:rPr>
            </a:br>
            <a:endParaRPr lang="en-IE" sz="1944" dirty="0"/>
          </a:p>
        </p:txBody>
      </p:sp>
      <p:sp>
        <p:nvSpPr>
          <p:cNvPr id="3" name="Content Placeholder 2"/>
          <p:cNvSpPr>
            <a:spLocks noGrp="1"/>
          </p:cNvSpPr>
          <p:nvPr>
            <p:ph idx="1"/>
          </p:nvPr>
        </p:nvSpPr>
        <p:spPr>
          <a:xfrm>
            <a:off x="104931" y="1061126"/>
            <a:ext cx="12330607" cy="4836510"/>
          </a:xfrm>
        </p:spPr>
        <p:txBody>
          <a:bodyPr/>
          <a:lstStyle/>
          <a:p>
            <a:endParaRPr lang="en-IE" sz="1944" b="1" dirty="0"/>
          </a:p>
          <a:p>
            <a:endParaRPr lang="en-IE" sz="1944" b="1" dirty="0"/>
          </a:p>
          <a:p>
            <a:endParaRPr lang="en-IE" sz="1944" b="1" dirty="0"/>
          </a:p>
          <a:p>
            <a:endParaRPr lang="en-IE" sz="1944" b="1" dirty="0"/>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8401459" y="5897636"/>
            <a:ext cx="2632055" cy="960364"/>
          </a:xfrm>
          <a:prstGeom prst="rect">
            <a:avLst/>
          </a:prstGeom>
        </p:spPr>
      </p:pic>
      <p:sp>
        <p:nvSpPr>
          <p:cNvPr id="5" name="TextBox 4">
            <a:extLst>
              <a:ext uri="{FF2B5EF4-FFF2-40B4-BE49-F238E27FC236}">
                <a16:creationId xmlns:a16="http://schemas.microsoft.com/office/drawing/2014/main" id="{1ABD260E-9B12-77E3-A377-7407EA3ACFC3}"/>
              </a:ext>
            </a:extLst>
          </p:cNvPr>
          <p:cNvSpPr txBox="1"/>
          <p:nvPr/>
        </p:nvSpPr>
        <p:spPr>
          <a:xfrm>
            <a:off x="404037" y="1325563"/>
            <a:ext cx="11683032" cy="1477328"/>
          </a:xfrm>
          <a:prstGeom prst="rect">
            <a:avLst/>
          </a:prstGeom>
          <a:noFill/>
        </p:spPr>
        <p:txBody>
          <a:bodyPr wrap="square" rtlCol="0">
            <a:spAutoFit/>
          </a:bodyPr>
          <a:lstStyle/>
          <a:p>
            <a:pPr marL="285750" indent="-285750">
              <a:buFont typeface="Arial" panose="020B0604020202020204" pitchFamily="34" charset="0"/>
              <a:buChar char="•"/>
            </a:pPr>
            <a:r>
              <a:rPr lang="en-IE" dirty="0">
                <a:hlinkClick r:id="rId4"/>
              </a:rPr>
              <a:t>https://www.dreamstime.com/illustration/right-hand-rule.html</a:t>
            </a:r>
            <a:endParaRPr lang="en-IE" dirty="0"/>
          </a:p>
          <a:p>
            <a:pPr marL="285750" indent="-285750">
              <a:buFont typeface="Arial" panose="020B0604020202020204" pitchFamily="34" charset="0"/>
              <a:buChar char="•"/>
            </a:pPr>
            <a:r>
              <a:rPr lang="en-IE" dirty="0">
                <a:hlinkClick r:id="rId5"/>
              </a:rPr>
              <a:t>https://www.lbq.org/search/Physics?quickRef=11809</a:t>
            </a:r>
            <a:endParaRPr lang="en-IE" dirty="0"/>
          </a:p>
          <a:p>
            <a:pPr marL="285750" indent="-285750">
              <a:buFont typeface="Arial" panose="020B0604020202020204" pitchFamily="34" charset="0"/>
              <a:buChar char="•"/>
            </a:pPr>
            <a:r>
              <a:rPr lang="en-IE" dirty="0">
                <a:hlinkClick r:id="rId6"/>
              </a:rPr>
              <a:t>https://www.coolmagnetman.com/magfund02.htm</a:t>
            </a:r>
            <a:endParaRPr lang="en-IE" dirty="0"/>
          </a:p>
          <a:p>
            <a:pPr marL="285750" indent="-285750">
              <a:buFont typeface="Arial" panose="020B0604020202020204" pitchFamily="34" charset="0"/>
              <a:buChar char="•"/>
            </a:pPr>
            <a:r>
              <a:rPr lang="en-IE" dirty="0">
                <a:hlinkClick r:id="rId7"/>
              </a:rPr>
              <a:t>https://www.informationpalace.com/what-is-magnetic-flux/</a:t>
            </a:r>
            <a:endParaRPr lang="en-IE" dirty="0"/>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29869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49443" y="97436"/>
            <a:ext cx="10515600" cy="1325563"/>
          </a:xfrm>
        </p:spPr>
        <p:txBody>
          <a:bodyPr/>
          <a:lstStyle/>
          <a:p>
            <a:pPr algn="ctr" defTabSz="855859">
              <a:spcBef>
                <a:spcPts val="0"/>
              </a:spcBef>
            </a:pPr>
            <a:r>
              <a:rPr lang="en-US" b="1" dirty="0">
                <a:cs typeface="Calibri Light"/>
              </a:rPr>
              <a:t>Overview of Topics</a:t>
            </a:r>
            <a:br>
              <a:rPr lang="en-US" sz="2160" dirty="0">
                <a:solidFill>
                  <a:prstClr val="black"/>
                </a:solidFill>
                <a:ea typeface="+mn-ea"/>
                <a:cs typeface="+mn-cs"/>
              </a:rPr>
            </a:br>
            <a:endParaRPr lang="en-IE" sz="2160" dirty="0"/>
          </a:p>
        </p:txBody>
      </p:sp>
      <p:sp>
        <p:nvSpPr>
          <p:cNvPr id="3" name="Content Placeholder 2"/>
          <p:cNvSpPr>
            <a:spLocks noGrp="1"/>
          </p:cNvSpPr>
          <p:nvPr>
            <p:ph idx="1"/>
          </p:nvPr>
        </p:nvSpPr>
        <p:spPr>
          <a:xfrm>
            <a:off x="6652408" y="2180319"/>
            <a:ext cx="4928325" cy="3513445"/>
          </a:xfrm>
        </p:spPr>
        <p:txBody>
          <a:bodyPr/>
          <a:lstStyle/>
          <a:p>
            <a:pPr marL="0" indent="0" algn="ctr">
              <a:buNone/>
            </a:pPr>
            <a:endParaRPr lang="en-IE" sz="2700" b="1" dirty="0"/>
          </a:p>
          <a:p>
            <a:pPr marL="0" indent="0" algn="ctr">
              <a:buNone/>
            </a:pPr>
            <a:r>
              <a:rPr lang="en-US" sz="3200" b="1" dirty="0">
                <a:cs typeface="Calibri" panose="020F0502020204030204"/>
              </a:rPr>
              <a:t>Part 2</a:t>
            </a:r>
          </a:p>
          <a:p>
            <a:pPr marL="0" indent="0" algn="ctr">
              <a:buNone/>
            </a:pPr>
            <a:r>
              <a:rPr lang="en-US" sz="3200" b="1" dirty="0">
                <a:cs typeface="Calibri" panose="020F0502020204030204"/>
              </a:rPr>
              <a:t>Capacitance &amp; Electric Current</a:t>
            </a:r>
            <a:endParaRPr lang="en-US"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graphicFrame>
        <p:nvGraphicFramePr>
          <p:cNvPr id="8" name="Content Placeholder 2">
            <a:extLst>
              <a:ext uri="{FF2B5EF4-FFF2-40B4-BE49-F238E27FC236}">
                <a16:creationId xmlns:a16="http://schemas.microsoft.com/office/drawing/2014/main" id="{D3C39588-8CEF-D2E3-EA26-155BA67BAF3E}"/>
              </a:ext>
            </a:extLst>
          </p:cNvPr>
          <p:cNvGraphicFramePr>
            <a:graphicFrameLocks/>
          </p:cNvGraphicFramePr>
          <p:nvPr>
            <p:extLst>
              <p:ext uri="{D42A27DB-BD31-4B8C-83A1-F6EECF244321}">
                <p14:modId xmlns:p14="http://schemas.microsoft.com/office/powerpoint/2010/main" val="281762130"/>
              </p:ext>
            </p:extLst>
          </p:nvPr>
        </p:nvGraphicFramePr>
        <p:xfrm>
          <a:off x="849443" y="854756"/>
          <a:ext cx="5648257" cy="49364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descr="Plug with solid fill">
            <a:extLst>
              <a:ext uri="{FF2B5EF4-FFF2-40B4-BE49-F238E27FC236}">
                <a16:creationId xmlns:a16="http://schemas.microsoft.com/office/drawing/2014/main" id="{847DAF5E-FB76-8CC1-A862-30BB6FB5ACD3}"/>
              </a:ext>
            </a:extLst>
          </p:cNvPr>
          <p:cNvSpPr/>
          <p:nvPr/>
        </p:nvSpPr>
        <p:spPr>
          <a:xfrm>
            <a:off x="229099" y="1043673"/>
            <a:ext cx="538654" cy="538654"/>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1" name="Rectangle 10" descr="High voltage with solid fill">
            <a:extLst>
              <a:ext uri="{FF2B5EF4-FFF2-40B4-BE49-F238E27FC236}">
                <a16:creationId xmlns:a16="http://schemas.microsoft.com/office/drawing/2014/main" id="{7AA6C4FC-8D8C-E22D-5E6A-BE91505BF74B}"/>
              </a:ext>
            </a:extLst>
          </p:cNvPr>
          <p:cNvSpPr/>
          <p:nvPr/>
        </p:nvSpPr>
        <p:spPr>
          <a:xfrm>
            <a:off x="230596" y="2031232"/>
            <a:ext cx="538654" cy="538654"/>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3" name="Rectangle 12" descr="Linear Graph with solid fill">
            <a:extLst>
              <a:ext uri="{FF2B5EF4-FFF2-40B4-BE49-F238E27FC236}">
                <a16:creationId xmlns:a16="http://schemas.microsoft.com/office/drawing/2014/main" id="{C2779D0D-F607-8771-70AB-C566C2BDB042}"/>
              </a:ext>
            </a:extLst>
          </p:cNvPr>
          <p:cNvSpPr/>
          <p:nvPr/>
        </p:nvSpPr>
        <p:spPr>
          <a:xfrm>
            <a:off x="212859" y="4064388"/>
            <a:ext cx="538654" cy="538654"/>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4" name="Rectangle 13" descr="Arrow circle with solid fill">
            <a:extLst>
              <a:ext uri="{FF2B5EF4-FFF2-40B4-BE49-F238E27FC236}">
                <a16:creationId xmlns:a16="http://schemas.microsoft.com/office/drawing/2014/main" id="{3E7BC6FD-DC44-AD18-BB63-9881F26C7601}"/>
              </a:ext>
            </a:extLst>
          </p:cNvPr>
          <p:cNvSpPr/>
          <p:nvPr/>
        </p:nvSpPr>
        <p:spPr>
          <a:xfrm>
            <a:off x="212859" y="3076829"/>
            <a:ext cx="538654" cy="538654"/>
          </a:xfrm>
          <a:prstGeom prst="rect">
            <a:avLst/>
          </a:prstGeom>
          <a: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24" name="Rectangle 23" descr="Magnet with solid fill">
            <a:extLst>
              <a:ext uri="{FF2B5EF4-FFF2-40B4-BE49-F238E27FC236}">
                <a16:creationId xmlns:a16="http://schemas.microsoft.com/office/drawing/2014/main" id="{EA338C46-4DC3-8953-7E84-3C40AE5D050B}"/>
              </a:ext>
            </a:extLst>
          </p:cNvPr>
          <p:cNvSpPr/>
          <p:nvPr/>
        </p:nvSpPr>
        <p:spPr>
          <a:xfrm>
            <a:off x="230596" y="5165425"/>
            <a:ext cx="538654" cy="538654"/>
          </a:xfrm>
          <a:prstGeom prst="rect">
            <a:avLst/>
          </a:prstGeom>
          <a: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pic>
        <p:nvPicPr>
          <p:cNvPr id="5" name="Part 2 Title">
            <a:hlinkClick r:id="" action="ppaction://media"/>
            <a:extLst>
              <a:ext uri="{FF2B5EF4-FFF2-40B4-BE49-F238E27FC236}">
                <a16:creationId xmlns:a16="http://schemas.microsoft.com/office/drawing/2014/main" id="{3134EDB9-2982-5664-EAE1-B1D0814B166D}"/>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7740903" y="6083729"/>
            <a:ext cx="609600" cy="609600"/>
          </a:xfrm>
          <a:prstGeom prst="rect">
            <a:avLst/>
          </a:prstGeom>
        </p:spPr>
      </p:pic>
    </p:spTree>
    <p:extLst>
      <p:ext uri="{BB962C8B-B14F-4D97-AF65-F5344CB8AC3E}">
        <p14:creationId xmlns:p14="http://schemas.microsoft.com/office/powerpoint/2010/main" val="1005395282"/>
      </p:ext>
    </p:extLst>
  </p:cSld>
  <p:clrMapOvr>
    <a:masterClrMapping/>
  </p:clrMapOvr>
  <mc:AlternateContent xmlns:mc="http://schemas.openxmlformats.org/markup-compatibility/2006" xmlns:p14="http://schemas.microsoft.com/office/powerpoint/2010/main">
    <mc:Choice Requires="p14">
      <p:transition spd="slow" p14:dur="2000" advTm="14452"/>
    </mc:Choice>
    <mc:Fallback xmlns="">
      <p:transition spd="slow" advTm="1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49443" y="18255"/>
            <a:ext cx="10515600" cy="1325563"/>
          </a:xfrm>
        </p:spPr>
        <p:txBody>
          <a:bodyPr/>
          <a:lstStyle/>
          <a:p>
            <a:pPr algn="ctr" defTabSz="855859">
              <a:spcBef>
                <a:spcPts val="0"/>
              </a:spcBef>
            </a:pPr>
            <a:r>
              <a:rPr lang="en-US" b="1" dirty="0">
                <a:solidFill>
                  <a:prstClr val="black"/>
                </a:solidFill>
                <a:ea typeface="+mn-ea"/>
                <a:cs typeface="+mn-cs"/>
              </a:rPr>
              <a:t>Potential Difference</a:t>
            </a:r>
            <a:br>
              <a:rPr lang="en-US" sz="2160" dirty="0">
                <a:solidFill>
                  <a:prstClr val="black"/>
                </a:solidFill>
                <a:ea typeface="+mn-ea"/>
                <a:cs typeface="+mn-cs"/>
              </a:rPr>
            </a:br>
            <a:endParaRPr lang="en-IE" sz="216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1026" name="Picture 2" descr="Chapter 22 : Electric potential - ppt download">
            <a:extLst>
              <a:ext uri="{FF2B5EF4-FFF2-40B4-BE49-F238E27FC236}">
                <a16:creationId xmlns:a16="http://schemas.microsoft.com/office/drawing/2014/main" id="{056AA826-F66D-6DBB-C93D-0B03D058A28F}"/>
              </a:ext>
            </a:extLst>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l="5900" t="19533" r="6771" b="15358"/>
          <a:stretch/>
        </p:blipFill>
        <p:spPr bwMode="auto">
          <a:xfrm>
            <a:off x="0" y="1056351"/>
            <a:ext cx="8312045" cy="4647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oltmeter Symbol Circuits Electricity Science KS4 Bw RGB Illustration -  Twinkl">
            <a:extLst>
              <a:ext uri="{FF2B5EF4-FFF2-40B4-BE49-F238E27FC236}">
                <a16:creationId xmlns:a16="http://schemas.microsoft.com/office/drawing/2014/main" id="{0676AD55-51A5-B849-CC2B-B88BF65098D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114" b="3596"/>
          <a:stretch/>
        </p:blipFill>
        <p:spPr bwMode="auto">
          <a:xfrm>
            <a:off x="8008433" y="1306289"/>
            <a:ext cx="4374281" cy="18873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tangular Voltmeter Analogue Panel Volt Voltage Meter DH-670 DC10V –  Heschen">
            <a:extLst>
              <a:ext uri="{FF2B5EF4-FFF2-40B4-BE49-F238E27FC236}">
                <a16:creationId xmlns:a16="http://schemas.microsoft.com/office/drawing/2014/main" id="{83A1EC07-3382-633F-10ED-E5BF7A14E27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832" t="9612" r="3384" b="10078"/>
          <a:stretch/>
        </p:blipFill>
        <p:spPr bwMode="auto">
          <a:xfrm>
            <a:off x="8656970" y="3060374"/>
            <a:ext cx="3077208" cy="2692557"/>
          </a:xfrm>
          <a:prstGeom prst="rect">
            <a:avLst/>
          </a:prstGeom>
          <a:noFill/>
          <a:extLst>
            <a:ext uri="{909E8E84-426E-40DD-AFC4-6F175D3DCCD1}">
              <a14:hiddenFill xmlns:a14="http://schemas.microsoft.com/office/drawing/2010/main">
                <a:solidFill>
                  <a:srgbClr val="FFFFFF"/>
                </a:solidFill>
              </a14:hiddenFill>
            </a:ext>
          </a:extLst>
        </p:spPr>
      </p:pic>
      <p:pic>
        <p:nvPicPr>
          <p:cNvPr id="3" name="Potential Difference">
            <a:hlinkClick r:id="" action="ppaction://media"/>
            <a:extLst>
              <a:ext uri="{FF2B5EF4-FFF2-40B4-BE49-F238E27FC236}">
                <a16:creationId xmlns:a16="http://schemas.microsoft.com/office/drawing/2014/main" id="{E95A461A-57B1-8666-B9F3-E92E667BDA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02445" y="6019801"/>
            <a:ext cx="609600" cy="609600"/>
          </a:xfrm>
          <a:prstGeom prst="rect">
            <a:avLst/>
          </a:prstGeom>
        </p:spPr>
      </p:pic>
    </p:spTree>
    <p:extLst>
      <p:ext uri="{BB962C8B-B14F-4D97-AF65-F5344CB8AC3E}">
        <p14:creationId xmlns:p14="http://schemas.microsoft.com/office/powerpoint/2010/main" val="1460418390"/>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49443" y="18255"/>
            <a:ext cx="10515600" cy="1325563"/>
          </a:xfrm>
        </p:spPr>
        <p:txBody>
          <a:bodyPr/>
          <a:lstStyle/>
          <a:p>
            <a:pPr algn="ctr" defTabSz="855859">
              <a:spcBef>
                <a:spcPts val="0"/>
              </a:spcBef>
            </a:pPr>
            <a:r>
              <a:rPr lang="en-US" b="1" dirty="0">
                <a:solidFill>
                  <a:prstClr val="black"/>
                </a:solidFill>
                <a:ea typeface="+mn-ea"/>
                <a:cs typeface="+mn-cs"/>
              </a:rPr>
              <a:t>Capacitance</a:t>
            </a:r>
            <a:br>
              <a:rPr lang="en-US" sz="2160" dirty="0">
                <a:solidFill>
                  <a:prstClr val="black"/>
                </a:solidFill>
                <a:ea typeface="+mn-ea"/>
                <a:cs typeface="+mn-cs"/>
              </a:rPr>
            </a:br>
            <a:endParaRPr lang="en-IE" sz="2160" dirty="0"/>
          </a:p>
        </p:txBody>
      </p:sp>
      <p:sp>
        <p:nvSpPr>
          <p:cNvPr id="3" name="Content Placeholder 2"/>
          <p:cNvSpPr>
            <a:spLocks noGrp="1"/>
          </p:cNvSpPr>
          <p:nvPr>
            <p:ph idx="1"/>
          </p:nvPr>
        </p:nvSpPr>
        <p:spPr/>
        <p:txBody>
          <a:bodyPr/>
          <a:lstStyle/>
          <a:p>
            <a:pPr marL="0" indent="0">
              <a:buNone/>
            </a:pPr>
            <a:endParaRPr lang="en-IE" sz="216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5" name="Picture 2" descr="Capacitance Formula &amp; Units| What is Capacitance? - Video &amp; Lesson  Transcript | Study.com">
            <a:extLst>
              <a:ext uri="{FF2B5EF4-FFF2-40B4-BE49-F238E27FC236}">
                <a16:creationId xmlns:a16="http://schemas.microsoft.com/office/drawing/2014/main" id="{3ED38C0B-986D-5C56-76A4-9D2686F6B8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213" b="18192"/>
          <a:stretch/>
        </p:blipFill>
        <p:spPr bwMode="auto">
          <a:xfrm>
            <a:off x="22486" y="1438583"/>
            <a:ext cx="8859008" cy="3217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pacitor - Wikipedia">
            <a:extLst>
              <a:ext uri="{FF2B5EF4-FFF2-40B4-BE49-F238E27FC236}">
                <a16:creationId xmlns:a16="http://schemas.microsoft.com/office/drawing/2014/main" id="{63AB33F7-8ECC-315B-DC65-ECC8A1EAD4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3438" y="3047281"/>
            <a:ext cx="3301961" cy="28817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AB7EAB5-04EE-8305-E628-863DE95C3EE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621" b="14621"/>
          <a:stretch/>
        </p:blipFill>
        <p:spPr bwMode="auto">
          <a:xfrm>
            <a:off x="8951469" y="929008"/>
            <a:ext cx="3125898" cy="2022238"/>
          </a:xfrm>
          <a:prstGeom prst="rect">
            <a:avLst/>
          </a:prstGeom>
          <a:noFill/>
          <a:extLst>
            <a:ext uri="{909E8E84-426E-40DD-AFC4-6F175D3DCCD1}">
              <a14:hiddenFill xmlns:a14="http://schemas.microsoft.com/office/drawing/2010/main">
                <a:solidFill>
                  <a:srgbClr val="FFFFFF"/>
                </a:solidFill>
              </a14:hiddenFill>
            </a:ext>
          </a:extLst>
        </p:spPr>
      </p:pic>
      <p:pic>
        <p:nvPicPr>
          <p:cNvPr id="7" name="Capacitance">
            <a:hlinkClick r:id="" action="ppaction://media"/>
            <a:extLst>
              <a:ext uri="{FF2B5EF4-FFF2-40B4-BE49-F238E27FC236}">
                <a16:creationId xmlns:a16="http://schemas.microsoft.com/office/drawing/2014/main" id="{0E982CE4-067A-E71D-2827-4ECD9DCDB93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44237" y="6095919"/>
            <a:ext cx="609600" cy="609600"/>
          </a:xfrm>
          <a:prstGeom prst="rect">
            <a:avLst/>
          </a:prstGeom>
        </p:spPr>
      </p:pic>
    </p:spTree>
    <p:extLst>
      <p:ext uri="{BB962C8B-B14F-4D97-AF65-F5344CB8AC3E}">
        <p14:creationId xmlns:p14="http://schemas.microsoft.com/office/powerpoint/2010/main" val="2142199187"/>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90224" y="97436"/>
            <a:ext cx="10515600" cy="1325563"/>
          </a:xfrm>
        </p:spPr>
        <p:txBody>
          <a:bodyPr/>
          <a:lstStyle/>
          <a:p>
            <a:pPr algn="ctr" defTabSz="855859">
              <a:spcBef>
                <a:spcPts val="0"/>
              </a:spcBef>
            </a:pPr>
            <a:r>
              <a:rPr lang="en-US" b="1" dirty="0">
                <a:solidFill>
                  <a:prstClr val="black"/>
                </a:solidFill>
                <a:ea typeface="+mn-ea"/>
                <a:cs typeface="+mn-cs"/>
              </a:rPr>
              <a:t>Parallel Plate Capacitor</a:t>
            </a:r>
            <a:br>
              <a:rPr lang="en-US" sz="2160" dirty="0">
                <a:solidFill>
                  <a:prstClr val="black"/>
                </a:solidFill>
                <a:ea typeface="+mn-ea"/>
                <a:cs typeface="+mn-cs"/>
              </a:rPr>
            </a:br>
            <a:endParaRPr lang="en-IE" sz="2160" dirty="0"/>
          </a:p>
        </p:txBody>
      </p:sp>
      <p:sp>
        <p:nvSpPr>
          <p:cNvPr id="3" name="Content Placeholder 2"/>
          <p:cNvSpPr>
            <a:spLocks noGrp="1"/>
          </p:cNvSpPr>
          <p:nvPr>
            <p:ph idx="1"/>
          </p:nvPr>
        </p:nvSpPr>
        <p:spPr>
          <a:xfrm>
            <a:off x="8576769" y="1722474"/>
            <a:ext cx="3309597" cy="2987196"/>
          </a:xfrm>
        </p:spPr>
        <p:txBody>
          <a:bodyPr>
            <a:normAutofit/>
          </a:bodyPr>
          <a:lstStyle/>
          <a:p>
            <a:pPr marL="0" indent="0" algn="ctr">
              <a:buNone/>
            </a:pPr>
            <a:r>
              <a:rPr lang="en-IE" sz="2430" b="1" dirty="0">
                <a:hlinkClick r:id="rId6"/>
              </a:rPr>
              <a:t>Capacitor Simulation</a:t>
            </a:r>
            <a:endParaRPr lang="en-IE" sz="243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8656970" y="5791201"/>
            <a:ext cx="2923763" cy="1066800"/>
          </a:xfrm>
          <a:prstGeom prst="rect">
            <a:avLst/>
          </a:prstGeom>
        </p:spPr>
      </p:pic>
      <p:pic>
        <p:nvPicPr>
          <p:cNvPr id="3074" name="Picture 2" descr="Capacitors and Capacitance vs. Inductors and Inductance - Video Tutorial">
            <a:extLst>
              <a:ext uri="{FF2B5EF4-FFF2-40B4-BE49-F238E27FC236}">
                <a16:creationId xmlns:a16="http://schemas.microsoft.com/office/drawing/2014/main" id="{D88242E6-F18B-2BC7-1F44-9E09D138B5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86" y="1422999"/>
            <a:ext cx="8248650" cy="44100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mera With Flash Icon - Camera With Flash Emoji Transparent PNG -  1024x1024 - Free Download on NicePNG">
            <a:extLst>
              <a:ext uri="{FF2B5EF4-FFF2-40B4-BE49-F238E27FC236}">
                <a16:creationId xmlns:a16="http://schemas.microsoft.com/office/drawing/2014/main" id="{AAC7786E-7796-A28B-41E5-6C6BB562B0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9685" y="2560421"/>
            <a:ext cx="2923764" cy="3062721"/>
          </a:xfrm>
          <a:prstGeom prst="rect">
            <a:avLst/>
          </a:prstGeom>
          <a:noFill/>
          <a:extLst>
            <a:ext uri="{909E8E84-426E-40DD-AFC4-6F175D3DCCD1}">
              <a14:hiddenFill xmlns:a14="http://schemas.microsoft.com/office/drawing/2010/main">
                <a:solidFill>
                  <a:srgbClr val="FFFFFF"/>
                </a:solidFill>
              </a14:hiddenFill>
            </a:ext>
          </a:extLst>
        </p:spPr>
      </p:pic>
      <p:pic>
        <p:nvPicPr>
          <p:cNvPr id="5" name="Parallel Plate Capacitor">
            <a:hlinkClick r:id="" action="ppaction://media"/>
            <a:extLst>
              <a:ext uri="{FF2B5EF4-FFF2-40B4-BE49-F238E27FC236}">
                <a16:creationId xmlns:a16="http://schemas.microsoft.com/office/drawing/2014/main" id="{B040C06C-84C5-AA34-EF61-80C9BCD43B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49653" y="6150964"/>
            <a:ext cx="609600" cy="609600"/>
          </a:xfrm>
          <a:prstGeom prst="rect">
            <a:avLst/>
          </a:prstGeom>
        </p:spPr>
      </p:pic>
    </p:spTree>
    <p:extLst>
      <p:ext uri="{BB962C8B-B14F-4D97-AF65-F5344CB8AC3E}">
        <p14:creationId xmlns:p14="http://schemas.microsoft.com/office/powerpoint/2010/main" val="392782693"/>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90224" y="97436"/>
            <a:ext cx="10515600" cy="1325563"/>
          </a:xfrm>
        </p:spPr>
        <p:txBody>
          <a:bodyPr/>
          <a:lstStyle/>
          <a:p>
            <a:pPr algn="ctr" defTabSz="855859">
              <a:spcBef>
                <a:spcPts val="0"/>
              </a:spcBef>
            </a:pPr>
            <a:r>
              <a:rPr lang="en-US" b="1" dirty="0">
                <a:solidFill>
                  <a:prstClr val="black"/>
                </a:solidFill>
                <a:ea typeface="+mn-ea"/>
                <a:cs typeface="+mn-cs"/>
              </a:rPr>
              <a:t>Electric Current</a:t>
            </a:r>
            <a:br>
              <a:rPr lang="en-US" sz="2160" dirty="0">
                <a:solidFill>
                  <a:prstClr val="black"/>
                </a:solidFill>
                <a:ea typeface="+mn-ea"/>
                <a:cs typeface="+mn-cs"/>
              </a:rPr>
            </a:br>
            <a:endParaRPr lang="en-IE" sz="216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656970" y="5791201"/>
            <a:ext cx="2923763" cy="1066800"/>
          </a:xfrm>
          <a:prstGeom prst="rect">
            <a:avLst/>
          </a:prstGeom>
        </p:spPr>
      </p:pic>
      <p:pic>
        <p:nvPicPr>
          <p:cNvPr id="5124" name="Picture 4" descr="Charge in Circuits (examples, solutions, videos, notes)">
            <a:extLst>
              <a:ext uri="{FF2B5EF4-FFF2-40B4-BE49-F238E27FC236}">
                <a16:creationId xmlns:a16="http://schemas.microsoft.com/office/drawing/2014/main" id="{8C9E780A-AC27-AB1D-5518-70E5E0DB53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096"/>
          <a:stretch/>
        </p:blipFill>
        <p:spPr bwMode="auto">
          <a:xfrm>
            <a:off x="-1037" y="883592"/>
            <a:ext cx="3952308" cy="31961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toms">
            <a:extLst>
              <a:ext uri="{FF2B5EF4-FFF2-40B4-BE49-F238E27FC236}">
                <a16:creationId xmlns:a16="http://schemas.microsoft.com/office/drawing/2014/main" id="{1D421565-6E75-2BCD-B00E-28D2F4EFE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0862" y="1091904"/>
            <a:ext cx="63627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10 Examples of Electrical Conductors and Insulators">
            <a:extLst>
              <a:ext uri="{FF2B5EF4-FFF2-40B4-BE49-F238E27FC236}">
                <a16:creationId xmlns:a16="http://schemas.microsoft.com/office/drawing/2014/main" id="{539682B9-6BE2-DB7C-78BC-F1ABDCEEE16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9434" b="11131"/>
          <a:stretch/>
        </p:blipFill>
        <p:spPr bwMode="auto">
          <a:xfrm>
            <a:off x="6798115" y="4177139"/>
            <a:ext cx="5371399" cy="158895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10 Examples of Electrical Conductors and Insulators">
            <a:extLst>
              <a:ext uri="{FF2B5EF4-FFF2-40B4-BE49-F238E27FC236}">
                <a16:creationId xmlns:a16="http://schemas.microsoft.com/office/drawing/2014/main" id="{48F78E8F-0060-B2C0-97C7-2C9B4A01E73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5395"/>
          <a:stretch/>
        </p:blipFill>
        <p:spPr bwMode="auto">
          <a:xfrm>
            <a:off x="-1037" y="4177139"/>
            <a:ext cx="5371399" cy="1797268"/>
          </a:xfrm>
          <a:prstGeom prst="rect">
            <a:avLst/>
          </a:prstGeom>
          <a:noFill/>
          <a:extLst>
            <a:ext uri="{909E8E84-426E-40DD-AFC4-6F175D3DCCD1}">
              <a14:hiddenFill xmlns:a14="http://schemas.microsoft.com/office/drawing/2010/main">
                <a:solidFill>
                  <a:srgbClr val="FFFFFF"/>
                </a:solidFill>
              </a14:hiddenFill>
            </a:ext>
          </a:extLst>
        </p:spPr>
      </p:pic>
      <p:pic>
        <p:nvPicPr>
          <p:cNvPr id="3" name="Electric Current">
            <a:hlinkClick r:id="" action="ppaction://media"/>
            <a:extLst>
              <a:ext uri="{FF2B5EF4-FFF2-40B4-BE49-F238E27FC236}">
                <a16:creationId xmlns:a16="http://schemas.microsoft.com/office/drawing/2014/main" id="{F163581C-02EB-B3D7-CC69-B5B552DF79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48669" y="6150964"/>
            <a:ext cx="609600" cy="609600"/>
          </a:xfrm>
          <a:prstGeom prst="rect">
            <a:avLst/>
          </a:prstGeom>
        </p:spPr>
      </p:pic>
    </p:spTree>
    <p:extLst>
      <p:ext uri="{BB962C8B-B14F-4D97-AF65-F5344CB8AC3E}">
        <p14:creationId xmlns:p14="http://schemas.microsoft.com/office/powerpoint/2010/main" val="1540813752"/>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Flow of Current</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pic>
        <p:nvPicPr>
          <p:cNvPr id="7" name="Picture 5" descr="Diagram&#10;&#10;Description automatically generated">
            <a:extLst>
              <a:ext uri="{FF2B5EF4-FFF2-40B4-BE49-F238E27FC236}">
                <a16:creationId xmlns:a16="http://schemas.microsoft.com/office/drawing/2014/main" id="{3F93AA26-6872-7B3F-AD82-29A9587FE6A0}"/>
              </a:ext>
            </a:extLst>
          </p:cNvPr>
          <p:cNvPicPr>
            <a:picLocks noChangeAspect="1"/>
          </p:cNvPicPr>
          <p:nvPr/>
        </p:nvPicPr>
        <p:blipFill>
          <a:blip r:embed="rId7"/>
          <a:stretch>
            <a:fillRect/>
          </a:stretch>
        </p:blipFill>
        <p:spPr>
          <a:xfrm>
            <a:off x="1551101" y="1016649"/>
            <a:ext cx="5519169" cy="5189901"/>
          </a:xfrm>
          <a:prstGeom prst="rect">
            <a:avLst/>
          </a:prstGeom>
        </p:spPr>
      </p:pic>
      <p:pic>
        <p:nvPicPr>
          <p:cNvPr id="6146" name="Picture 2" descr="Ammeter High Resolution Stock Photography and Images - Alamy">
            <a:extLst>
              <a:ext uri="{FF2B5EF4-FFF2-40B4-BE49-F238E27FC236}">
                <a16:creationId xmlns:a16="http://schemas.microsoft.com/office/drawing/2014/main" id="{5AC6A7FD-B7C8-07AF-5A1F-91512C5F91D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642" t="9931" r="7428" b="14004"/>
          <a:stretch/>
        </p:blipFill>
        <p:spPr bwMode="auto">
          <a:xfrm>
            <a:off x="8122608" y="3289336"/>
            <a:ext cx="3125972" cy="26083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mmeter Symbol Circuits Electricity Science KS4 Illustration - Twinkl">
            <a:extLst>
              <a:ext uri="{FF2B5EF4-FFF2-40B4-BE49-F238E27FC236}">
                <a16:creationId xmlns:a16="http://schemas.microsoft.com/office/drawing/2014/main" id="{7E075DD7-15C1-4D4D-F0CF-CBA42EAC6F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1119" y="1375913"/>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3" name="Flow of Current">
            <a:hlinkClick r:id="" action="ppaction://media"/>
            <a:extLst>
              <a:ext uri="{FF2B5EF4-FFF2-40B4-BE49-F238E27FC236}">
                <a16:creationId xmlns:a16="http://schemas.microsoft.com/office/drawing/2014/main" id="{C20A3C65-43B1-B5B8-133A-97532A223A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61519" y="6175731"/>
            <a:ext cx="609600" cy="609600"/>
          </a:xfrm>
          <a:prstGeom prst="rect">
            <a:avLst/>
          </a:prstGeom>
        </p:spPr>
      </p:pic>
    </p:spTree>
    <p:extLst>
      <p:ext uri="{BB962C8B-B14F-4D97-AF65-F5344CB8AC3E}">
        <p14:creationId xmlns:p14="http://schemas.microsoft.com/office/powerpoint/2010/main" val="1428454465"/>
      </p:ext>
    </p:extLst>
  </p:cSld>
  <p:clrMapOvr>
    <a:masterClrMapping/>
  </p:clrMapOvr>
  <mc:AlternateContent xmlns:mc="http://schemas.openxmlformats.org/markup-compatibility/2006" xmlns:p14="http://schemas.microsoft.com/office/powerpoint/2010/main">
    <mc:Choice Requires="p14">
      <p:transition spd="slow" p14:dur="2000" advTm="27339"/>
    </mc:Choice>
    <mc:Fallback xmlns="">
      <p:transition spd="slow" advTm="2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0" y="0"/>
            <a:ext cx="10515600" cy="1325563"/>
          </a:xfrm>
        </p:spPr>
        <p:txBody>
          <a:bodyPr/>
          <a:lstStyle/>
          <a:p>
            <a:pPr algn="ctr" defTabSz="770484">
              <a:spcBef>
                <a:spcPts val="0"/>
              </a:spcBef>
            </a:pPr>
            <a:r>
              <a:rPr lang="en-US" b="1" dirty="0">
                <a:solidFill>
                  <a:prstClr val="black"/>
                </a:solidFill>
                <a:ea typeface="+mn-ea"/>
                <a:cs typeface="+mn-cs"/>
              </a:rPr>
              <a:t>Flow of Current: AC Vs DC</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pic>
        <p:nvPicPr>
          <p:cNvPr id="7172" name="Picture 4" descr="Best Alternating Current GIFs | Gfycat">
            <a:extLst>
              <a:ext uri="{FF2B5EF4-FFF2-40B4-BE49-F238E27FC236}">
                <a16:creationId xmlns:a16="http://schemas.microsoft.com/office/drawing/2014/main" id="{5A845812-46F7-1C92-3730-C323657DD4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501" r="51084" b="9989"/>
          <a:stretch/>
        </p:blipFill>
        <p:spPr bwMode="auto">
          <a:xfrm>
            <a:off x="1660517" y="3919980"/>
            <a:ext cx="1693475" cy="197765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ifference DC power and AC power| Tech | Matsusada Precision">
            <a:extLst>
              <a:ext uri="{FF2B5EF4-FFF2-40B4-BE49-F238E27FC236}">
                <a16:creationId xmlns:a16="http://schemas.microsoft.com/office/drawing/2014/main" id="{1ED54C12-0252-7315-D6B7-FF24525FD9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045" y="1179115"/>
            <a:ext cx="10799446" cy="44997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est Alternating Current GIFs | Gfycat">
            <a:extLst>
              <a:ext uri="{FF2B5EF4-FFF2-40B4-BE49-F238E27FC236}">
                <a16:creationId xmlns:a16="http://schemas.microsoft.com/office/drawing/2014/main" id="{A8551F04-EF76-FAD3-4A70-31B191FFE0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361" t="18588" b="13660"/>
          <a:stretch/>
        </p:blipFill>
        <p:spPr bwMode="auto">
          <a:xfrm>
            <a:off x="4770348" y="3989969"/>
            <a:ext cx="1822385" cy="1798291"/>
          </a:xfrm>
          <a:prstGeom prst="rect">
            <a:avLst/>
          </a:prstGeom>
          <a:noFill/>
          <a:extLst>
            <a:ext uri="{909E8E84-426E-40DD-AFC4-6F175D3DCCD1}">
              <a14:hiddenFill xmlns:a14="http://schemas.microsoft.com/office/drawing/2010/main">
                <a:solidFill>
                  <a:srgbClr val="FFFFFF"/>
                </a:solidFill>
              </a14:hiddenFill>
            </a:ext>
          </a:extLst>
        </p:spPr>
      </p:pic>
      <p:pic>
        <p:nvPicPr>
          <p:cNvPr id="3" name="AC Vs DC">
            <a:hlinkClick r:id="" action="ppaction://media"/>
            <a:extLst>
              <a:ext uri="{FF2B5EF4-FFF2-40B4-BE49-F238E27FC236}">
                <a16:creationId xmlns:a16="http://schemas.microsoft.com/office/drawing/2014/main" id="{153E5F93-EADD-693F-87E4-6092670FE1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89372" y="6030945"/>
            <a:ext cx="609600" cy="609600"/>
          </a:xfrm>
          <a:prstGeom prst="rect">
            <a:avLst/>
          </a:prstGeom>
        </p:spPr>
      </p:pic>
    </p:spTree>
    <p:extLst>
      <p:ext uri="{BB962C8B-B14F-4D97-AF65-F5344CB8AC3E}">
        <p14:creationId xmlns:p14="http://schemas.microsoft.com/office/powerpoint/2010/main" val="1647882542"/>
      </p:ext>
    </p:extLst>
  </p:cSld>
  <p:clrMapOvr>
    <a:masterClrMapping/>
  </p:clrMapOvr>
  <mc:AlternateContent xmlns:mc="http://schemas.openxmlformats.org/markup-compatibility/2006" xmlns:p14="http://schemas.microsoft.com/office/powerpoint/2010/main">
    <mc:Choice Requires="p14">
      <p:transition spd="slow" p14:dur="2000" advTm="27339"/>
    </mc:Choice>
    <mc:Fallback xmlns="">
      <p:transition spd="slow" advTm="27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FAFB45-67C5-486F-83A7-00CDAF07CBEC}"/>
</file>

<file path=customXml/itemProps2.xml><?xml version="1.0" encoding="utf-8"?>
<ds:datastoreItem xmlns:ds="http://schemas.openxmlformats.org/officeDocument/2006/customXml" ds:itemID="{BD833100-3161-4430-98A8-C2BDB9D46A0B}"/>
</file>

<file path=customXml/itemProps3.xml><?xml version="1.0" encoding="utf-8"?>
<ds:datastoreItem xmlns:ds="http://schemas.openxmlformats.org/officeDocument/2006/customXml" ds:itemID="{310C9909-39C2-497D-8C08-A58D7F57BF29}"/>
</file>

<file path=docProps/app.xml><?xml version="1.0" encoding="utf-8"?>
<Properties xmlns="http://schemas.openxmlformats.org/officeDocument/2006/extended-properties" xmlns:vt="http://schemas.openxmlformats.org/officeDocument/2006/docPropsVTypes">
  <Template>office theme</Template>
  <TotalTime>497</TotalTime>
  <Words>1610</Words>
  <Application>Microsoft Office PowerPoint</Application>
  <PresentationFormat>Widescreen</PresentationFormat>
  <Paragraphs>173</Paragraphs>
  <Slides>22</Slides>
  <Notes>16</Notes>
  <HiddenSlides>0</HiddenSlides>
  <MMClips>16</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Leaving Certificate Physics  Electricity Part 2   </vt:lpstr>
      <vt:lpstr>Leaving Cert Physics Learning Outcomes </vt:lpstr>
      <vt:lpstr>Overview of Topics </vt:lpstr>
      <vt:lpstr>Potential Difference </vt:lpstr>
      <vt:lpstr>Capacitance </vt:lpstr>
      <vt:lpstr>Parallel Plate Capacitor </vt:lpstr>
      <vt:lpstr>Electric Current </vt:lpstr>
      <vt:lpstr>Flow of Current </vt:lpstr>
      <vt:lpstr>Flow of Current: AC Vs DC </vt:lpstr>
      <vt:lpstr>Ohm’s Law </vt:lpstr>
      <vt:lpstr>Voltage-Current Graphs </vt:lpstr>
      <vt:lpstr>Voltage-Current Graphs </vt:lpstr>
      <vt:lpstr>Electricity &amp; Magnetism </vt:lpstr>
      <vt:lpstr>Electricity &amp; Magnetism </vt:lpstr>
      <vt:lpstr>Right Hand Grip Rule </vt:lpstr>
      <vt:lpstr>Fleming’s Left Hand Rule </vt:lpstr>
      <vt:lpstr>Magnetic Flux Density </vt:lpstr>
      <vt:lpstr>The Ampere &amp; The Coulomb </vt:lpstr>
      <vt:lpstr>Exam Q - 2015 LC Physics HL Q5</vt:lpstr>
      <vt:lpstr>Contact details</vt:lpstr>
      <vt:lpstr>Image Sources </vt:lpstr>
      <vt:lpstr>Image 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ULStudent:TARA.RYAN</cp:lastModifiedBy>
  <cp:revision>95</cp:revision>
  <dcterms:created xsi:type="dcterms:W3CDTF">2022-04-28T13:52:32Z</dcterms:created>
  <dcterms:modified xsi:type="dcterms:W3CDTF">2022-07-04T09:19:24Z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