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350" r:id="rId5"/>
    <p:sldId id="366" r:id="rId6"/>
    <p:sldId id="367" r:id="rId7"/>
    <p:sldId id="368" r:id="rId8"/>
    <p:sldId id="349" r:id="rId9"/>
    <p:sldId id="351" r:id="rId10"/>
    <p:sldId id="352" r:id="rId11"/>
    <p:sldId id="353" r:id="rId12"/>
    <p:sldId id="369" r:id="rId13"/>
    <p:sldId id="354" r:id="rId14"/>
    <p:sldId id="373" r:id="rId15"/>
    <p:sldId id="374" r:id="rId16"/>
    <p:sldId id="355" r:id="rId17"/>
    <p:sldId id="356" r:id="rId18"/>
    <p:sldId id="357" r:id="rId19"/>
    <p:sldId id="358" r:id="rId20"/>
    <p:sldId id="362" r:id="rId21"/>
    <p:sldId id="363" r:id="rId22"/>
    <p:sldId id="364" r:id="rId23"/>
    <p:sldId id="370" r:id="rId24"/>
    <p:sldId id="371" r:id="rId25"/>
    <p:sldId id="372" r:id="rId26"/>
    <p:sldId id="365" r:id="rId27"/>
    <p:sldId id="36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DCDB9-2C03-4432-A06E-A0700F853920}" v="239" dt="2022-05-24T10:23:15.354"/>
    <p1510:client id="{796F5E79-9FD5-8B84-FE30-1B8DC1B4CF45}" v="1" dt="2022-07-20T14:25:25.3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79183" autoAdjust="0"/>
  </p:normalViewPr>
  <p:slideViewPr>
    <p:cSldViewPr snapToGrid="0">
      <p:cViewPr varScale="1">
        <p:scale>
          <a:sx n="54" d="100"/>
          <a:sy n="54" d="100"/>
        </p:scale>
        <p:origin x="11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aldine.Mooney.Simmie" userId="S::geraldine.mooney.sim@ul.ie::cf7eae96-d347-4495-bede-4cb8e83639bd" providerId="AD" clId="Web-{796F5E79-9FD5-8B84-FE30-1B8DC1B4CF45}"/>
    <pc:docChg chg="modSld">
      <pc:chgData name="Geraldine.Mooney.Simmie" userId="S::geraldine.mooney.sim@ul.ie::cf7eae96-d347-4495-bede-4cb8e83639bd" providerId="AD" clId="Web-{796F5E79-9FD5-8B84-FE30-1B8DC1B4CF45}" dt="2022-07-20T14:25:25.363" v="0" actId="1076"/>
      <pc:docMkLst>
        <pc:docMk/>
      </pc:docMkLst>
      <pc:sldChg chg="modSp">
        <pc:chgData name="Geraldine.Mooney.Simmie" userId="S::geraldine.mooney.sim@ul.ie::cf7eae96-d347-4495-bede-4cb8e83639bd" providerId="AD" clId="Web-{796F5E79-9FD5-8B84-FE30-1B8DC1B4CF45}" dt="2022-07-20T14:25:25.363" v="0" actId="1076"/>
        <pc:sldMkLst>
          <pc:docMk/>
          <pc:sldMk cId="631979719" sldId="367"/>
        </pc:sldMkLst>
        <pc:picChg chg="mod">
          <ac:chgData name="Geraldine.Mooney.Simmie" userId="S::geraldine.mooney.sim@ul.ie::cf7eae96-d347-4495-bede-4cb8e83639bd" providerId="AD" clId="Web-{796F5E79-9FD5-8B84-FE30-1B8DC1B4CF45}" dt="2022-07-20T14:25:25.363" v="0" actId="1076"/>
          <ac:picMkLst>
            <pc:docMk/>
            <pc:sldMk cId="631979719" sldId="367"/>
            <ac:picMk id="37" creationId="{98E1DEDB-EF0D-EFDC-0DB5-F20881C9A36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74377-7113-41F1-A117-06D8074B9B1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8C12B90-815D-4021-9F1E-81C7728A5873}">
      <dgm:prSet/>
      <dgm:spPr/>
      <dgm:t>
        <a:bodyPr/>
        <a:lstStyle/>
        <a:p>
          <a:r>
            <a:rPr lang="en-US" dirty="0"/>
            <a:t>Circuits</a:t>
          </a:r>
        </a:p>
      </dgm:t>
    </dgm:pt>
    <dgm:pt modelId="{9EB78356-74D8-41C2-9F6B-41FFC10109FC}" type="parTrans" cxnId="{9CAA7BED-A6D2-44A3-A4B0-B9E905A89F08}">
      <dgm:prSet/>
      <dgm:spPr/>
      <dgm:t>
        <a:bodyPr/>
        <a:lstStyle/>
        <a:p>
          <a:endParaRPr lang="en-US"/>
        </a:p>
      </dgm:t>
    </dgm:pt>
    <dgm:pt modelId="{E0645DE4-83C9-4B54-B98C-290B9F1ED85E}" type="sibTrans" cxnId="{9CAA7BED-A6D2-44A3-A4B0-B9E905A89F08}">
      <dgm:prSet/>
      <dgm:spPr/>
      <dgm:t>
        <a:bodyPr/>
        <a:lstStyle/>
        <a:p>
          <a:endParaRPr lang="en-US"/>
        </a:p>
      </dgm:t>
    </dgm:pt>
    <dgm:pt modelId="{5B114C5E-D983-48B7-A4D9-70F37760ADF9}">
      <dgm:prSet/>
      <dgm:spPr/>
      <dgm:t>
        <a:bodyPr/>
        <a:lstStyle/>
        <a:p>
          <a:r>
            <a:rPr lang="en-US" dirty="0"/>
            <a:t>Flow of Current</a:t>
          </a:r>
        </a:p>
      </dgm:t>
    </dgm:pt>
    <dgm:pt modelId="{3B3626F1-B46D-44E8-85BB-6936660B2B9A}" type="parTrans" cxnId="{DEB52A1F-8EAD-4A6A-A546-24EA2FB271E8}">
      <dgm:prSet/>
      <dgm:spPr/>
      <dgm:t>
        <a:bodyPr/>
        <a:lstStyle/>
        <a:p>
          <a:endParaRPr lang="en-US"/>
        </a:p>
      </dgm:t>
    </dgm:pt>
    <dgm:pt modelId="{72AD94D1-ED0D-4E7B-999A-2E4892E6FC24}" type="sibTrans" cxnId="{DEB52A1F-8EAD-4A6A-A546-24EA2FB271E8}">
      <dgm:prSet/>
      <dgm:spPr/>
      <dgm:t>
        <a:bodyPr/>
        <a:lstStyle/>
        <a:p>
          <a:endParaRPr lang="en-US"/>
        </a:p>
      </dgm:t>
    </dgm:pt>
    <dgm:pt modelId="{48479A9C-2443-405A-BEAF-55DD1EC97124}">
      <dgm:prSet/>
      <dgm:spPr/>
      <dgm:t>
        <a:bodyPr/>
        <a:lstStyle/>
        <a:p>
          <a:r>
            <a:rPr lang="en-US" dirty="0"/>
            <a:t>Electrical Applications</a:t>
          </a:r>
        </a:p>
      </dgm:t>
    </dgm:pt>
    <dgm:pt modelId="{5F9FEFB3-4894-4820-AC4B-58AEB211745B}" type="parTrans" cxnId="{1939F4E9-754C-4D05-BBF5-9D13017BE531}">
      <dgm:prSet/>
      <dgm:spPr/>
      <dgm:t>
        <a:bodyPr/>
        <a:lstStyle/>
        <a:p>
          <a:endParaRPr lang="en-US"/>
        </a:p>
      </dgm:t>
    </dgm:pt>
    <dgm:pt modelId="{2CDA65FD-C315-461C-AC0D-AEA7E8E10099}" type="sibTrans" cxnId="{1939F4E9-754C-4D05-BBF5-9D13017BE531}">
      <dgm:prSet/>
      <dgm:spPr/>
      <dgm:t>
        <a:bodyPr/>
        <a:lstStyle/>
        <a:p>
          <a:endParaRPr lang="en-US"/>
        </a:p>
      </dgm:t>
    </dgm:pt>
    <dgm:pt modelId="{4337E013-A264-4C01-8916-BAD9584C5088}">
      <dgm:prSet/>
      <dgm:spPr/>
      <dgm:t>
        <a:bodyPr/>
        <a:lstStyle/>
        <a:p>
          <a:r>
            <a:rPr lang="en-US" dirty="0"/>
            <a:t>Energy</a:t>
          </a:r>
        </a:p>
      </dgm:t>
    </dgm:pt>
    <dgm:pt modelId="{3435B424-A4E7-47C7-9926-18ABAEBA609E}" type="parTrans" cxnId="{DD850585-7303-48E9-9A30-58B4BE0E111B}">
      <dgm:prSet/>
      <dgm:spPr/>
      <dgm:t>
        <a:bodyPr/>
        <a:lstStyle/>
        <a:p>
          <a:endParaRPr lang="en-US"/>
        </a:p>
      </dgm:t>
    </dgm:pt>
    <dgm:pt modelId="{0334646D-A09F-4808-B659-49CBB463F3C8}" type="sibTrans" cxnId="{DD850585-7303-48E9-9A30-58B4BE0E111B}">
      <dgm:prSet/>
      <dgm:spPr/>
      <dgm:t>
        <a:bodyPr/>
        <a:lstStyle/>
        <a:p>
          <a:endParaRPr lang="en-US"/>
        </a:p>
      </dgm:t>
    </dgm:pt>
    <dgm:pt modelId="{EAAB1C0E-C731-42D6-9167-B99B7E006897}">
      <dgm:prSet/>
      <dgm:spPr/>
      <dgm:t>
        <a:bodyPr/>
        <a:lstStyle/>
        <a:p>
          <a:r>
            <a:rPr lang="en-US" dirty="0"/>
            <a:t>Energy Transformations</a:t>
          </a:r>
        </a:p>
      </dgm:t>
    </dgm:pt>
    <dgm:pt modelId="{66B02FAD-2798-454A-9AA5-A15D6CA90A4F}" type="parTrans" cxnId="{C65AA1E8-895D-4249-ABF2-C2D8B30E766C}">
      <dgm:prSet/>
      <dgm:spPr/>
      <dgm:t>
        <a:bodyPr/>
        <a:lstStyle/>
        <a:p>
          <a:endParaRPr lang="en-US"/>
        </a:p>
      </dgm:t>
    </dgm:pt>
    <dgm:pt modelId="{C1C44741-572C-4548-88DD-E33B2442F5B5}" type="sibTrans" cxnId="{C65AA1E8-895D-4249-ABF2-C2D8B30E766C}">
      <dgm:prSet/>
      <dgm:spPr/>
      <dgm:t>
        <a:bodyPr/>
        <a:lstStyle/>
        <a:p>
          <a:endParaRPr lang="en-US"/>
        </a:p>
      </dgm:t>
    </dgm:pt>
    <dgm:pt modelId="{76C2AF06-6F6B-4EF4-A1C1-CE9DF73D49DF}" type="pres">
      <dgm:prSet presAssocID="{17874377-7113-41F1-A117-06D8074B9B17}" presName="linear" presStyleCnt="0">
        <dgm:presLayoutVars>
          <dgm:animLvl val="lvl"/>
          <dgm:resizeHandles val="exact"/>
        </dgm:presLayoutVars>
      </dgm:prSet>
      <dgm:spPr/>
    </dgm:pt>
    <dgm:pt modelId="{61DE4AB0-06A6-4964-A96F-055542026C6D}" type="pres">
      <dgm:prSet presAssocID="{68C12B90-815D-4021-9F1E-81C7728A5873}" presName="parentText" presStyleLbl="node1" presStyleIdx="0" presStyleCnt="5">
        <dgm:presLayoutVars>
          <dgm:chMax val="0"/>
          <dgm:bulletEnabled val="1"/>
        </dgm:presLayoutVars>
      </dgm:prSet>
      <dgm:spPr/>
    </dgm:pt>
    <dgm:pt modelId="{7B61FE71-EA1E-471C-AC49-687C7382B35E}" type="pres">
      <dgm:prSet presAssocID="{E0645DE4-83C9-4B54-B98C-290B9F1ED85E}" presName="spacer" presStyleCnt="0"/>
      <dgm:spPr/>
    </dgm:pt>
    <dgm:pt modelId="{7663BDDC-E94E-48EA-B0F7-32C04E946744}" type="pres">
      <dgm:prSet presAssocID="{5B114C5E-D983-48B7-A4D9-70F37760ADF9}" presName="parentText" presStyleLbl="node1" presStyleIdx="1" presStyleCnt="5">
        <dgm:presLayoutVars>
          <dgm:chMax val="0"/>
          <dgm:bulletEnabled val="1"/>
        </dgm:presLayoutVars>
      </dgm:prSet>
      <dgm:spPr/>
    </dgm:pt>
    <dgm:pt modelId="{25AD276D-33AE-4272-BC81-14A78E87D5C6}" type="pres">
      <dgm:prSet presAssocID="{72AD94D1-ED0D-4E7B-999A-2E4892E6FC24}" presName="spacer" presStyleCnt="0"/>
      <dgm:spPr/>
    </dgm:pt>
    <dgm:pt modelId="{7E741327-9F09-42DC-9C3A-92D773AA91F4}" type="pres">
      <dgm:prSet presAssocID="{48479A9C-2443-405A-BEAF-55DD1EC97124}" presName="parentText" presStyleLbl="node1" presStyleIdx="2" presStyleCnt="5">
        <dgm:presLayoutVars>
          <dgm:chMax val="0"/>
          <dgm:bulletEnabled val="1"/>
        </dgm:presLayoutVars>
      </dgm:prSet>
      <dgm:spPr/>
    </dgm:pt>
    <dgm:pt modelId="{97B32960-1064-44A7-AFA8-2F5CD7578732}" type="pres">
      <dgm:prSet presAssocID="{2CDA65FD-C315-461C-AC0D-AEA7E8E10099}" presName="spacer" presStyleCnt="0"/>
      <dgm:spPr/>
    </dgm:pt>
    <dgm:pt modelId="{B4039BE2-FABB-463B-9373-BBC25D293B10}" type="pres">
      <dgm:prSet presAssocID="{4337E013-A264-4C01-8916-BAD9584C5088}" presName="parentText" presStyleLbl="node1" presStyleIdx="3" presStyleCnt="5">
        <dgm:presLayoutVars>
          <dgm:chMax val="0"/>
          <dgm:bulletEnabled val="1"/>
        </dgm:presLayoutVars>
      </dgm:prSet>
      <dgm:spPr/>
    </dgm:pt>
    <dgm:pt modelId="{9407EC84-FFC5-473B-B27F-F63EDFB0EB08}" type="pres">
      <dgm:prSet presAssocID="{0334646D-A09F-4808-B659-49CBB463F3C8}" presName="spacer" presStyleCnt="0"/>
      <dgm:spPr/>
    </dgm:pt>
    <dgm:pt modelId="{7134C554-0A69-412C-8714-25DD9A3E8443}" type="pres">
      <dgm:prSet presAssocID="{EAAB1C0E-C731-42D6-9167-B99B7E006897}" presName="parentText" presStyleLbl="node1" presStyleIdx="4" presStyleCnt="5">
        <dgm:presLayoutVars>
          <dgm:chMax val="0"/>
          <dgm:bulletEnabled val="1"/>
        </dgm:presLayoutVars>
      </dgm:prSet>
      <dgm:spPr/>
    </dgm:pt>
  </dgm:ptLst>
  <dgm:cxnLst>
    <dgm:cxn modelId="{DEB52A1F-8EAD-4A6A-A546-24EA2FB271E8}" srcId="{17874377-7113-41F1-A117-06D8074B9B17}" destId="{5B114C5E-D983-48B7-A4D9-70F37760ADF9}" srcOrd="1" destOrd="0" parTransId="{3B3626F1-B46D-44E8-85BB-6936660B2B9A}" sibTransId="{72AD94D1-ED0D-4E7B-999A-2E4892E6FC24}"/>
    <dgm:cxn modelId="{30EB9266-6AC0-4A26-B699-EBD6D995E8B0}" type="presOf" srcId="{4337E013-A264-4C01-8916-BAD9584C5088}" destId="{B4039BE2-FABB-463B-9373-BBC25D293B10}" srcOrd="0" destOrd="0" presId="urn:microsoft.com/office/officeart/2005/8/layout/vList2"/>
    <dgm:cxn modelId="{6DB66078-8618-4663-B5CD-69D4B8CE7B60}" type="presOf" srcId="{5B114C5E-D983-48B7-A4D9-70F37760ADF9}" destId="{7663BDDC-E94E-48EA-B0F7-32C04E946744}" srcOrd="0" destOrd="0" presId="urn:microsoft.com/office/officeart/2005/8/layout/vList2"/>
    <dgm:cxn modelId="{B62E3C79-E701-425E-9A00-4E0A170EE0DB}" type="presOf" srcId="{17874377-7113-41F1-A117-06D8074B9B17}" destId="{76C2AF06-6F6B-4EF4-A1C1-CE9DF73D49DF}" srcOrd="0" destOrd="0" presId="urn:microsoft.com/office/officeart/2005/8/layout/vList2"/>
    <dgm:cxn modelId="{DD850585-7303-48E9-9A30-58B4BE0E111B}" srcId="{17874377-7113-41F1-A117-06D8074B9B17}" destId="{4337E013-A264-4C01-8916-BAD9584C5088}" srcOrd="3" destOrd="0" parTransId="{3435B424-A4E7-47C7-9926-18ABAEBA609E}" sibTransId="{0334646D-A09F-4808-B659-49CBB463F3C8}"/>
    <dgm:cxn modelId="{1E53FFC3-7187-463C-9D5B-81B3FD0FA76C}" type="presOf" srcId="{68C12B90-815D-4021-9F1E-81C7728A5873}" destId="{61DE4AB0-06A6-4964-A96F-055542026C6D}" srcOrd="0" destOrd="0" presId="urn:microsoft.com/office/officeart/2005/8/layout/vList2"/>
    <dgm:cxn modelId="{27CA20D5-DA84-402D-BD93-FB27D5CAFF09}" type="presOf" srcId="{EAAB1C0E-C731-42D6-9167-B99B7E006897}" destId="{7134C554-0A69-412C-8714-25DD9A3E8443}" srcOrd="0" destOrd="0" presId="urn:microsoft.com/office/officeart/2005/8/layout/vList2"/>
    <dgm:cxn modelId="{C65AA1E8-895D-4249-ABF2-C2D8B30E766C}" srcId="{17874377-7113-41F1-A117-06D8074B9B17}" destId="{EAAB1C0E-C731-42D6-9167-B99B7E006897}" srcOrd="4" destOrd="0" parTransId="{66B02FAD-2798-454A-9AA5-A15D6CA90A4F}" sibTransId="{C1C44741-572C-4548-88DD-E33B2442F5B5}"/>
    <dgm:cxn modelId="{1939F4E9-754C-4D05-BBF5-9D13017BE531}" srcId="{17874377-7113-41F1-A117-06D8074B9B17}" destId="{48479A9C-2443-405A-BEAF-55DD1EC97124}" srcOrd="2" destOrd="0" parTransId="{5F9FEFB3-4894-4820-AC4B-58AEB211745B}" sibTransId="{2CDA65FD-C315-461C-AC0D-AEA7E8E10099}"/>
    <dgm:cxn modelId="{08FEBDEC-40E7-442F-A8E0-0D5D67519031}" type="presOf" srcId="{48479A9C-2443-405A-BEAF-55DD1EC97124}" destId="{7E741327-9F09-42DC-9C3A-92D773AA91F4}" srcOrd="0" destOrd="0" presId="urn:microsoft.com/office/officeart/2005/8/layout/vList2"/>
    <dgm:cxn modelId="{9CAA7BED-A6D2-44A3-A4B0-B9E905A89F08}" srcId="{17874377-7113-41F1-A117-06D8074B9B17}" destId="{68C12B90-815D-4021-9F1E-81C7728A5873}" srcOrd="0" destOrd="0" parTransId="{9EB78356-74D8-41C2-9F6B-41FFC10109FC}" sibTransId="{E0645DE4-83C9-4B54-B98C-290B9F1ED85E}"/>
    <dgm:cxn modelId="{B831C706-AA6B-4971-81EC-082D8AAED26C}" type="presParOf" srcId="{76C2AF06-6F6B-4EF4-A1C1-CE9DF73D49DF}" destId="{61DE4AB0-06A6-4964-A96F-055542026C6D}" srcOrd="0" destOrd="0" presId="urn:microsoft.com/office/officeart/2005/8/layout/vList2"/>
    <dgm:cxn modelId="{925BD843-0E46-4F66-BB90-4B8E1D39CFA4}" type="presParOf" srcId="{76C2AF06-6F6B-4EF4-A1C1-CE9DF73D49DF}" destId="{7B61FE71-EA1E-471C-AC49-687C7382B35E}" srcOrd="1" destOrd="0" presId="urn:microsoft.com/office/officeart/2005/8/layout/vList2"/>
    <dgm:cxn modelId="{CE4A625C-3581-4FE8-8D51-F5D2D2C58788}" type="presParOf" srcId="{76C2AF06-6F6B-4EF4-A1C1-CE9DF73D49DF}" destId="{7663BDDC-E94E-48EA-B0F7-32C04E946744}" srcOrd="2" destOrd="0" presId="urn:microsoft.com/office/officeart/2005/8/layout/vList2"/>
    <dgm:cxn modelId="{31752942-8083-4FCE-8909-E98272185767}" type="presParOf" srcId="{76C2AF06-6F6B-4EF4-A1C1-CE9DF73D49DF}" destId="{25AD276D-33AE-4272-BC81-14A78E87D5C6}" srcOrd="3" destOrd="0" presId="urn:microsoft.com/office/officeart/2005/8/layout/vList2"/>
    <dgm:cxn modelId="{BF4A910D-3C9A-41B9-8790-4D746FC454EC}" type="presParOf" srcId="{76C2AF06-6F6B-4EF4-A1C1-CE9DF73D49DF}" destId="{7E741327-9F09-42DC-9C3A-92D773AA91F4}" srcOrd="4" destOrd="0" presId="urn:microsoft.com/office/officeart/2005/8/layout/vList2"/>
    <dgm:cxn modelId="{998C975D-5D64-42F5-974C-D9D52F43CCD1}" type="presParOf" srcId="{76C2AF06-6F6B-4EF4-A1C1-CE9DF73D49DF}" destId="{97B32960-1064-44A7-AFA8-2F5CD7578732}" srcOrd="5" destOrd="0" presId="urn:microsoft.com/office/officeart/2005/8/layout/vList2"/>
    <dgm:cxn modelId="{D829FA6F-1799-4EA1-901D-14305CCF1530}" type="presParOf" srcId="{76C2AF06-6F6B-4EF4-A1C1-CE9DF73D49DF}" destId="{B4039BE2-FABB-463B-9373-BBC25D293B10}" srcOrd="6" destOrd="0" presId="urn:microsoft.com/office/officeart/2005/8/layout/vList2"/>
    <dgm:cxn modelId="{20FB8DCA-169B-4E38-AF49-60F2694D5289}" type="presParOf" srcId="{76C2AF06-6F6B-4EF4-A1C1-CE9DF73D49DF}" destId="{9407EC84-FFC5-473B-B27F-F63EDFB0EB08}" srcOrd="7" destOrd="0" presId="urn:microsoft.com/office/officeart/2005/8/layout/vList2"/>
    <dgm:cxn modelId="{94C98A01-1409-42A0-AD77-19775BFB31D3}" type="presParOf" srcId="{76C2AF06-6F6B-4EF4-A1C1-CE9DF73D49DF}" destId="{7134C554-0A69-412C-8714-25DD9A3E8443}"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E4AB0-06A6-4964-A96F-055542026C6D}">
      <dsp:nvSpPr>
        <dsp:cNvPr id="0" name=""/>
        <dsp:cNvSpPr/>
      </dsp:nvSpPr>
      <dsp:spPr>
        <a:xfrm>
          <a:off x="0" y="49762"/>
          <a:ext cx="5257800" cy="8874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Circuits</a:t>
          </a:r>
        </a:p>
      </dsp:txBody>
      <dsp:txXfrm>
        <a:off x="43321" y="93083"/>
        <a:ext cx="5171158" cy="800803"/>
      </dsp:txXfrm>
    </dsp:sp>
    <dsp:sp modelId="{7663BDDC-E94E-48EA-B0F7-32C04E946744}">
      <dsp:nvSpPr>
        <dsp:cNvPr id="0" name=""/>
        <dsp:cNvSpPr/>
      </dsp:nvSpPr>
      <dsp:spPr>
        <a:xfrm>
          <a:off x="0" y="1043767"/>
          <a:ext cx="5257800" cy="88744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Flow of Current</a:t>
          </a:r>
        </a:p>
      </dsp:txBody>
      <dsp:txXfrm>
        <a:off x="43321" y="1087088"/>
        <a:ext cx="5171158" cy="800803"/>
      </dsp:txXfrm>
    </dsp:sp>
    <dsp:sp modelId="{7E741327-9F09-42DC-9C3A-92D773AA91F4}">
      <dsp:nvSpPr>
        <dsp:cNvPr id="0" name=""/>
        <dsp:cNvSpPr/>
      </dsp:nvSpPr>
      <dsp:spPr>
        <a:xfrm>
          <a:off x="0" y="2037772"/>
          <a:ext cx="5257800" cy="88744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Electrical Applications</a:t>
          </a:r>
        </a:p>
      </dsp:txBody>
      <dsp:txXfrm>
        <a:off x="43321" y="2081093"/>
        <a:ext cx="5171158" cy="800803"/>
      </dsp:txXfrm>
    </dsp:sp>
    <dsp:sp modelId="{B4039BE2-FABB-463B-9373-BBC25D293B10}">
      <dsp:nvSpPr>
        <dsp:cNvPr id="0" name=""/>
        <dsp:cNvSpPr/>
      </dsp:nvSpPr>
      <dsp:spPr>
        <a:xfrm>
          <a:off x="0" y="3031777"/>
          <a:ext cx="5257800" cy="88744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Energy</a:t>
          </a:r>
        </a:p>
      </dsp:txBody>
      <dsp:txXfrm>
        <a:off x="43321" y="3075098"/>
        <a:ext cx="5171158" cy="800803"/>
      </dsp:txXfrm>
    </dsp:sp>
    <dsp:sp modelId="{7134C554-0A69-412C-8714-25DD9A3E8443}">
      <dsp:nvSpPr>
        <dsp:cNvPr id="0" name=""/>
        <dsp:cNvSpPr/>
      </dsp:nvSpPr>
      <dsp:spPr>
        <a:xfrm>
          <a:off x="0" y="4025782"/>
          <a:ext cx="5257800" cy="88744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Energy Transformations</a:t>
          </a:r>
        </a:p>
      </dsp:txBody>
      <dsp:txXfrm>
        <a:off x="43321" y="4069103"/>
        <a:ext cx="5171158" cy="8008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3FBCA-F91E-4E7D-BA77-53B55BCA66EE}" type="datetimeFigureOut">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9F9AA-16C3-43C6-AE39-E32636D37800}" type="slidenum">
              <a:t>‹#›</a:t>
            </a:fld>
            <a:endParaRPr lang="en-US"/>
          </a:p>
        </p:txBody>
      </p:sp>
    </p:spTree>
    <p:extLst>
      <p:ext uri="{BB962C8B-B14F-4D97-AF65-F5344CB8AC3E}">
        <p14:creationId xmlns:p14="http://schemas.microsoft.com/office/powerpoint/2010/main" val="4209223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most basic functional circuit </a:t>
            </a:r>
            <a:r>
              <a:rPr lang="en-US" dirty="0"/>
              <a:t>consists of a power source, wires, a switch, and a device like a light bulb.</a:t>
            </a:r>
            <a:endParaRPr lang="en-US" dirty="0">
              <a:cs typeface="Calibri"/>
            </a:endParaRPr>
          </a:p>
          <a:p>
            <a:endParaRPr lang="en-US" dirty="0">
              <a:cs typeface="Calibri"/>
            </a:endParaRPr>
          </a:p>
          <a:p>
            <a:r>
              <a:rPr lang="en-US" dirty="0">
                <a:cs typeface="Calibri"/>
              </a:rPr>
              <a:t>Our power source here cell. A collection of cells is called a battery. A battery converts stored chemical energy into electrical. Due to a chemical reaction within the battery, an excess of electrons builds up. This causes an electrical difference between the positive and negative terminals of the battery, and so when connected to a closed circuit, electricity will flow.</a:t>
            </a:r>
          </a:p>
          <a:p>
            <a:endParaRPr lang="en-US" dirty="0">
              <a:cs typeface="Calibri"/>
            </a:endParaRPr>
          </a:p>
          <a:p>
            <a:r>
              <a:rPr lang="en-US" dirty="0">
                <a:cs typeface="Calibri"/>
              </a:rPr>
              <a:t>As mentioned previously, a circuit needs to be closed in order to allow the flow of electricity. If there is a break in the circuit, either due to an open switch or the wires not being connected properly, electricity will be unable to flow. Switches can be very helpful. They allow us to decide when we want to turn the lights on in our houses, ring a door bell, and provide a safety feature in trip switches that will automatically break a circuit if there is a surge of power, preventing fires and devices from breaking.</a:t>
            </a:r>
          </a:p>
          <a:p>
            <a:endParaRPr lang="en-US" dirty="0">
              <a:cs typeface="Calibri"/>
            </a:endParaRPr>
          </a:p>
          <a:p>
            <a:r>
              <a:rPr lang="en-US" dirty="0">
                <a:cs typeface="Calibri"/>
              </a:rPr>
              <a:t>We can tell that the circuit is complete and electricity is flowing when our device is activated. Here, a light bulb produces light. You could also use other devices like windmills, motors, or buzzers.</a:t>
            </a:r>
          </a:p>
          <a:p>
            <a:endParaRPr lang="en-IE" dirty="0"/>
          </a:p>
        </p:txBody>
      </p:sp>
      <p:sp>
        <p:nvSpPr>
          <p:cNvPr id="4" name="Slide Number Placeholder 3"/>
          <p:cNvSpPr>
            <a:spLocks noGrp="1"/>
          </p:cNvSpPr>
          <p:nvPr>
            <p:ph type="sldNum" sz="quarter" idx="5"/>
          </p:nvPr>
        </p:nvSpPr>
        <p:spPr/>
        <p:txBody>
          <a:bodyPr/>
          <a:lstStyle/>
          <a:p>
            <a:fld id="{D219F9AA-16C3-43C6-AE39-E32636D37800}" type="slidenum">
              <a:rPr lang="en-IE" smtClean="0"/>
              <a:t>6</a:t>
            </a:fld>
            <a:endParaRPr lang="en-IE"/>
          </a:p>
        </p:txBody>
      </p:sp>
    </p:spTree>
    <p:extLst>
      <p:ext uri="{BB962C8B-B14F-4D97-AF65-F5344CB8AC3E}">
        <p14:creationId xmlns:p14="http://schemas.microsoft.com/office/powerpoint/2010/main" val="3954961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Here is a poster showing some energy transformations.</a:t>
            </a:r>
          </a:p>
          <a:p>
            <a:endParaRPr lang="en-IE" dirty="0"/>
          </a:p>
          <a:p>
            <a:r>
              <a:rPr lang="en-IE" dirty="0"/>
              <a:t>A torch converts chemical energy in the battery to light energy in the bulb.</a:t>
            </a:r>
          </a:p>
          <a:p>
            <a:endParaRPr lang="en-IE" dirty="0"/>
          </a:p>
          <a:p>
            <a:r>
              <a:rPr lang="en-IE" dirty="0"/>
              <a:t>When we fill up our cars with petrol or diesel, this converts chemical energy to mechanical, which causes the car to move. A similar process occurs when we eat.</a:t>
            </a:r>
          </a:p>
          <a:p>
            <a:endParaRPr lang="en-IE" dirty="0"/>
          </a:p>
          <a:p>
            <a:r>
              <a:rPr lang="en-IE" dirty="0"/>
              <a:t>Our ovens convert electrical energy into heat energy.</a:t>
            </a:r>
          </a:p>
        </p:txBody>
      </p:sp>
      <p:sp>
        <p:nvSpPr>
          <p:cNvPr id="4" name="Slide Number Placeholder 3"/>
          <p:cNvSpPr>
            <a:spLocks noGrp="1"/>
          </p:cNvSpPr>
          <p:nvPr>
            <p:ph type="sldNum" sz="quarter" idx="5"/>
          </p:nvPr>
        </p:nvSpPr>
        <p:spPr/>
        <p:txBody>
          <a:bodyPr/>
          <a:lstStyle/>
          <a:p>
            <a:fld id="{D219F9AA-16C3-43C6-AE39-E32636D37800}" type="slidenum">
              <a:rPr lang="en-IE" smtClean="0"/>
              <a:t>15</a:t>
            </a:fld>
            <a:endParaRPr lang="en-IE"/>
          </a:p>
        </p:txBody>
      </p:sp>
    </p:spTree>
    <p:extLst>
      <p:ext uri="{BB962C8B-B14F-4D97-AF65-F5344CB8AC3E}">
        <p14:creationId xmlns:p14="http://schemas.microsoft.com/office/powerpoint/2010/main" val="3083774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Can you think of some devices of energy transformations that you can build in the classroom? In this circuit the chemical energy stored in the battery, is converted into electrical energy that flows along the wires, and becomes light and heat energy in the bulb.</a:t>
            </a:r>
          </a:p>
        </p:txBody>
      </p:sp>
      <p:sp>
        <p:nvSpPr>
          <p:cNvPr id="4" name="Slide Number Placeholder 3"/>
          <p:cNvSpPr>
            <a:spLocks noGrp="1"/>
          </p:cNvSpPr>
          <p:nvPr>
            <p:ph type="sldNum" sz="quarter" idx="5"/>
          </p:nvPr>
        </p:nvSpPr>
        <p:spPr/>
        <p:txBody>
          <a:bodyPr/>
          <a:lstStyle/>
          <a:p>
            <a:fld id="{D219F9AA-16C3-43C6-AE39-E32636D37800}" type="slidenum">
              <a:rPr lang="en-IE" smtClean="0"/>
              <a:t>16</a:t>
            </a:fld>
            <a:endParaRPr lang="en-IE"/>
          </a:p>
        </p:txBody>
      </p:sp>
    </p:spTree>
    <p:extLst>
      <p:ext uri="{BB962C8B-B14F-4D97-AF65-F5344CB8AC3E}">
        <p14:creationId xmlns:p14="http://schemas.microsoft.com/office/powerpoint/2010/main" val="853323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Students can build their own cars from cardboard for the body and bottle caps for the wheels. Students can build different types of cars with a motor, with a propellor, and with both. Encourage your students to build obstacle courses and run experiments to test which type of cars run faster, last longer, can navigate slopes better, </a:t>
            </a:r>
            <a:r>
              <a:rPr lang="en-IE" dirty="0" err="1"/>
              <a:t>ect</a:t>
            </a:r>
            <a:r>
              <a:rPr lang="en-IE" dirty="0"/>
              <a:t>. </a:t>
            </a:r>
          </a:p>
        </p:txBody>
      </p:sp>
      <p:sp>
        <p:nvSpPr>
          <p:cNvPr id="4" name="Slide Number Placeholder 3"/>
          <p:cNvSpPr>
            <a:spLocks noGrp="1"/>
          </p:cNvSpPr>
          <p:nvPr>
            <p:ph type="sldNum" sz="quarter" idx="5"/>
          </p:nvPr>
        </p:nvSpPr>
        <p:spPr/>
        <p:txBody>
          <a:bodyPr/>
          <a:lstStyle/>
          <a:p>
            <a:fld id="{D219F9AA-16C3-43C6-AE39-E32636D37800}" type="slidenum">
              <a:rPr lang="en-IE" smtClean="0"/>
              <a:t>17</a:t>
            </a:fld>
            <a:endParaRPr lang="en-IE"/>
          </a:p>
        </p:txBody>
      </p:sp>
    </p:spTree>
    <p:extLst>
      <p:ext uri="{BB962C8B-B14F-4D97-AF65-F5344CB8AC3E}">
        <p14:creationId xmlns:p14="http://schemas.microsoft.com/office/powerpoint/2010/main" val="268495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tennis ball is stacked on top of a basketball. Both are released and bounce off the ground, but the tennis ball bounces much high. Why does this happen? They were both dropped at the same time and at the same speed right before they hit the ground. As we saw earlier with the Newton’s cradle, potential energy was converted into kinetic energy.  The tennis ball has a lower mass, so more of the kinetic energy is transferred to it, allowing it to bounce higher.</a:t>
            </a:r>
          </a:p>
        </p:txBody>
      </p:sp>
      <p:sp>
        <p:nvSpPr>
          <p:cNvPr id="4" name="Slide Number Placeholder 3"/>
          <p:cNvSpPr>
            <a:spLocks noGrp="1"/>
          </p:cNvSpPr>
          <p:nvPr>
            <p:ph type="sldNum" sz="quarter" idx="5"/>
          </p:nvPr>
        </p:nvSpPr>
        <p:spPr/>
        <p:txBody>
          <a:bodyPr/>
          <a:lstStyle/>
          <a:p>
            <a:fld id="{D219F9AA-16C3-43C6-AE39-E32636D37800}" type="slidenum">
              <a:rPr lang="en-IE" smtClean="0"/>
              <a:t>18</a:t>
            </a:fld>
            <a:endParaRPr lang="en-IE"/>
          </a:p>
        </p:txBody>
      </p:sp>
    </p:spTree>
    <p:extLst>
      <p:ext uri="{BB962C8B-B14F-4D97-AF65-F5344CB8AC3E}">
        <p14:creationId xmlns:p14="http://schemas.microsoft.com/office/powerpoint/2010/main" val="2448607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Students can make their own harps by fixing elastic bands of varying lengths at two points. When the taught strings are static, they hold potential energy. This is then converted to kinetic energy when they are plucked, and finally sound energy when a noise is produced.</a:t>
            </a:r>
          </a:p>
        </p:txBody>
      </p:sp>
      <p:sp>
        <p:nvSpPr>
          <p:cNvPr id="4" name="Slide Number Placeholder 3"/>
          <p:cNvSpPr>
            <a:spLocks noGrp="1"/>
          </p:cNvSpPr>
          <p:nvPr>
            <p:ph type="sldNum" sz="quarter" idx="5"/>
          </p:nvPr>
        </p:nvSpPr>
        <p:spPr/>
        <p:txBody>
          <a:bodyPr/>
          <a:lstStyle/>
          <a:p>
            <a:fld id="{D219F9AA-16C3-43C6-AE39-E32636D37800}" type="slidenum">
              <a:rPr lang="en-IE" smtClean="0"/>
              <a:t>19</a:t>
            </a:fld>
            <a:endParaRPr lang="en-IE"/>
          </a:p>
        </p:txBody>
      </p:sp>
    </p:spTree>
    <p:extLst>
      <p:ext uri="{BB962C8B-B14F-4D97-AF65-F5344CB8AC3E}">
        <p14:creationId xmlns:p14="http://schemas.microsoft.com/office/powerpoint/2010/main" val="68549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Here is a question taken from the 2019 junior cycle science exam to test your students’ understanding of the topic.</a:t>
            </a:r>
          </a:p>
        </p:txBody>
      </p:sp>
      <p:sp>
        <p:nvSpPr>
          <p:cNvPr id="4" name="Slide Number Placeholder 3"/>
          <p:cNvSpPr>
            <a:spLocks noGrp="1"/>
          </p:cNvSpPr>
          <p:nvPr>
            <p:ph type="sldNum" sz="quarter" idx="5"/>
          </p:nvPr>
        </p:nvSpPr>
        <p:spPr/>
        <p:txBody>
          <a:bodyPr/>
          <a:lstStyle/>
          <a:p>
            <a:fld id="{D219F9AA-16C3-43C6-AE39-E32636D37800}" type="slidenum">
              <a:rPr lang="en-IE" smtClean="0"/>
              <a:t>20</a:t>
            </a:fld>
            <a:endParaRPr lang="en-IE"/>
          </a:p>
        </p:txBody>
      </p:sp>
    </p:spTree>
    <p:extLst>
      <p:ext uri="{BB962C8B-B14F-4D97-AF65-F5344CB8AC3E}">
        <p14:creationId xmlns:p14="http://schemas.microsoft.com/office/powerpoint/2010/main" val="2346145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Here is a question taken from the 2019 junior cycle science exam to test your students’ understanding of the topic.</a:t>
            </a:r>
          </a:p>
        </p:txBody>
      </p:sp>
      <p:sp>
        <p:nvSpPr>
          <p:cNvPr id="4" name="Slide Number Placeholder 3"/>
          <p:cNvSpPr>
            <a:spLocks noGrp="1"/>
          </p:cNvSpPr>
          <p:nvPr>
            <p:ph type="sldNum" sz="quarter" idx="5"/>
          </p:nvPr>
        </p:nvSpPr>
        <p:spPr/>
        <p:txBody>
          <a:bodyPr/>
          <a:lstStyle/>
          <a:p>
            <a:fld id="{D219F9AA-16C3-43C6-AE39-E32636D37800}" type="slidenum">
              <a:rPr lang="en-IE" smtClean="0"/>
              <a:t>21</a:t>
            </a:fld>
            <a:endParaRPr lang="en-IE"/>
          </a:p>
        </p:txBody>
      </p:sp>
    </p:spTree>
    <p:extLst>
      <p:ext uri="{BB962C8B-B14F-4D97-AF65-F5344CB8AC3E}">
        <p14:creationId xmlns:p14="http://schemas.microsoft.com/office/powerpoint/2010/main" val="267354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Here is a question taken from the 2019 junior cycle science exam to test your students’ understanding of the topic.</a:t>
            </a:r>
          </a:p>
        </p:txBody>
      </p:sp>
      <p:sp>
        <p:nvSpPr>
          <p:cNvPr id="4" name="Slide Number Placeholder 3"/>
          <p:cNvSpPr>
            <a:spLocks noGrp="1"/>
          </p:cNvSpPr>
          <p:nvPr>
            <p:ph type="sldNum" sz="quarter" idx="5"/>
          </p:nvPr>
        </p:nvSpPr>
        <p:spPr/>
        <p:txBody>
          <a:bodyPr/>
          <a:lstStyle/>
          <a:p>
            <a:fld id="{D219F9AA-16C3-43C6-AE39-E32636D37800}" type="slidenum">
              <a:rPr lang="en-IE" smtClean="0"/>
              <a:t>22</a:t>
            </a:fld>
            <a:endParaRPr lang="en-IE"/>
          </a:p>
        </p:txBody>
      </p:sp>
    </p:spTree>
    <p:extLst>
      <p:ext uri="{BB962C8B-B14F-4D97-AF65-F5344CB8AC3E}">
        <p14:creationId xmlns:p14="http://schemas.microsoft.com/office/powerpoint/2010/main" val="179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circuit can also be represented as an electronic schematic. The battery is shown as parallel lines of alternating lengths. The longer lines represent the positive terminals of the battery, and the shorter lines represent the negative terminals.</a:t>
            </a:r>
          </a:p>
          <a:p>
            <a:endParaRPr lang="en-US" dirty="0">
              <a:cs typeface="Calibri"/>
            </a:endParaRPr>
          </a:p>
          <a:p>
            <a:r>
              <a:rPr lang="en-US" dirty="0">
                <a:cs typeface="Calibri"/>
              </a:rPr>
              <a:t>The wires are just the continuous lines connecting the circuit and the switch is where there is a break in the wires with a dot either side.</a:t>
            </a:r>
          </a:p>
          <a:p>
            <a:endParaRPr lang="en-US" dirty="0">
              <a:cs typeface="Calibri"/>
            </a:endParaRPr>
          </a:p>
          <a:p>
            <a:r>
              <a:rPr lang="en-US" dirty="0">
                <a:cs typeface="Calibri"/>
              </a:rPr>
              <a:t>Finally, the light bulb is drawn as a circle with an X in the center of it.</a:t>
            </a:r>
          </a:p>
          <a:p>
            <a:endParaRPr lang="en-IE" dirty="0"/>
          </a:p>
        </p:txBody>
      </p:sp>
      <p:sp>
        <p:nvSpPr>
          <p:cNvPr id="4" name="Slide Number Placeholder 3"/>
          <p:cNvSpPr>
            <a:spLocks noGrp="1"/>
          </p:cNvSpPr>
          <p:nvPr>
            <p:ph type="sldNum" sz="quarter" idx="5"/>
          </p:nvPr>
        </p:nvSpPr>
        <p:spPr/>
        <p:txBody>
          <a:bodyPr/>
          <a:lstStyle/>
          <a:p>
            <a:fld id="{D219F9AA-16C3-43C6-AE39-E32636D37800}" type="slidenum">
              <a:rPr lang="en-IE" smtClean="0"/>
              <a:t>7</a:t>
            </a:fld>
            <a:endParaRPr lang="en-IE"/>
          </a:p>
        </p:txBody>
      </p:sp>
    </p:spTree>
    <p:extLst>
      <p:ext uri="{BB962C8B-B14F-4D97-AF65-F5344CB8AC3E}">
        <p14:creationId xmlns:p14="http://schemas.microsoft.com/office/powerpoint/2010/main" val="794541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Shown here are the schematic representations of some basic circuit components.</a:t>
            </a:r>
          </a:p>
          <a:p>
            <a:endParaRPr lang="en-IE" dirty="0"/>
          </a:p>
        </p:txBody>
      </p:sp>
      <p:sp>
        <p:nvSpPr>
          <p:cNvPr id="4" name="Slide Number Placeholder 3"/>
          <p:cNvSpPr>
            <a:spLocks noGrp="1"/>
          </p:cNvSpPr>
          <p:nvPr>
            <p:ph type="sldNum" sz="quarter" idx="5"/>
          </p:nvPr>
        </p:nvSpPr>
        <p:spPr/>
        <p:txBody>
          <a:bodyPr/>
          <a:lstStyle/>
          <a:p>
            <a:fld id="{D219F9AA-16C3-43C6-AE39-E32636D37800}" type="slidenum">
              <a:rPr lang="en-IE" smtClean="0"/>
              <a:t>8</a:t>
            </a:fld>
            <a:endParaRPr lang="en-IE"/>
          </a:p>
        </p:txBody>
      </p:sp>
    </p:spTree>
    <p:extLst>
      <p:ext uri="{BB962C8B-B14F-4D97-AF65-F5344CB8AC3E}">
        <p14:creationId xmlns:p14="http://schemas.microsoft.com/office/powerpoint/2010/main" val="280127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Here is a link to a simulation that your students can use to build their own circuits.</a:t>
            </a:r>
          </a:p>
          <a:p>
            <a:endParaRPr lang="en-IE" dirty="0"/>
          </a:p>
        </p:txBody>
      </p:sp>
      <p:sp>
        <p:nvSpPr>
          <p:cNvPr id="4" name="Slide Number Placeholder 3"/>
          <p:cNvSpPr>
            <a:spLocks noGrp="1"/>
          </p:cNvSpPr>
          <p:nvPr>
            <p:ph type="sldNum" sz="quarter" idx="5"/>
          </p:nvPr>
        </p:nvSpPr>
        <p:spPr/>
        <p:txBody>
          <a:bodyPr/>
          <a:lstStyle/>
          <a:p>
            <a:fld id="{D219F9AA-16C3-43C6-AE39-E32636D37800}" type="slidenum">
              <a:rPr lang="en-IE" smtClean="0"/>
              <a:t>9</a:t>
            </a:fld>
            <a:endParaRPr lang="en-IE"/>
          </a:p>
        </p:txBody>
      </p:sp>
    </p:spTree>
    <p:extLst>
      <p:ext uri="{BB962C8B-B14F-4D97-AF65-F5344CB8AC3E}">
        <p14:creationId xmlns:p14="http://schemas.microsoft.com/office/powerpoint/2010/main" val="1440687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we discuss the flow of current, we can mean two things.</a:t>
            </a:r>
          </a:p>
          <a:p>
            <a:endParaRPr lang="en-US" dirty="0">
              <a:cs typeface="Calibri"/>
            </a:endParaRPr>
          </a:p>
          <a:p>
            <a:r>
              <a:rPr lang="en-US" dirty="0">
                <a:cs typeface="Calibri"/>
              </a:rPr>
              <a:t>Conventional current assumes</a:t>
            </a:r>
            <a:r>
              <a:rPr lang="en-US" dirty="0"/>
              <a:t> that current flows out of the positive terminal, through the circuit and into the negative terminal of the source. This was the convention chosen during the discovery of electricity. This was later discovered to be incorrect.</a:t>
            </a:r>
            <a:endParaRPr lang="en-US" dirty="0">
              <a:cs typeface="Calibri"/>
            </a:endParaRPr>
          </a:p>
          <a:p>
            <a:endParaRPr lang="en-US" dirty="0">
              <a:cs typeface="Calibri"/>
            </a:endParaRPr>
          </a:p>
          <a:p>
            <a:r>
              <a:rPr lang="en-US" dirty="0">
                <a:cs typeface="Calibri"/>
              </a:rPr>
              <a:t>Electron flow </a:t>
            </a:r>
            <a:r>
              <a:rPr lang="en-US" dirty="0"/>
              <a:t>is what actually happens, and electrons flow out of the negative terminal, through the circuit and into the positive terminal of the source.</a:t>
            </a:r>
            <a:endParaRPr lang="en-US" dirty="0">
              <a:cs typeface="Calibri"/>
            </a:endParaRPr>
          </a:p>
          <a:p>
            <a:endParaRPr lang="en-IE" dirty="0"/>
          </a:p>
        </p:txBody>
      </p:sp>
      <p:sp>
        <p:nvSpPr>
          <p:cNvPr id="4" name="Slide Number Placeholder 3"/>
          <p:cNvSpPr>
            <a:spLocks noGrp="1"/>
          </p:cNvSpPr>
          <p:nvPr>
            <p:ph type="sldNum" sz="quarter" idx="5"/>
          </p:nvPr>
        </p:nvSpPr>
        <p:spPr/>
        <p:txBody>
          <a:bodyPr/>
          <a:lstStyle/>
          <a:p>
            <a:fld id="{D219F9AA-16C3-43C6-AE39-E32636D37800}" type="slidenum">
              <a:rPr lang="en-IE" smtClean="0"/>
              <a:t>10</a:t>
            </a:fld>
            <a:endParaRPr lang="en-IE"/>
          </a:p>
        </p:txBody>
      </p:sp>
    </p:spTree>
    <p:extLst>
      <p:ext uri="{BB962C8B-B14F-4D97-AF65-F5344CB8AC3E}">
        <p14:creationId xmlns:p14="http://schemas.microsoft.com/office/powerpoint/2010/main" val="2127383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Here is a helpful formula for circuit calculations. Power measured in watts, is equal to voltage, measured in volts, multiplied by current, measured in amps.</a:t>
            </a:r>
          </a:p>
        </p:txBody>
      </p:sp>
      <p:sp>
        <p:nvSpPr>
          <p:cNvPr id="4" name="Slide Number Placeholder 3"/>
          <p:cNvSpPr>
            <a:spLocks noGrp="1"/>
          </p:cNvSpPr>
          <p:nvPr>
            <p:ph type="sldNum" sz="quarter" idx="5"/>
          </p:nvPr>
        </p:nvSpPr>
        <p:spPr/>
        <p:txBody>
          <a:bodyPr/>
          <a:lstStyle/>
          <a:p>
            <a:fld id="{D219F9AA-16C3-43C6-AE39-E32636D37800}" type="slidenum">
              <a:rPr lang="en-IE" smtClean="0"/>
              <a:t>11</a:t>
            </a:fld>
            <a:endParaRPr lang="en-IE"/>
          </a:p>
        </p:txBody>
      </p:sp>
    </p:spTree>
    <p:extLst>
      <p:ext uri="{BB962C8B-B14F-4D97-AF65-F5344CB8AC3E}">
        <p14:creationId xmlns:p14="http://schemas.microsoft.com/office/powerpoint/2010/main" val="633454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Another helpful formula is shown here. Voltage, measured in volts, is equal to current, measured in amps, multiplied by resistance, measured in ohms. At the end, we will look an exam question to practice these calculations.</a:t>
            </a:r>
          </a:p>
        </p:txBody>
      </p:sp>
      <p:sp>
        <p:nvSpPr>
          <p:cNvPr id="4" name="Slide Number Placeholder 3"/>
          <p:cNvSpPr>
            <a:spLocks noGrp="1"/>
          </p:cNvSpPr>
          <p:nvPr>
            <p:ph type="sldNum" sz="quarter" idx="5"/>
          </p:nvPr>
        </p:nvSpPr>
        <p:spPr/>
        <p:txBody>
          <a:bodyPr/>
          <a:lstStyle/>
          <a:p>
            <a:fld id="{D219F9AA-16C3-43C6-AE39-E32636D37800}" type="slidenum">
              <a:rPr lang="en-IE" smtClean="0"/>
              <a:t>12</a:t>
            </a:fld>
            <a:endParaRPr lang="en-IE"/>
          </a:p>
        </p:txBody>
      </p:sp>
    </p:spTree>
    <p:extLst>
      <p:ext uri="{BB962C8B-B14F-4D97-AF65-F5344CB8AC3E}">
        <p14:creationId xmlns:p14="http://schemas.microsoft.com/office/powerpoint/2010/main" val="716608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Energy is the </a:t>
            </a:r>
            <a:r>
              <a:rPr lang="en-IE" b="0" i="0" dirty="0">
                <a:solidFill>
                  <a:srgbClr val="202124"/>
                </a:solidFill>
                <a:effectLst/>
                <a:latin typeface="arial" panose="020B0604020202020204" pitchFamily="34" charset="0"/>
              </a:rPr>
              <a:t>ability to do work. It is measured in Joules (J). Energy is all around us, but where does it come from? The law of conservation of energy states that energy can neither be created nor destroyed, but only converted into different forms. An example of this is a Newton’s cradle. A metal ball at one end is lifted and released. Its energy is then transferred through the other metal balls in the middle of the device, until it reaches the metal ball on the opposite side, and it is free to move. This process will continue. In a perfect system, this device would remain in motion indefinitely. However, realistically it will come to an eventual stop, due  to imperfections, such as defects on the device, or external influences, such as wind.</a:t>
            </a:r>
            <a:endParaRPr lang="en-IE" dirty="0"/>
          </a:p>
        </p:txBody>
      </p:sp>
      <p:sp>
        <p:nvSpPr>
          <p:cNvPr id="4" name="Slide Number Placeholder 3"/>
          <p:cNvSpPr>
            <a:spLocks noGrp="1"/>
          </p:cNvSpPr>
          <p:nvPr>
            <p:ph type="sldNum" sz="quarter" idx="5"/>
          </p:nvPr>
        </p:nvSpPr>
        <p:spPr/>
        <p:txBody>
          <a:bodyPr/>
          <a:lstStyle/>
          <a:p>
            <a:fld id="{D219F9AA-16C3-43C6-AE39-E32636D37800}" type="slidenum">
              <a:rPr lang="en-IE" smtClean="0"/>
              <a:t>13</a:t>
            </a:fld>
            <a:endParaRPr lang="en-IE"/>
          </a:p>
        </p:txBody>
      </p:sp>
    </p:spTree>
    <p:extLst>
      <p:ext uri="{BB962C8B-B14F-4D97-AF65-F5344CB8AC3E}">
        <p14:creationId xmlns:p14="http://schemas.microsoft.com/office/powerpoint/2010/main" val="326955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previously mentioned, energy can be converted into many different forms. The diagram classifies these different types.</a:t>
            </a:r>
          </a:p>
        </p:txBody>
      </p:sp>
      <p:sp>
        <p:nvSpPr>
          <p:cNvPr id="4" name="Slide Number Placeholder 3"/>
          <p:cNvSpPr>
            <a:spLocks noGrp="1"/>
          </p:cNvSpPr>
          <p:nvPr>
            <p:ph type="sldNum" sz="quarter" idx="5"/>
          </p:nvPr>
        </p:nvSpPr>
        <p:spPr/>
        <p:txBody>
          <a:bodyPr/>
          <a:lstStyle/>
          <a:p>
            <a:fld id="{D219F9AA-16C3-43C6-AE39-E32636D37800}" type="slidenum">
              <a:rPr lang="en-IE" smtClean="0"/>
              <a:t>14</a:t>
            </a:fld>
            <a:endParaRPr lang="en-IE"/>
          </a:p>
        </p:txBody>
      </p:sp>
    </p:spTree>
    <p:extLst>
      <p:ext uri="{BB962C8B-B14F-4D97-AF65-F5344CB8AC3E}">
        <p14:creationId xmlns:p14="http://schemas.microsoft.com/office/powerpoint/2010/main" val="3697978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inkedin.com/in/tara-ryan-365613201/"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epistem.ie/hea-resources/"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6.gi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9.gi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1.gi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2.gif"/><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mailto:tarasmb12@yahoo.ie" TargetMode="External"/><Relationship Id="rId5" Type="http://schemas.openxmlformats.org/officeDocument/2006/relationships/hyperlink" Target="https://www.linkedin.com/in/tara-ryan-365613201/" TargetMode="External"/><Relationship Id="rId4" Type="http://schemas.openxmlformats.org/officeDocument/2006/relationships/hyperlink" Target="https://epistem.ie/hea-resources/"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giphy.com/gifs/wEhenh88KJ8Na" TargetMode="External"/><Relationship Id="rId3" Type="http://schemas.openxmlformats.org/officeDocument/2006/relationships/hyperlink" Target="https://www.jimphicdesigns.com/downloads/download-page.php?id=43" TargetMode="External"/><Relationship Id="rId7" Type="http://schemas.openxmlformats.org/officeDocument/2006/relationships/hyperlink" Target="https://www.wired.com/story/why-a-tennis-ball-goes-flying-when-bounced-on-a-basketball/"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makerspaces.com/propeller-car/" TargetMode="External"/><Relationship Id="rId5" Type="http://schemas.openxmlformats.org/officeDocument/2006/relationships/hyperlink" Target="https://tenor.com/view/simple-electric-circuits-electric-circuits-electric-science-physics-gif-20641440" TargetMode="External"/><Relationship Id="rId4" Type="http://schemas.openxmlformats.org/officeDocument/2006/relationships/hyperlink" Target="https://www.dreamstime.com/energy-transformation-example-vector-illustrations-physics-educative-explanation-guide-chemical-to-light-electrical-heat-image173736281" TargetMode="Externa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slideLayout" Target="../slideLayouts/slideLayout2.xml"/><Relationship Id="rId21" Type="http://schemas.openxmlformats.org/officeDocument/2006/relationships/image" Target="../media/image5.png"/><Relationship Id="rId7" Type="http://schemas.openxmlformats.org/officeDocument/2006/relationships/diagramLayout" Target="../diagrams/layout1.xml"/><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audio" Target="../media/media4.m4a"/><Relationship Id="rId16" Type="http://schemas.openxmlformats.org/officeDocument/2006/relationships/image" Target="../media/image15.svg"/><Relationship Id="rId20" Type="http://schemas.openxmlformats.org/officeDocument/2006/relationships/image" Target="../media/image19.svg"/><Relationship Id="rId1" Type="http://schemas.microsoft.com/office/2007/relationships/media" Target="../media/media4.m4a"/><Relationship Id="rId6" Type="http://schemas.openxmlformats.org/officeDocument/2006/relationships/diagramData" Target="../diagrams/data1.xml"/><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14.png"/><Relationship Id="rId10" Type="http://schemas.microsoft.com/office/2007/relationships/diagramDrawing" Target="../diagrams/drawing1.xml"/><Relationship Id="rId19" Type="http://schemas.openxmlformats.org/officeDocument/2006/relationships/image" Target="../media/image18.png"/><Relationship Id="rId4" Type="http://schemas.openxmlformats.org/officeDocument/2006/relationships/image" Target="../media/image3.jpg"/><Relationship Id="rId9" Type="http://schemas.openxmlformats.org/officeDocument/2006/relationships/diagramColors" Target="../diagrams/colors1.xml"/><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hyperlink" Target="http://physics.stackexchange.com/questions/178009/how-does-electric-energy-flow-in-a-circuit" TargetMode="External"/><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hyperlink" Target="https://learningcircuits.co.uk/circuit_builder" TargetMode="External"/><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4.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F6F17478-E27F-1678-9B28-BC93CBC7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2" name="Title 1"/>
          <p:cNvSpPr>
            <a:spLocks noGrp="1"/>
          </p:cNvSpPr>
          <p:nvPr>
            <p:ph type="ctrTitle"/>
          </p:nvPr>
        </p:nvSpPr>
        <p:spPr>
          <a:xfrm>
            <a:off x="488615" y="4253296"/>
            <a:ext cx="7446726" cy="911774"/>
          </a:xfrm>
        </p:spPr>
        <p:txBody>
          <a:bodyPr>
            <a:normAutofit fontScale="90000"/>
          </a:bodyPr>
          <a:lstStyle/>
          <a:p>
            <a:r>
              <a:rPr lang="en-IE" sz="4772" b="1" dirty="0"/>
              <a:t>Junior Cycle Science Electricity</a:t>
            </a:r>
            <a:br>
              <a:rPr lang="en-IE" sz="4772" b="1" dirty="0"/>
            </a:br>
            <a:r>
              <a:rPr lang="en-IE" sz="4772" b="1" dirty="0"/>
              <a:t>Part 2</a:t>
            </a:r>
            <a:br>
              <a:rPr lang="en-IE" sz="4772" b="1" dirty="0"/>
            </a:br>
            <a:r>
              <a:rPr lang="en-IE" sz="4772" b="1" dirty="0"/>
              <a:t>Circuits &amp; Energy Transformations</a:t>
            </a:r>
            <a:br>
              <a:rPr lang="en-IE" sz="2187" dirty="0"/>
            </a:br>
            <a:endParaRPr lang="en-IE" sz="2187" dirty="0"/>
          </a:p>
        </p:txBody>
      </p:sp>
      <p:sp>
        <p:nvSpPr>
          <p:cNvPr id="3" name="Subtitle 2"/>
          <p:cNvSpPr>
            <a:spLocks noGrp="1"/>
          </p:cNvSpPr>
          <p:nvPr>
            <p:ph type="subTitle" idx="1"/>
          </p:nvPr>
        </p:nvSpPr>
        <p:spPr>
          <a:xfrm>
            <a:off x="1501518" y="4936116"/>
            <a:ext cx="7446727" cy="679221"/>
          </a:xfrm>
        </p:spPr>
        <p:txBody>
          <a:bodyPr>
            <a:normAutofit fontScale="25000" lnSpcReduction="20000"/>
          </a:bodyPr>
          <a:lstStyle/>
          <a:p>
            <a:endParaRPr lang="en-IE" sz="1944" b="1" dirty="0"/>
          </a:p>
          <a:p>
            <a:endParaRPr lang="en-IE" sz="4072" b="1" dirty="0"/>
          </a:p>
          <a:p>
            <a:r>
              <a:rPr lang="en-IE" sz="8000" b="1" dirty="0">
                <a:cs typeface="Calibri"/>
              </a:rPr>
              <a:t>Tara Ryan: </a:t>
            </a:r>
            <a:r>
              <a:rPr lang="en-IE" sz="8000" b="1" dirty="0">
                <a:cs typeface="Calibri"/>
                <a:hlinkClick r:id="rId3"/>
              </a:rPr>
              <a:t>Tara Ryan</a:t>
            </a:r>
            <a:endParaRPr lang="en-IE" sz="8000" b="1" dirty="0">
              <a:cs typeface="Calibri"/>
            </a:endParaRPr>
          </a:p>
          <a:p>
            <a:r>
              <a:rPr lang="en-IE" sz="8000" b="1" dirty="0">
                <a:cs typeface="Calibri"/>
              </a:rPr>
              <a:t>EPI Stem Project: </a:t>
            </a:r>
            <a:r>
              <a:rPr lang="en-IE" sz="8000" b="1" dirty="0">
                <a:cs typeface="Calibri"/>
                <a:hlinkClick r:id="rId4"/>
              </a:rPr>
              <a:t>Resources</a:t>
            </a:r>
            <a:endParaRPr lang="en-IE" sz="8000" b="1" dirty="0">
              <a:cs typeface="Calibri"/>
            </a:endParaRPr>
          </a:p>
          <a:p>
            <a:endParaRPr lang="en-IE" sz="1944" b="1" dirty="0"/>
          </a:p>
          <a:p>
            <a:endParaRPr lang="en-IE" sz="1944"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0" y="0"/>
            <a:ext cx="2632055" cy="1304057"/>
          </a:xfrm>
          <a:prstGeom prst="rect">
            <a:avLst/>
          </a:prstGeom>
        </p:spPr>
      </p:pic>
    </p:spTree>
    <p:extLst>
      <p:ext uri="{BB962C8B-B14F-4D97-AF65-F5344CB8AC3E}">
        <p14:creationId xmlns:p14="http://schemas.microsoft.com/office/powerpoint/2010/main" val="3719176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Flow of Current</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pic>
        <p:nvPicPr>
          <p:cNvPr id="7" name="Picture 5" descr="Diagram&#10;&#10;Description automatically generated">
            <a:extLst>
              <a:ext uri="{FF2B5EF4-FFF2-40B4-BE49-F238E27FC236}">
                <a16:creationId xmlns:a16="http://schemas.microsoft.com/office/drawing/2014/main" id="{3F93AA26-6872-7B3F-AD82-29A9587FE6A0}"/>
              </a:ext>
            </a:extLst>
          </p:cNvPr>
          <p:cNvPicPr>
            <a:picLocks noChangeAspect="1"/>
          </p:cNvPicPr>
          <p:nvPr/>
        </p:nvPicPr>
        <p:blipFill>
          <a:blip r:embed="rId7"/>
          <a:stretch>
            <a:fillRect/>
          </a:stretch>
        </p:blipFill>
        <p:spPr>
          <a:xfrm>
            <a:off x="3336415" y="987062"/>
            <a:ext cx="5519169" cy="5189901"/>
          </a:xfrm>
          <a:prstGeom prst="rect">
            <a:avLst/>
          </a:prstGeom>
        </p:spPr>
      </p:pic>
      <p:pic>
        <p:nvPicPr>
          <p:cNvPr id="5" name="Flow of Current">
            <a:hlinkClick r:id="" action="ppaction://media"/>
            <a:extLst>
              <a:ext uri="{FF2B5EF4-FFF2-40B4-BE49-F238E27FC236}">
                <a16:creationId xmlns:a16="http://schemas.microsoft.com/office/drawing/2014/main" id="{AB57CE0B-2447-DD2D-B225-58475F145D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89371" y="6209620"/>
            <a:ext cx="609600" cy="609600"/>
          </a:xfrm>
          <a:prstGeom prst="rect">
            <a:avLst/>
          </a:prstGeom>
        </p:spPr>
      </p:pic>
    </p:spTree>
    <p:extLst>
      <p:ext uri="{BB962C8B-B14F-4D97-AF65-F5344CB8AC3E}">
        <p14:creationId xmlns:p14="http://schemas.microsoft.com/office/powerpoint/2010/main" val="1428454465"/>
      </p:ext>
    </p:extLst>
  </p:cSld>
  <p:clrMapOvr>
    <a:masterClrMapping/>
  </p:clrMapOvr>
  <mc:AlternateContent xmlns:mc="http://schemas.openxmlformats.org/markup-compatibility/2006" xmlns:p14="http://schemas.microsoft.com/office/powerpoint/2010/main">
    <mc:Choice Requires="p14">
      <p:transition spd="slow" p14:dur="2000" advTm="27339"/>
    </mc:Choice>
    <mc:Fallback xmlns="">
      <p:transition spd="slow" advTm="27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477982" y="-13855"/>
            <a:ext cx="10515600" cy="1325563"/>
          </a:xfrm>
        </p:spPr>
        <p:txBody>
          <a:bodyPr/>
          <a:lstStyle/>
          <a:p>
            <a:pPr algn="ctr" defTabSz="770484">
              <a:spcBef>
                <a:spcPts val="0"/>
              </a:spcBef>
            </a:pPr>
            <a:r>
              <a:rPr lang="en-US" b="1" dirty="0">
                <a:solidFill>
                  <a:prstClr val="black"/>
                </a:solidFill>
                <a:ea typeface="+mn-ea"/>
                <a:cs typeface="+mn-cs"/>
              </a:rPr>
              <a:t>Simple Electric Circuit Calculations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29168" y="5897636"/>
            <a:ext cx="2632055" cy="960364"/>
          </a:xfrm>
          <a:prstGeom prst="rect">
            <a:avLst/>
          </a:prstGeom>
        </p:spPr>
      </p:pic>
      <p:sp>
        <p:nvSpPr>
          <p:cNvPr id="8" name="Isosceles Triangle 7">
            <a:extLst>
              <a:ext uri="{FF2B5EF4-FFF2-40B4-BE49-F238E27FC236}">
                <a16:creationId xmlns:a16="http://schemas.microsoft.com/office/drawing/2014/main" id="{1CDF10BD-04E6-4818-A351-926517D0AF78}"/>
              </a:ext>
            </a:extLst>
          </p:cNvPr>
          <p:cNvSpPr/>
          <p:nvPr/>
        </p:nvSpPr>
        <p:spPr>
          <a:xfrm>
            <a:off x="1066800" y="1835727"/>
            <a:ext cx="3865418" cy="318654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1" name="Straight Connector 10">
            <a:extLst>
              <a:ext uri="{FF2B5EF4-FFF2-40B4-BE49-F238E27FC236}">
                <a16:creationId xmlns:a16="http://schemas.microsoft.com/office/drawing/2014/main" id="{B04169A0-FAF2-FF3F-6027-A7F782D64613}"/>
              </a:ext>
            </a:extLst>
          </p:cNvPr>
          <p:cNvCxnSpPr>
            <a:stCxn id="8" idx="1"/>
            <a:endCxn id="8" idx="5"/>
          </p:cNvCxnSpPr>
          <p:nvPr/>
        </p:nvCxnSpPr>
        <p:spPr>
          <a:xfrm>
            <a:off x="2033155" y="3429000"/>
            <a:ext cx="19327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B3710B-94C5-E4B1-5D6C-86B04580D513}"/>
              </a:ext>
            </a:extLst>
          </p:cNvPr>
          <p:cNvCxnSpPr/>
          <p:nvPr/>
        </p:nvCxnSpPr>
        <p:spPr>
          <a:xfrm>
            <a:off x="2999509" y="3429000"/>
            <a:ext cx="0" cy="1593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243485-0B70-6A9F-7D8C-6AB042C983B0}"/>
              </a:ext>
            </a:extLst>
          </p:cNvPr>
          <p:cNvSpPr txBox="1"/>
          <p:nvPr/>
        </p:nvSpPr>
        <p:spPr>
          <a:xfrm>
            <a:off x="2597727" y="2701635"/>
            <a:ext cx="803563" cy="646331"/>
          </a:xfrm>
          <a:prstGeom prst="rect">
            <a:avLst/>
          </a:prstGeom>
          <a:noFill/>
        </p:spPr>
        <p:txBody>
          <a:bodyPr wrap="square" rtlCol="0">
            <a:spAutoFit/>
          </a:bodyPr>
          <a:lstStyle/>
          <a:p>
            <a:pPr algn="ctr"/>
            <a:r>
              <a:rPr lang="en-IE" b="1" dirty="0"/>
              <a:t>Power</a:t>
            </a:r>
          </a:p>
          <a:p>
            <a:pPr algn="ctr"/>
            <a:r>
              <a:rPr lang="en-IE" b="1" dirty="0"/>
              <a:t>(W)</a:t>
            </a:r>
          </a:p>
        </p:txBody>
      </p:sp>
      <p:sp>
        <p:nvSpPr>
          <p:cNvPr id="15" name="TextBox 14">
            <a:extLst>
              <a:ext uri="{FF2B5EF4-FFF2-40B4-BE49-F238E27FC236}">
                <a16:creationId xmlns:a16="http://schemas.microsoft.com/office/drawing/2014/main" id="{99120102-7FE0-B553-D5EA-AFBCE5E9DF8F}"/>
              </a:ext>
            </a:extLst>
          </p:cNvPr>
          <p:cNvSpPr txBox="1"/>
          <p:nvPr/>
        </p:nvSpPr>
        <p:spPr>
          <a:xfrm>
            <a:off x="1842659" y="4040970"/>
            <a:ext cx="917860" cy="646331"/>
          </a:xfrm>
          <a:prstGeom prst="rect">
            <a:avLst/>
          </a:prstGeom>
          <a:noFill/>
        </p:spPr>
        <p:txBody>
          <a:bodyPr wrap="square" rtlCol="0">
            <a:spAutoFit/>
          </a:bodyPr>
          <a:lstStyle/>
          <a:p>
            <a:pPr algn="ctr"/>
            <a:r>
              <a:rPr lang="en-IE" b="1" dirty="0"/>
              <a:t>Voltage</a:t>
            </a:r>
          </a:p>
          <a:p>
            <a:pPr algn="ctr"/>
            <a:r>
              <a:rPr lang="en-IE" b="1" dirty="0"/>
              <a:t>(V)</a:t>
            </a:r>
          </a:p>
        </p:txBody>
      </p:sp>
      <p:sp>
        <p:nvSpPr>
          <p:cNvPr id="16" name="TextBox 15">
            <a:extLst>
              <a:ext uri="{FF2B5EF4-FFF2-40B4-BE49-F238E27FC236}">
                <a16:creationId xmlns:a16="http://schemas.microsoft.com/office/drawing/2014/main" id="{7C01902F-9BF5-1379-EE41-B0B4067BF475}"/>
              </a:ext>
            </a:extLst>
          </p:cNvPr>
          <p:cNvSpPr txBox="1"/>
          <p:nvPr/>
        </p:nvSpPr>
        <p:spPr>
          <a:xfrm>
            <a:off x="3238500" y="4040970"/>
            <a:ext cx="1039091" cy="646331"/>
          </a:xfrm>
          <a:prstGeom prst="rect">
            <a:avLst/>
          </a:prstGeom>
          <a:noFill/>
        </p:spPr>
        <p:txBody>
          <a:bodyPr wrap="square" rtlCol="0">
            <a:spAutoFit/>
          </a:bodyPr>
          <a:lstStyle/>
          <a:p>
            <a:pPr algn="ctr"/>
            <a:r>
              <a:rPr lang="en-IE" b="1" dirty="0"/>
              <a:t>Current</a:t>
            </a:r>
          </a:p>
          <a:p>
            <a:pPr algn="ctr"/>
            <a:r>
              <a:rPr lang="en-IE" b="1" dirty="0"/>
              <a:t>(A)</a:t>
            </a:r>
          </a:p>
        </p:txBody>
      </p:sp>
      <p:sp>
        <p:nvSpPr>
          <p:cNvPr id="17" name="TextBox 16">
            <a:extLst>
              <a:ext uri="{FF2B5EF4-FFF2-40B4-BE49-F238E27FC236}">
                <a16:creationId xmlns:a16="http://schemas.microsoft.com/office/drawing/2014/main" id="{896F9486-B0B0-6D6B-9EBE-50347ABAE8F5}"/>
              </a:ext>
            </a:extLst>
          </p:cNvPr>
          <p:cNvSpPr txBox="1"/>
          <p:nvPr/>
        </p:nvSpPr>
        <p:spPr>
          <a:xfrm>
            <a:off x="4993480" y="2398278"/>
            <a:ext cx="5486400" cy="1077218"/>
          </a:xfrm>
          <a:prstGeom prst="rect">
            <a:avLst/>
          </a:prstGeom>
          <a:noFill/>
        </p:spPr>
        <p:txBody>
          <a:bodyPr wrap="square" rtlCol="0">
            <a:spAutoFit/>
          </a:bodyPr>
          <a:lstStyle/>
          <a:p>
            <a:pPr algn="ctr"/>
            <a:r>
              <a:rPr lang="en-IE" sz="3200" b="1" dirty="0"/>
              <a:t>P = (V)(I)</a:t>
            </a:r>
          </a:p>
          <a:p>
            <a:pPr algn="ctr"/>
            <a:r>
              <a:rPr lang="en-IE" sz="3200" b="1" dirty="0"/>
              <a:t>Power = (Voltage)(Current)</a:t>
            </a:r>
          </a:p>
        </p:txBody>
      </p:sp>
      <p:pic>
        <p:nvPicPr>
          <p:cNvPr id="18" name="Eqtn 1">
            <a:hlinkClick r:id="" action="ppaction://media"/>
            <a:extLst>
              <a:ext uri="{FF2B5EF4-FFF2-40B4-BE49-F238E27FC236}">
                <a16:creationId xmlns:a16="http://schemas.microsoft.com/office/drawing/2014/main" id="{36AD786F-0A01-2D31-EA1B-A5AB393D41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75778" y="6252882"/>
            <a:ext cx="609600" cy="609600"/>
          </a:xfrm>
          <a:prstGeom prst="rect">
            <a:avLst/>
          </a:prstGeom>
        </p:spPr>
      </p:pic>
    </p:spTree>
    <p:extLst>
      <p:ext uri="{BB962C8B-B14F-4D97-AF65-F5344CB8AC3E}">
        <p14:creationId xmlns:p14="http://schemas.microsoft.com/office/powerpoint/2010/main" val="2251812787"/>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477982" y="-13855"/>
            <a:ext cx="10515600" cy="1325563"/>
          </a:xfrm>
        </p:spPr>
        <p:txBody>
          <a:bodyPr/>
          <a:lstStyle/>
          <a:p>
            <a:pPr algn="ctr" defTabSz="770484">
              <a:spcBef>
                <a:spcPts val="0"/>
              </a:spcBef>
            </a:pPr>
            <a:r>
              <a:rPr lang="en-US" b="1" dirty="0">
                <a:solidFill>
                  <a:prstClr val="black"/>
                </a:solidFill>
                <a:ea typeface="+mn-ea"/>
                <a:cs typeface="+mn-cs"/>
              </a:rPr>
              <a:t>Simple Electric Circuit Calculations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29168" y="5897636"/>
            <a:ext cx="2632055" cy="960364"/>
          </a:xfrm>
          <a:prstGeom prst="rect">
            <a:avLst/>
          </a:prstGeom>
        </p:spPr>
      </p:pic>
      <p:sp>
        <p:nvSpPr>
          <p:cNvPr id="8" name="Isosceles Triangle 7">
            <a:extLst>
              <a:ext uri="{FF2B5EF4-FFF2-40B4-BE49-F238E27FC236}">
                <a16:creationId xmlns:a16="http://schemas.microsoft.com/office/drawing/2014/main" id="{1CDF10BD-04E6-4818-A351-926517D0AF78}"/>
              </a:ext>
            </a:extLst>
          </p:cNvPr>
          <p:cNvSpPr/>
          <p:nvPr/>
        </p:nvSpPr>
        <p:spPr>
          <a:xfrm>
            <a:off x="1066800" y="1835727"/>
            <a:ext cx="3865418" cy="318654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1" name="Straight Connector 10">
            <a:extLst>
              <a:ext uri="{FF2B5EF4-FFF2-40B4-BE49-F238E27FC236}">
                <a16:creationId xmlns:a16="http://schemas.microsoft.com/office/drawing/2014/main" id="{B04169A0-FAF2-FF3F-6027-A7F782D64613}"/>
              </a:ext>
            </a:extLst>
          </p:cNvPr>
          <p:cNvCxnSpPr>
            <a:stCxn id="8" idx="1"/>
            <a:endCxn id="8" idx="5"/>
          </p:cNvCxnSpPr>
          <p:nvPr/>
        </p:nvCxnSpPr>
        <p:spPr>
          <a:xfrm>
            <a:off x="2033155" y="3429000"/>
            <a:ext cx="19327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B3710B-94C5-E4B1-5D6C-86B04580D513}"/>
              </a:ext>
            </a:extLst>
          </p:cNvPr>
          <p:cNvCxnSpPr/>
          <p:nvPr/>
        </p:nvCxnSpPr>
        <p:spPr>
          <a:xfrm>
            <a:off x="2999509" y="3429000"/>
            <a:ext cx="0" cy="1593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243485-0B70-6A9F-7D8C-6AB042C983B0}"/>
              </a:ext>
            </a:extLst>
          </p:cNvPr>
          <p:cNvSpPr txBox="1"/>
          <p:nvPr/>
        </p:nvSpPr>
        <p:spPr>
          <a:xfrm>
            <a:off x="2479963" y="2629037"/>
            <a:ext cx="1039091" cy="646331"/>
          </a:xfrm>
          <a:prstGeom prst="rect">
            <a:avLst/>
          </a:prstGeom>
          <a:noFill/>
        </p:spPr>
        <p:txBody>
          <a:bodyPr wrap="square" rtlCol="0">
            <a:spAutoFit/>
          </a:bodyPr>
          <a:lstStyle/>
          <a:p>
            <a:pPr algn="ctr"/>
            <a:r>
              <a:rPr lang="en-IE" b="1" dirty="0"/>
              <a:t>Voltage</a:t>
            </a:r>
          </a:p>
          <a:p>
            <a:pPr algn="ctr"/>
            <a:r>
              <a:rPr lang="en-IE" b="1" dirty="0"/>
              <a:t>(V)</a:t>
            </a:r>
          </a:p>
        </p:txBody>
      </p:sp>
      <p:sp>
        <p:nvSpPr>
          <p:cNvPr id="16" name="TextBox 15">
            <a:extLst>
              <a:ext uri="{FF2B5EF4-FFF2-40B4-BE49-F238E27FC236}">
                <a16:creationId xmlns:a16="http://schemas.microsoft.com/office/drawing/2014/main" id="{7C01902F-9BF5-1379-EE41-B0B4067BF475}"/>
              </a:ext>
            </a:extLst>
          </p:cNvPr>
          <p:cNvSpPr txBox="1"/>
          <p:nvPr/>
        </p:nvSpPr>
        <p:spPr>
          <a:xfrm>
            <a:off x="2972885" y="4040970"/>
            <a:ext cx="1278082" cy="646331"/>
          </a:xfrm>
          <a:prstGeom prst="rect">
            <a:avLst/>
          </a:prstGeom>
          <a:noFill/>
        </p:spPr>
        <p:txBody>
          <a:bodyPr wrap="square" rtlCol="0">
            <a:spAutoFit/>
          </a:bodyPr>
          <a:lstStyle/>
          <a:p>
            <a:pPr algn="ctr"/>
            <a:r>
              <a:rPr lang="en-IE" b="1" dirty="0"/>
              <a:t>Resistance</a:t>
            </a:r>
          </a:p>
          <a:p>
            <a:pPr algn="ctr"/>
            <a:r>
              <a:rPr lang="en-IE" b="1" dirty="0"/>
              <a:t>(</a:t>
            </a:r>
            <a:r>
              <a:rPr lang="el-GR" b="1" i="0" dirty="0">
                <a:solidFill>
                  <a:srgbClr val="202124"/>
                </a:solidFill>
                <a:effectLst/>
                <a:latin typeface="arial" panose="020B0604020202020204" pitchFamily="34" charset="0"/>
              </a:rPr>
              <a:t>Ω</a:t>
            </a:r>
            <a:r>
              <a:rPr lang="en-IE" b="1" dirty="0"/>
              <a:t>)</a:t>
            </a:r>
          </a:p>
        </p:txBody>
      </p:sp>
      <p:sp>
        <p:nvSpPr>
          <p:cNvPr id="17" name="TextBox 16">
            <a:extLst>
              <a:ext uri="{FF2B5EF4-FFF2-40B4-BE49-F238E27FC236}">
                <a16:creationId xmlns:a16="http://schemas.microsoft.com/office/drawing/2014/main" id="{896F9486-B0B0-6D6B-9EBE-50347ABAE8F5}"/>
              </a:ext>
            </a:extLst>
          </p:cNvPr>
          <p:cNvSpPr txBox="1"/>
          <p:nvPr/>
        </p:nvSpPr>
        <p:spPr>
          <a:xfrm>
            <a:off x="4993480" y="2398278"/>
            <a:ext cx="5486400" cy="1077218"/>
          </a:xfrm>
          <a:prstGeom prst="rect">
            <a:avLst/>
          </a:prstGeom>
          <a:noFill/>
        </p:spPr>
        <p:txBody>
          <a:bodyPr wrap="square" rtlCol="0">
            <a:spAutoFit/>
          </a:bodyPr>
          <a:lstStyle/>
          <a:p>
            <a:pPr algn="ctr"/>
            <a:r>
              <a:rPr lang="en-IE" sz="3200" b="1" dirty="0"/>
              <a:t>V = (I)(R)</a:t>
            </a:r>
          </a:p>
          <a:p>
            <a:pPr algn="ctr"/>
            <a:r>
              <a:rPr lang="en-IE" sz="3200" b="1" dirty="0"/>
              <a:t>Voltage = (Current)(Resistance)</a:t>
            </a:r>
          </a:p>
        </p:txBody>
      </p:sp>
      <p:sp>
        <p:nvSpPr>
          <p:cNvPr id="12" name="TextBox 11">
            <a:extLst>
              <a:ext uri="{FF2B5EF4-FFF2-40B4-BE49-F238E27FC236}">
                <a16:creationId xmlns:a16="http://schemas.microsoft.com/office/drawing/2014/main" id="{AB24B83A-CB81-C55C-EC75-A676D5ACCBC5}"/>
              </a:ext>
            </a:extLst>
          </p:cNvPr>
          <p:cNvSpPr txBox="1"/>
          <p:nvPr/>
        </p:nvSpPr>
        <p:spPr>
          <a:xfrm>
            <a:off x="1840923" y="4040970"/>
            <a:ext cx="1039091" cy="646331"/>
          </a:xfrm>
          <a:prstGeom prst="rect">
            <a:avLst/>
          </a:prstGeom>
          <a:noFill/>
        </p:spPr>
        <p:txBody>
          <a:bodyPr wrap="square" rtlCol="0">
            <a:spAutoFit/>
          </a:bodyPr>
          <a:lstStyle/>
          <a:p>
            <a:pPr algn="ctr"/>
            <a:r>
              <a:rPr lang="en-IE" b="1" dirty="0"/>
              <a:t>Current</a:t>
            </a:r>
          </a:p>
          <a:p>
            <a:pPr algn="ctr"/>
            <a:r>
              <a:rPr lang="en-IE" b="1" dirty="0"/>
              <a:t>(A)</a:t>
            </a:r>
          </a:p>
        </p:txBody>
      </p:sp>
      <p:pic>
        <p:nvPicPr>
          <p:cNvPr id="3" name="Eqtn 2">
            <a:hlinkClick r:id="" action="ppaction://media"/>
            <a:extLst>
              <a:ext uri="{FF2B5EF4-FFF2-40B4-BE49-F238E27FC236}">
                <a16:creationId xmlns:a16="http://schemas.microsoft.com/office/drawing/2014/main" id="{93D62D6A-A01D-6682-CC1A-08C9F2448E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1880" y="6205610"/>
            <a:ext cx="609600" cy="609600"/>
          </a:xfrm>
          <a:prstGeom prst="rect">
            <a:avLst/>
          </a:prstGeom>
        </p:spPr>
      </p:pic>
    </p:spTree>
    <p:extLst>
      <p:ext uri="{BB962C8B-B14F-4D97-AF65-F5344CB8AC3E}">
        <p14:creationId xmlns:p14="http://schemas.microsoft.com/office/powerpoint/2010/main" val="696859437"/>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What is Energy?</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pic>
        <p:nvPicPr>
          <p:cNvPr id="1026" name="Picture 2" descr="Newton's Cradle Gif Animation download page | Jimphic Designs">
            <a:extLst>
              <a:ext uri="{FF2B5EF4-FFF2-40B4-BE49-F238E27FC236}">
                <a16:creationId xmlns:a16="http://schemas.microsoft.com/office/drawing/2014/main" id="{2DF4E669-2354-115D-837C-880ABC0202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2099" y="1546298"/>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What is Energy?">
            <a:hlinkClick r:id="" action="ppaction://media"/>
            <a:extLst>
              <a:ext uri="{FF2B5EF4-FFF2-40B4-BE49-F238E27FC236}">
                <a16:creationId xmlns:a16="http://schemas.microsoft.com/office/drawing/2014/main" id="{982A0BE6-2998-3E77-170C-69F2008BA8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04819" y="6151939"/>
            <a:ext cx="609600" cy="609600"/>
          </a:xfrm>
          <a:prstGeom prst="rect">
            <a:avLst/>
          </a:prstGeom>
        </p:spPr>
      </p:pic>
    </p:spTree>
    <p:extLst>
      <p:ext uri="{BB962C8B-B14F-4D97-AF65-F5344CB8AC3E}">
        <p14:creationId xmlns:p14="http://schemas.microsoft.com/office/powerpoint/2010/main" val="3755181794"/>
      </p:ext>
    </p:extLst>
  </p:cSld>
  <p:clrMapOvr>
    <a:masterClrMapping/>
  </p:clrMapOvr>
  <mc:AlternateContent xmlns:mc="http://schemas.openxmlformats.org/markup-compatibility/2006" xmlns:p14="http://schemas.microsoft.com/office/powerpoint/2010/main">
    <mc:Choice Requires="p14">
      <p:transition spd="slow" p14:dur="2000" advTm="50188"/>
    </mc:Choice>
    <mc:Fallback xmlns="">
      <p:transition spd="slow" advTm="5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Forms of Energy</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pic>
        <p:nvPicPr>
          <p:cNvPr id="2050" name="Picture 2">
            <a:extLst>
              <a:ext uri="{FF2B5EF4-FFF2-40B4-BE49-F238E27FC236}">
                <a16:creationId xmlns:a16="http://schemas.microsoft.com/office/drawing/2014/main" id="{BFB18AAF-CE12-BC0F-C74E-BAC9427808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724"/>
          <a:stretch/>
        </p:blipFill>
        <p:spPr bwMode="auto">
          <a:xfrm>
            <a:off x="1355031" y="1046236"/>
            <a:ext cx="9725473" cy="4851400"/>
          </a:xfrm>
          <a:prstGeom prst="rect">
            <a:avLst/>
          </a:prstGeom>
          <a:noFill/>
          <a:extLst>
            <a:ext uri="{909E8E84-426E-40DD-AFC4-6F175D3DCCD1}">
              <a14:hiddenFill xmlns:a14="http://schemas.microsoft.com/office/drawing/2010/main">
                <a:solidFill>
                  <a:srgbClr val="FFFFFF"/>
                </a:solidFill>
              </a14:hiddenFill>
            </a:ext>
          </a:extLst>
        </p:spPr>
      </p:pic>
      <p:pic>
        <p:nvPicPr>
          <p:cNvPr id="5" name="Forms of Energy">
            <a:hlinkClick r:id="" action="ppaction://media"/>
            <a:extLst>
              <a:ext uri="{FF2B5EF4-FFF2-40B4-BE49-F238E27FC236}">
                <a16:creationId xmlns:a16="http://schemas.microsoft.com/office/drawing/2014/main" id="{1C09623F-2D08-F579-A72E-1E7E5AA17B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09642" y="6248400"/>
            <a:ext cx="609600" cy="609600"/>
          </a:xfrm>
          <a:prstGeom prst="rect">
            <a:avLst/>
          </a:prstGeom>
        </p:spPr>
      </p:pic>
    </p:spTree>
    <p:extLst>
      <p:ext uri="{BB962C8B-B14F-4D97-AF65-F5344CB8AC3E}">
        <p14:creationId xmlns:p14="http://schemas.microsoft.com/office/powerpoint/2010/main" val="3470118575"/>
      </p:ext>
    </p:extLst>
  </p:cSld>
  <p:clrMapOvr>
    <a:masterClrMapping/>
  </p:clrMapOvr>
  <mc:AlternateContent xmlns:mc="http://schemas.openxmlformats.org/markup-compatibility/2006" xmlns:p14="http://schemas.microsoft.com/office/powerpoint/2010/main">
    <mc:Choice Requires="p14">
      <p:transition spd="slow" p14:dur="2000" advTm="31078"/>
    </mc:Choice>
    <mc:Fallback xmlns="">
      <p:transition spd="slow" advTm="3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Energy Transformations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pic>
        <p:nvPicPr>
          <p:cNvPr id="3074" name="Picture 2" descr="Energy Transformation Example Vector Illustrations Stock Vector -  Illustration of environment, ecology: 173736281">
            <a:extLst>
              <a:ext uri="{FF2B5EF4-FFF2-40B4-BE49-F238E27FC236}">
                <a16:creationId xmlns:a16="http://schemas.microsoft.com/office/drawing/2014/main" id="{BEC14260-E056-ECE5-A879-A2EB0464E1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765" b="5790"/>
          <a:stretch/>
        </p:blipFill>
        <p:spPr bwMode="auto">
          <a:xfrm>
            <a:off x="3037032" y="1024758"/>
            <a:ext cx="6117936" cy="4872878"/>
          </a:xfrm>
          <a:prstGeom prst="rect">
            <a:avLst/>
          </a:prstGeom>
          <a:noFill/>
          <a:extLst>
            <a:ext uri="{909E8E84-426E-40DD-AFC4-6F175D3DCCD1}">
              <a14:hiddenFill xmlns:a14="http://schemas.microsoft.com/office/drawing/2010/main">
                <a:solidFill>
                  <a:srgbClr val="FFFFFF"/>
                </a:solidFill>
              </a14:hiddenFill>
            </a:ext>
          </a:extLst>
        </p:spPr>
      </p:pic>
      <p:pic>
        <p:nvPicPr>
          <p:cNvPr id="5" name="Energy Transformations">
            <a:hlinkClick r:id="" action="ppaction://media"/>
            <a:extLst>
              <a:ext uri="{FF2B5EF4-FFF2-40B4-BE49-F238E27FC236}">
                <a16:creationId xmlns:a16="http://schemas.microsoft.com/office/drawing/2014/main" id="{1C3E8F52-EC82-F8B7-D68A-AE0D13A041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53745" y="6248400"/>
            <a:ext cx="609600" cy="609600"/>
          </a:xfrm>
          <a:prstGeom prst="rect">
            <a:avLst/>
          </a:prstGeom>
        </p:spPr>
      </p:pic>
    </p:spTree>
    <p:extLst>
      <p:ext uri="{BB962C8B-B14F-4D97-AF65-F5344CB8AC3E}">
        <p14:creationId xmlns:p14="http://schemas.microsoft.com/office/powerpoint/2010/main" val="108574373"/>
      </p:ext>
    </p:extLst>
  </p:cSld>
  <p:clrMapOvr>
    <a:masterClrMapping/>
  </p:clrMapOvr>
  <mc:AlternateContent xmlns:mc="http://schemas.openxmlformats.org/markup-compatibility/2006" xmlns:p14="http://schemas.microsoft.com/office/powerpoint/2010/main">
    <mc:Choice Requires="p14">
      <p:transition spd="slow" p14:dur="2000" advTm="23020"/>
    </mc:Choice>
    <mc:Fallback xmlns="">
      <p:transition spd="slow" advTm="2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Energy Transformations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pic>
        <p:nvPicPr>
          <p:cNvPr id="5122" name="Picture 2" descr="Simple Electric Circuits Science GIF - Simple Electric Circuits Electric  Circuits Electric - Discover &amp; Share GIFs">
            <a:extLst>
              <a:ext uri="{FF2B5EF4-FFF2-40B4-BE49-F238E27FC236}">
                <a16:creationId xmlns:a16="http://schemas.microsoft.com/office/drawing/2014/main" id="{85D5F3B9-B1DC-E2B1-A596-992C9EC2AD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1270" y="1215757"/>
            <a:ext cx="7929460" cy="4426486"/>
          </a:xfrm>
          <a:prstGeom prst="rect">
            <a:avLst/>
          </a:prstGeom>
          <a:noFill/>
          <a:extLst>
            <a:ext uri="{909E8E84-426E-40DD-AFC4-6F175D3DCCD1}">
              <a14:hiddenFill xmlns:a14="http://schemas.microsoft.com/office/drawing/2010/main">
                <a:solidFill>
                  <a:srgbClr val="FFFFFF"/>
                </a:solidFill>
              </a14:hiddenFill>
            </a:ext>
          </a:extLst>
        </p:spPr>
      </p:pic>
      <p:pic>
        <p:nvPicPr>
          <p:cNvPr id="8" name="Bulb">
            <a:hlinkClick r:id="" action="ppaction://media"/>
            <a:extLst>
              <a:ext uri="{FF2B5EF4-FFF2-40B4-BE49-F238E27FC236}">
                <a16:creationId xmlns:a16="http://schemas.microsoft.com/office/drawing/2014/main" id="{A085C3C8-4760-CB60-F515-3862606270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95309" y="6133642"/>
            <a:ext cx="609600" cy="609600"/>
          </a:xfrm>
          <a:prstGeom prst="rect">
            <a:avLst/>
          </a:prstGeom>
        </p:spPr>
      </p:pic>
    </p:spTree>
    <p:extLst>
      <p:ext uri="{BB962C8B-B14F-4D97-AF65-F5344CB8AC3E}">
        <p14:creationId xmlns:p14="http://schemas.microsoft.com/office/powerpoint/2010/main" val="1431081279"/>
      </p:ext>
    </p:extLst>
  </p:cSld>
  <p:clrMapOvr>
    <a:masterClrMapping/>
  </p:clrMapOvr>
  <mc:AlternateContent xmlns:mc="http://schemas.openxmlformats.org/markup-compatibility/2006" xmlns:p14="http://schemas.microsoft.com/office/powerpoint/2010/main">
    <mc:Choice Requires="p14">
      <p:transition spd="slow" p14:dur="2000" advTm="15613"/>
    </mc:Choice>
    <mc:Fallback xmlns="">
      <p:transition spd="slow" advTm="1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Energy Transformations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sp>
        <p:nvSpPr>
          <p:cNvPr id="7" name="Content Placeholder 6">
            <a:extLst>
              <a:ext uri="{FF2B5EF4-FFF2-40B4-BE49-F238E27FC236}">
                <a16:creationId xmlns:a16="http://schemas.microsoft.com/office/drawing/2014/main" id="{BB0E34C8-8570-6E7A-8BD6-F6096F324737}"/>
              </a:ext>
            </a:extLst>
          </p:cNvPr>
          <p:cNvSpPr>
            <a:spLocks noGrp="1"/>
          </p:cNvSpPr>
          <p:nvPr>
            <p:ph idx="1"/>
          </p:nvPr>
        </p:nvSpPr>
        <p:spPr/>
        <p:txBody>
          <a:bodyPr/>
          <a:lstStyle/>
          <a:p>
            <a:endParaRPr lang="en-IE"/>
          </a:p>
        </p:txBody>
      </p:sp>
      <p:pic>
        <p:nvPicPr>
          <p:cNvPr id="6146" name="Picture 2" descr="Make a Simple Electric Propeller Car | STEAM / Science Project">
            <a:extLst>
              <a:ext uri="{FF2B5EF4-FFF2-40B4-BE49-F238E27FC236}">
                <a16:creationId xmlns:a16="http://schemas.microsoft.com/office/drawing/2014/main" id="{4EE54A09-29E8-8FF9-3B71-AB0D7B050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4817" y="1096560"/>
            <a:ext cx="8462366" cy="4664879"/>
          </a:xfrm>
          <a:prstGeom prst="rect">
            <a:avLst/>
          </a:prstGeom>
          <a:noFill/>
          <a:extLst>
            <a:ext uri="{909E8E84-426E-40DD-AFC4-6F175D3DCCD1}">
              <a14:hiddenFill xmlns:a14="http://schemas.microsoft.com/office/drawing/2010/main">
                <a:solidFill>
                  <a:srgbClr val="FFFFFF"/>
                </a:solidFill>
              </a14:hiddenFill>
            </a:ext>
          </a:extLst>
        </p:spPr>
      </p:pic>
      <p:pic>
        <p:nvPicPr>
          <p:cNvPr id="3" name="Car">
            <a:hlinkClick r:id="" action="ppaction://media"/>
            <a:extLst>
              <a:ext uri="{FF2B5EF4-FFF2-40B4-BE49-F238E27FC236}">
                <a16:creationId xmlns:a16="http://schemas.microsoft.com/office/drawing/2014/main" id="{C0B2D181-510D-9697-D479-C835CC7116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71573" y="6218527"/>
            <a:ext cx="609600" cy="609600"/>
          </a:xfrm>
          <a:prstGeom prst="rect">
            <a:avLst/>
          </a:prstGeom>
        </p:spPr>
      </p:pic>
    </p:spTree>
    <p:extLst>
      <p:ext uri="{BB962C8B-B14F-4D97-AF65-F5344CB8AC3E}">
        <p14:creationId xmlns:p14="http://schemas.microsoft.com/office/powerpoint/2010/main" val="2998456842"/>
      </p:ext>
    </p:extLst>
  </p:cSld>
  <p:clrMapOvr>
    <a:masterClrMapping/>
  </p:clrMapOvr>
  <mc:AlternateContent xmlns:mc="http://schemas.openxmlformats.org/markup-compatibility/2006" xmlns:p14="http://schemas.microsoft.com/office/powerpoint/2010/main">
    <mc:Choice Requires="p14">
      <p:transition spd="slow" p14:dur="2000" advTm="21302"/>
    </mc:Choice>
    <mc:Fallback xmlns="">
      <p:transition spd="slow" advTm="2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Energy Transformations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sp>
        <p:nvSpPr>
          <p:cNvPr id="7" name="Content Placeholder 6">
            <a:extLst>
              <a:ext uri="{FF2B5EF4-FFF2-40B4-BE49-F238E27FC236}">
                <a16:creationId xmlns:a16="http://schemas.microsoft.com/office/drawing/2014/main" id="{BB0E34C8-8570-6E7A-8BD6-F6096F324737}"/>
              </a:ext>
            </a:extLst>
          </p:cNvPr>
          <p:cNvSpPr>
            <a:spLocks noGrp="1"/>
          </p:cNvSpPr>
          <p:nvPr>
            <p:ph idx="1"/>
          </p:nvPr>
        </p:nvSpPr>
        <p:spPr/>
        <p:txBody>
          <a:bodyPr/>
          <a:lstStyle/>
          <a:p>
            <a:endParaRPr lang="en-IE"/>
          </a:p>
        </p:txBody>
      </p:sp>
      <p:pic>
        <p:nvPicPr>
          <p:cNvPr id="7170" name="Picture 2" descr="Why a Tennis Ball Goes Flying When Bounced on a Basketball | WIRED">
            <a:extLst>
              <a:ext uri="{FF2B5EF4-FFF2-40B4-BE49-F238E27FC236}">
                <a16:creationId xmlns:a16="http://schemas.microsoft.com/office/drawing/2014/main" id="{B393A528-2394-1605-5C46-F76BEB1296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5861" y="1144588"/>
            <a:ext cx="7463813" cy="4817911"/>
          </a:xfrm>
          <a:prstGeom prst="rect">
            <a:avLst/>
          </a:prstGeom>
          <a:noFill/>
          <a:extLst>
            <a:ext uri="{909E8E84-426E-40DD-AFC4-6F175D3DCCD1}">
              <a14:hiddenFill xmlns:a14="http://schemas.microsoft.com/office/drawing/2010/main">
                <a:solidFill>
                  <a:srgbClr val="FFFFFF"/>
                </a:solidFill>
              </a14:hiddenFill>
            </a:ext>
          </a:extLst>
        </p:spPr>
      </p:pic>
      <p:pic>
        <p:nvPicPr>
          <p:cNvPr id="3" name="Bounce">
            <a:hlinkClick r:id="" action="ppaction://media"/>
            <a:extLst>
              <a:ext uri="{FF2B5EF4-FFF2-40B4-BE49-F238E27FC236}">
                <a16:creationId xmlns:a16="http://schemas.microsoft.com/office/drawing/2014/main" id="{CCC56436-5A29-B655-2644-0D95D722E3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40846" y="6193631"/>
            <a:ext cx="609600" cy="609600"/>
          </a:xfrm>
          <a:prstGeom prst="rect">
            <a:avLst/>
          </a:prstGeom>
        </p:spPr>
      </p:pic>
    </p:spTree>
    <p:extLst>
      <p:ext uri="{BB962C8B-B14F-4D97-AF65-F5344CB8AC3E}">
        <p14:creationId xmlns:p14="http://schemas.microsoft.com/office/powerpoint/2010/main" val="813062732"/>
      </p:ext>
    </p:extLst>
  </p:cSld>
  <p:clrMapOvr>
    <a:masterClrMapping/>
  </p:clrMapOvr>
  <mc:AlternateContent xmlns:mc="http://schemas.openxmlformats.org/markup-compatibility/2006" xmlns:p14="http://schemas.microsoft.com/office/powerpoint/2010/main">
    <mc:Choice Requires="p14">
      <p:transition spd="slow" p14:dur="2000" advTm="26736"/>
    </mc:Choice>
    <mc:Fallback xmlns="">
      <p:transition spd="slow" advTm="2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Energy Transformations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sp>
        <p:nvSpPr>
          <p:cNvPr id="7" name="Content Placeholder 6">
            <a:extLst>
              <a:ext uri="{FF2B5EF4-FFF2-40B4-BE49-F238E27FC236}">
                <a16:creationId xmlns:a16="http://schemas.microsoft.com/office/drawing/2014/main" id="{BB0E34C8-8570-6E7A-8BD6-F6096F324737}"/>
              </a:ext>
            </a:extLst>
          </p:cNvPr>
          <p:cNvSpPr>
            <a:spLocks noGrp="1"/>
          </p:cNvSpPr>
          <p:nvPr>
            <p:ph idx="1"/>
          </p:nvPr>
        </p:nvSpPr>
        <p:spPr/>
        <p:txBody>
          <a:bodyPr/>
          <a:lstStyle/>
          <a:p>
            <a:endParaRPr lang="en-IE"/>
          </a:p>
        </p:txBody>
      </p:sp>
      <p:pic>
        <p:nvPicPr>
          <p:cNvPr id="8194" name="Picture 2" descr="Harpist GIFs - Get the best GIF on GIPHY">
            <a:extLst>
              <a:ext uri="{FF2B5EF4-FFF2-40B4-BE49-F238E27FC236}">
                <a16:creationId xmlns:a16="http://schemas.microsoft.com/office/drawing/2014/main" id="{FCF13E4D-FFC9-D7FA-3AFE-CD8AFEF084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7006" y="950847"/>
            <a:ext cx="6277988" cy="4956306"/>
          </a:xfrm>
          <a:prstGeom prst="rect">
            <a:avLst/>
          </a:prstGeom>
          <a:noFill/>
          <a:extLst>
            <a:ext uri="{909E8E84-426E-40DD-AFC4-6F175D3DCCD1}">
              <a14:hiddenFill xmlns:a14="http://schemas.microsoft.com/office/drawing/2010/main">
                <a:solidFill>
                  <a:srgbClr val="FFFFFF"/>
                </a:solidFill>
              </a14:hiddenFill>
            </a:ext>
          </a:extLst>
        </p:spPr>
      </p:pic>
      <p:pic>
        <p:nvPicPr>
          <p:cNvPr id="3" name="String">
            <a:hlinkClick r:id="" action="ppaction://media"/>
            <a:extLst>
              <a:ext uri="{FF2B5EF4-FFF2-40B4-BE49-F238E27FC236}">
                <a16:creationId xmlns:a16="http://schemas.microsoft.com/office/drawing/2014/main" id="{C5F22BB4-579A-61A5-F13E-6334FC4FBB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71573" y="6212681"/>
            <a:ext cx="609600" cy="609600"/>
          </a:xfrm>
          <a:prstGeom prst="rect">
            <a:avLst/>
          </a:prstGeom>
        </p:spPr>
      </p:pic>
    </p:spTree>
    <p:extLst>
      <p:ext uri="{BB962C8B-B14F-4D97-AF65-F5344CB8AC3E}">
        <p14:creationId xmlns:p14="http://schemas.microsoft.com/office/powerpoint/2010/main" val="4237335368"/>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555886" y="18255"/>
            <a:ext cx="10515600" cy="1325563"/>
          </a:xfrm>
        </p:spPr>
        <p:txBody>
          <a:bodyPr/>
          <a:lstStyle/>
          <a:p>
            <a:pPr algn="ctr" defTabSz="770484">
              <a:spcBef>
                <a:spcPts val="0"/>
              </a:spcBef>
            </a:pPr>
            <a:r>
              <a:rPr lang="en-US" b="1" dirty="0">
                <a:solidFill>
                  <a:prstClr val="black"/>
                </a:solidFill>
                <a:ea typeface="+mn-ea"/>
                <a:cs typeface="+mn-cs"/>
              </a:rPr>
              <a:t>Junior Cycle Science Learning Outcomes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8401459" y="5850655"/>
            <a:ext cx="2632055" cy="960364"/>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3D32B8B3-445A-2C57-ED68-452EEFC1D4B5}"/>
              </a:ext>
            </a:extLst>
          </p:cNvPr>
          <p:cNvPicPr>
            <a:picLocks noChangeAspect="1"/>
          </p:cNvPicPr>
          <p:nvPr/>
        </p:nvPicPr>
        <p:blipFill rotWithShape="1">
          <a:blip r:embed="rId6">
            <a:extLst>
              <a:ext uri="{28A0092B-C50C-407E-A947-70E740481C1C}">
                <a14:useLocalDpi xmlns:a14="http://schemas.microsoft.com/office/drawing/2010/main" val="0"/>
              </a:ext>
            </a:extLst>
          </a:blip>
          <a:srcRect l="860" t="19580" r="93239" b="15612"/>
          <a:stretch/>
        </p:blipFill>
        <p:spPr>
          <a:xfrm rot="5400000">
            <a:off x="2400254" y="1061152"/>
            <a:ext cx="902462" cy="5571818"/>
          </a:xfrm>
          <a:prstGeom prst="rect">
            <a:avLst/>
          </a:prstGeom>
        </p:spPr>
      </p:pic>
      <p:pic>
        <p:nvPicPr>
          <p:cNvPr id="9" name="NOS 2&amp;3">
            <a:hlinkClick r:id="" action="ppaction://media"/>
            <a:extLst>
              <a:ext uri="{FF2B5EF4-FFF2-40B4-BE49-F238E27FC236}">
                <a16:creationId xmlns:a16="http://schemas.microsoft.com/office/drawing/2014/main" id="{4172532F-509B-BDA0-B666-808EAA476B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13917" y="6211085"/>
            <a:ext cx="609600" cy="609600"/>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76B16190-79A6-6090-CAE7-6FDBE32E6F51}"/>
              </a:ext>
            </a:extLst>
          </p:cNvPr>
          <p:cNvPicPr>
            <a:picLocks noChangeAspect="1"/>
          </p:cNvPicPr>
          <p:nvPr/>
        </p:nvPicPr>
        <p:blipFill rotWithShape="1">
          <a:blip r:embed="rId8">
            <a:extLst>
              <a:ext uri="{28A0092B-C50C-407E-A947-70E740481C1C}">
                <a14:useLocalDpi xmlns:a14="http://schemas.microsoft.com/office/drawing/2010/main" val="0"/>
              </a:ext>
            </a:extLst>
          </a:blip>
          <a:srcRect l="10174" t="16374" r="48452" b="70578"/>
          <a:stretch/>
        </p:blipFill>
        <p:spPr>
          <a:xfrm>
            <a:off x="-1" y="1611877"/>
            <a:ext cx="5744181" cy="1018444"/>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B1B22ECD-64E8-793D-4F4D-0E9F9BF20D62}"/>
              </a:ext>
            </a:extLst>
          </p:cNvPr>
          <p:cNvPicPr>
            <a:picLocks noChangeAspect="1"/>
          </p:cNvPicPr>
          <p:nvPr/>
        </p:nvPicPr>
        <p:blipFill rotWithShape="1">
          <a:blip r:embed="rId9">
            <a:extLst>
              <a:ext uri="{28A0092B-C50C-407E-A947-70E740481C1C}">
                <a14:useLocalDpi xmlns:a14="http://schemas.microsoft.com/office/drawing/2010/main" val="0"/>
              </a:ext>
            </a:extLst>
          </a:blip>
          <a:srcRect l="10292" t="14892" r="48734" b="35396"/>
          <a:stretch/>
        </p:blipFill>
        <p:spPr>
          <a:xfrm>
            <a:off x="5571817" y="1098655"/>
            <a:ext cx="6372671" cy="4346922"/>
          </a:xfrm>
          <a:prstGeom prst="rect">
            <a:avLst/>
          </a:prstGeom>
        </p:spPr>
      </p:pic>
    </p:spTree>
    <p:extLst>
      <p:ext uri="{BB962C8B-B14F-4D97-AF65-F5344CB8AC3E}">
        <p14:creationId xmlns:p14="http://schemas.microsoft.com/office/powerpoint/2010/main" val="4168044841"/>
      </p:ext>
    </p:extLst>
  </p:cSld>
  <p:clrMapOvr>
    <a:masterClrMapping/>
  </p:clrMapOvr>
  <mc:AlternateContent xmlns:mc="http://schemas.openxmlformats.org/markup-compatibility/2006" xmlns:p14="http://schemas.microsoft.com/office/powerpoint/2010/main">
    <mc:Choice Requires="p14">
      <p:transition spd="slow" p14:dur="2000" advTm="29940"/>
    </mc:Choice>
    <mc:Fallback xmlns="">
      <p:transition spd="slow" advTm="2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Sample Exam Question</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29168" y="5897636"/>
            <a:ext cx="2632055" cy="960364"/>
          </a:xfrm>
          <a:prstGeom prst="rect">
            <a:avLst/>
          </a:prstGeom>
        </p:spPr>
      </p:pic>
      <p:sp>
        <p:nvSpPr>
          <p:cNvPr id="9" name="TextBox 8">
            <a:extLst>
              <a:ext uri="{FF2B5EF4-FFF2-40B4-BE49-F238E27FC236}">
                <a16:creationId xmlns:a16="http://schemas.microsoft.com/office/drawing/2014/main" id="{91A9FD01-E36C-17F7-C6A1-B07F29722A26}"/>
              </a:ext>
            </a:extLst>
          </p:cNvPr>
          <p:cNvSpPr txBox="1"/>
          <p:nvPr/>
        </p:nvSpPr>
        <p:spPr>
          <a:xfrm>
            <a:off x="-101964" y="-17733"/>
            <a:ext cx="2632055" cy="1015663"/>
          </a:xfrm>
          <a:prstGeom prst="rect">
            <a:avLst/>
          </a:prstGeom>
          <a:noFill/>
        </p:spPr>
        <p:txBody>
          <a:bodyPr wrap="square" rtlCol="0">
            <a:spAutoFit/>
          </a:bodyPr>
          <a:lstStyle/>
          <a:p>
            <a:pPr algn="ctr"/>
            <a:r>
              <a:rPr lang="en-IE" sz="3000" b="1" dirty="0"/>
              <a:t>JC Science 2019 Q13</a:t>
            </a:r>
          </a:p>
        </p:txBody>
      </p:sp>
      <p:pic>
        <p:nvPicPr>
          <p:cNvPr id="5" name="Picture 4" descr="A screenshot of a computer&#10;&#10;Description automatically generated with medium confidence">
            <a:extLst>
              <a:ext uri="{FF2B5EF4-FFF2-40B4-BE49-F238E27FC236}">
                <a16:creationId xmlns:a16="http://schemas.microsoft.com/office/drawing/2014/main" id="{668E7B6C-23F4-E8F4-717B-B55436EFFA74}"/>
              </a:ext>
            </a:extLst>
          </p:cNvPr>
          <p:cNvPicPr>
            <a:picLocks noChangeAspect="1"/>
          </p:cNvPicPr>
          <p:nvPr/>
        </p:nvPicPr>
        <p:blipFill rotWithShape="1">
          <a:blip r:embed="rId7">
            <a:extLst>
              <a:ext uri="{28A0092B-C50C-407E-A947-70E740481C1C}">
                <a14:useLocalDpi xmlns:a14="http://schemas.microsoft.com/office/drawing/2010/main" val="0"/>
              </a:ext>
            </a:extLst>
          </a:blip>
          <a:srcRect l="17557" t="11790" r="58921" b="59866"/>
          <a:stretch/>
        </p:blipFill>
        <p:spPr>
          <a:xfrm>
            <a:off x="141571" y="1041448"/>
            <a:ext cx="12152393" cy="4812670"/>
          </a:xfrm>
          <a:prstGeom prst="rect">
            <a:avLst/>
          </a:prstGeom>
        </p:spPr>
      </p:pic>
      <p:pic>
        <p:nvPicPr>
          <p:cNvPr id="7" name="Exam Q">
            <a:hlinkClick r:id="" action="ppaction://media"/>
            <a:extLst>
              <a:ext uri="{FF2B5EF4-FFF2-40B4-BE49-F238E27FC236}">
                <a16:creationId xmlns:a16="http://schemas.microsoft.com/office/drawing/2014/main" id="{2BD80BFA-61CF-3851-AAFC-5F53EB6CDA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63787" y="6195656"/>
            <a:ext cx="609600" cy="609600"/>
          </a:xfrm>
          <a:prstGeom prst="rect">
            <a:avLst/>
          </a:prstGeom>
        </p:spPr>
      </p:pic>
    </p:spTree>
    <p:extLst>
      <p:ext uri="{BB962C8B-B14F-4D97-AF65-F5344CB8AC3E}">
        <p14:creationId xmlns:p14="http://schemas.microsoft.com/office/powerpoint/2010/main" val="478968719"/>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Sample Exam Question</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4"/>
          <a:stretch>
            <a:fillRect/>
          </a:stretch>
        </p:blipFill>
        <p:spPr>
          <a:xfrm>
            <a:off x="8429168" y="5897636"/>
            <a:ext cx="2632055" cy="960364"/>
          </a:xfrm>
          <a:prstGeom prst="rect">
            <a:avLst/>
          </a:prstGeom>
        </p:spPr>
      </p:pic>
      <p:sp>
        <p:nvSpPr>
          <p:cNvPr id="9" name="TextBox 8">
            <a:extLst>
              <a:ext uri="{FF2B5EF4-FFF2-40B4-BE49-F238E27FC236}">
                <a16:creationId xmlns:a16="http://schemas.microsoft.com/office/drawing/2014/main" id="{91A9FD01-E36C-17F7-C6A1-B07F29722A26}"/>
              </a:ext>
            </a:extLst>
          </p:cNvPr>
          <p:cNvSpPr txBox="1"/>
          <p:nvPr/>
        </p:nvSpPr>
        <p:spPr>
          <a:xfrm>
            <a:off x="-243538" y="-94625"/>
            <a:ext cx="2632055" cy="1015663"/>
          </a:xfrm>
          <a:prstGeom prst="rect">
            <a:avLst/>
          </a:prstGeom>
          <a:noFill/>
        </p:spPr>
        <p:txBody>
          <a:bodyPr wrap="square" rtlCol="0">
            <a:spAutoFit/>
          </a:bodyPr>
          <a:lstStyle/>
          <a:p>
            <a:pPr algn="ctr"/>
            <a:r>
              <a:rPr lang="en-IE" sz="3000" b="1" dirty="0"/>
              <a:t>JC Science 2019 Q13</a:t>
            </a:r>
          </a:p>
        </p:txBody>
      </p:sp>
      <p:pic>
        <p:nvPicPr>
          <p:cNvPr id="12" name="Picture 11" descr="A screenshot of a computer&#10;&#10;Description automatically generated with medium confidence">
            <a:extLst>
              <a:ext uri="{FF2B5EF4-FFF2-40B4-BE49-F238E27FC236}">
                <a16:creationId xmlns:a16="http://schemas.microsoft.com/office/drawing/2014/main" id="{C9074B76-BEB2-BDB3-510E-7A3DCF9E8595}"/>
              </a:ext>
            </a:extLst>
          </p:cNvPr>
          <p:cNvPicPr>
            <a:picLocks noChangeAspect="1"/>
          </p:cNvPicPr>
          <p:nvPr/>
        </p:nvPicPr>
        <p:blipFill rotWithShape="1">
          <a:blip r:embed="rId5">
            <a:extLst>
              <a:ext uri="{28A0092B-C50C-407E-A947-70E740481C1C}">
                <a14:useLocalDpi xmlns:a14="http://schemas.microsoft.com/office/drawing/2010/main" val="0"/>
              </a:ext>
            </a:extLst>
          </a:blip>
          <a:srcRect l="17557" t="40134" r="58921" b="33726"/>
          <a:stretch/>
        </p:blipFill>
        <p:spPr>
          <a:xfrm>
            <a:off x="210741" y="1519466"/>
            <a:ext cx="11143059" cy="4069725"/>
          </a:xfrm>
          <a:prstGeom prst="rect">
            <a:avLst/>
          </a:prstGeom>
        </p:spPr>
      </p:pic>
    </p:spTree>
    <p:extLst>
      <p:ext uri="{BB962C8B-B14F-4D97-AF65-F5344CB8AC3E}">
        <p14:creationId xmlns:p14="http://schemas.microsoft.com/office/powerpoint/2010/main" val="489850207"/>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Sample Exam Question</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4"/>
          <a:stretch>
            <a:fillRect/>
          </a:stretch>
        </p:blipFill>
        <p:spPr>
          <a:xfrm>
            <a:off x="8429168" y="5897636"/>
            <a:ext cx="2632055" cy="960364"/>
          </a:xfrm>
          <a:prstGeom prst="rect">
            <a:avLst/>
          </a:prstGeom>
        </p:spPr>
      </p:pic>
      <p:sp>
        <p:nvSpPr>
          <p:cNvPr id="9" name="TextBox 8">
            <a:extLst>
              <a:ext uri="{FF2B5EF4-FFF2-40B4-BE49-F238E27FC236}">
                <a16:creationId xmlns:a16="http://schemas.microsoft.com/office/drawing/2014/main" id="{91A9FD01-E36C-17F7-C6A1-B07F29722A26}"/>
              </a:ext>
            </a:extLst>
          </p:cNvPr>
          <p:cNvSpPr txBox="1"/>
          <p:nvPr/>
        </p:nvSpPr>
        <p:spPr>
          <a:xfrm>
            <a:off x="-243538" y="-49513"/>
            <a:ext cx="2632055" cy="1015663"/>
          </a:xfrm>
          <a:prstGeom prst="rect">
            <a:avLst/>
          </a:prstGeom>
          <a:noFill/>
        </p:spPr>
        <p:txBody>
          <a:bodyPr wrap="square" rtlCol="0">
            <a:spAutoFit/>
          </a:bodyPr>
          <a:lstStyle/>
          <a:p>
            <a:pPr algn="ctr"/>
            <a:r>
              <a:rPr lang="en-IE" sz="3000" b="1" dirty="0"/>
              <a:t>JC Science 2019 Q13</a:t>
            </a:r>
          </a:p>
        </p:txBody>
      </p:sp>
      <p:pic>
        <p:nvPicPr>
          <p:cNvPr id="12" name="Picture 11" descr="A screenshot of a computer&#10;&#10;Description automatically generated with medium confidence">
            <a:extLst>
              <a:ext uri="{FF2B5EF4-FFF2-40B4-BE49-F238E27FC236}">
                <a16:creationId xmlns:a16="http://schemas.microsoft.com/office/drawing/2014/main" id="{C9074B76-BEB2-BDB3-510E-7A3DCF9E8595}"/>
              </a:ext>
            </a:extLst>
          </p:cNvPr>
          <p:cNvPicPr>
            <a:picLocks noChangeAspect="1"/>
          </p:cNvPicPr>
          <p:nvPr/>
        </p:nvPicPr>
        <p:blipFill rotWithShape="1">
          <a:blip r:embed="rId5">
            <a:extLst>
              <a:ext uri="{28A0092B-C50C-407E-A947-70E740481C1C}">
                <a14:useLocalDpi xmlns:a14="http://schemas.microsoft.com/office/drawing/2010/main" val="0"/>
              </a:ext>
            </a:extLst>
          </a:blip>
          <a:srcRect l="18994" t="65753" r="60905" b="4878"/>
          <a:stretch/>
        </p:blipFill>
        <p:spPr>
          <a:xfrm>
            <a:off x="1258695" y="1106241"/>
            <a:ext cx="9674610" cy="4645518"/>
          </a:xfrm>
          <a:prstGeom prst="rect">
            <a:avLst/>
          </a:prstGeom>
        </p:spPr>
      </p:pic>
    </p:spTree>
    <p:extLst>
      <p:ext uri="{BB962C8B-B14F-4D97-AF65-F5344CB8AC3E}">
        <p14:creationId xmlns:p14="http://schemas.microsoft.com/office/powerpoint/2010/main" val="878241589"/>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10515600" cy="1325563"/>
          </a:xfrm>
        </p:spPr>
        <p:txBody>
          <a:bodyPr/>
          <a:lstStyle/>
          <a:p>
            <a:pPr algn="ctr"/>
            <a:r>
              <a:rPr lang="en-IE" b="1"/>
              <a:t>Contact details</a:t>
            </a:r>
          </a:p>
        </p:txBody>
      </p:sp>
      <p:sp>
        <p:nvSpPr>
          <p:cNvPr id="3" name="Content Placeholder 2"/>
          <p:cNvSpPr>
            <a:spLocks noGrp="1"/>
          </p:cNvSpPr>
          <p:nvPr>
            <p:ph idx="1"/>
          </p:nvPr>
        </p:nvSpPr>
        <p:spPr/>
        <p:txBody>
          <a:bodyPr/>
          <a:lstStyle/>
          <a:p>
            <a:pPr marL="0" indent="0" algn="ctr">
              <a:buNone/>
            </a:pPr>
            <a:endParaRPr lang="en-IE" sz="3240" b="1" dirty="0"/>
          </a:p>
          <a:p>
            <a:pPr marL="0" indent="0" algn="ctr">
              <a:buNone/>
            </a:pPr>
            <a:r>
              <a:rPr lang="en-IE" sz="3240" b="1" dirty="0"/>
              <a:t>Web Link: </a:t>
            </a:r>
            <a:r>
              <a:rPr lang="en-IE" sz="3240" b="1" dirty="0">
                <a:hlinkClick r:id="rId3"/>
              </a:rPr>
              <a:t>https://epistem.ie</a:t>
            </a:r>
            <a:endParaRPr lang="en-IE" sz="3240" b="1" dirty="0"/>
          </a:p>
          <a:p>
            <a:pPr marL="0" indent="0" algn="ctr">
              <a:buNone/>
            </a:pPr>
            <a:r>
              <a:rPr lang="en-IE" sz="3600" b="1" dirty="0">
                <a:cs typeface="Calibri"/>
              </a:rPr>
              <a:t>EPI Stem Project: </a:t>
            </a:r>
            <a:r>
              <a:rPr lang="en-IE" sz="3600" b="1" dirty="0">
                <a:cs typeface="Calibri"/>
                <a:hlinkClick r:id="rId4"/>
              </a:rPr>
              <a:t>Resources</a:t>
            </a:r>
            <a:endParaRPr lang="en-IE" sz="3600" b="1" dirty="0">
              <a:cs typeface="Calibri"/>
            </a:endParaRPr>
          </a:p>
          <a:p>
            <a:pPr marL="0" indent="0" algn="ctr">
              <a:buNone/>
            </a:pPr>
            <a:r>
              <a:rPr lang="en-IE" sz="3600" b="1" dirty="0">
                <a:cs typeface="Calibri"/>
              </a:rPr>
              <a:t>Tara Ryan: </a:t>
            </a:r>
            <a:r>
              <a:rPr lang="en-IE" sz="3600" b="1" dirty="0">
                <a:cs typeface="Calibri"/>
                <a:hlinkClick r:id="rId5"/>
              </a:rPr>
              <a:t>Tara Ryan</a:t>
            </a:r>
            <a:endParaRPr lang="en-IE" sz="3600" b="1" dirty="0">
              <a:cs typeface="Calibri"/>
            </a:endParaRPr>
          </a:p>
          <a:p>
            <a:pPr marL="0" indent="0" algn="ctr">
              <a:buNone/>
            </a:pPr>
            <a:r>
              <a:rPr lang="en-IE" sz="3240" b="1" dirty="0"/>
              <a:t>Email: </a:t>
            </a:r>
            <a:r>
              <a:rPr lang="en-IE" sz="3240" b="1" dirty="0">
                <a:hlinkClick r:id="rId6"/>
              </a:rPr>
              <a:t>tarasmb12@yahoo.ie</a:t>
            </a:r>
            <a:r>
              <a:rPr lang="en-IE" sz="3240" b="1" dirty="0"/>
              <a:t> </a:t>
            </a:r>
          </a:p>
          <a:p>
            <a:pPr marL="0" indent="0" algn="ctr">
              <a:buNone/>
            </a:pPr>
            <a:endParaRPr lang="en-IE" sz="3240" b="1" dirty="0"/>
          </a:p>
          <a:p>
            <a:endParaRPr lang="en-IE" sz="27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9914366" y="5728501"/>
            <a:ext cx="2276782" cy="1132283"/>
          </a:xfrm>
          <a:prstGeom prst="rect">
            <a:avLst/>
          </a:prstGeom>
        </p:spPr>
      </p:pic>
    </p:spTree>
    <p:extLst>
      <p:ext uri="{BB962C8B-B14F-4D97-AF65-F5344CB8AC3E}">
        <p14:creationId xmlns:p14="http://schemas.microsoft.com/office/powerpoint/2010/main" val="1573795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Image Sources</a:t>
            </a:r>
            <a:br>
              <a:rPr lang="en-US" sz="1944" dirty="0">
                <a:solidFill>
                  <a:prstClr val="black"/>
                </a:solidFill>
                <a:ea typeface="+mn-ea"/>
                <a:cs typeface="+mn-cs"/>
              </a:rPr>
            </a:br>
            <a:endParaRPr lang="en-IE" sz="1944" dirty="0"/>
          </a:p>
        </p:txBody>
      </p:sp>
      <p:sp>
        <p:nvSpPr>
          <p:cNvPr id="3" name="Content Placeholder 2"/>
          <p:cNvSpPr>
            <a:spLocks noGrp="1"/>
          </p:cNvSpPr>
          <p:nvPr>
            <p:ph idx="1"/>
          </p:nvPr>
        </p:nvSpPr>
        <p:spPr/>
        <p:txBody>
          <a:bodyPr/>
          <a:lstStyle/>
          <a:p>
            <a:r>
              <a:rPr lang="en-IE" sz="1944" b="1" dirty="0">
                <a:hlinkClick r:id="rId3"/>
              </a:rPr>
              <a:t>https://www.jimphicdesigns.com/downloads/download-page.php?id=43</a:t>
            </a:r>
            <a:endParaRPr lang="en-IE" sz="1944" b="1" dirty="0"/>
          </a:p>
          <a:p>
            <a:r>
              <a:rPr lang="en-IE" sz="1944" b="1" dirty="0">
                <a:hlinkClick r:id="rId4"/>
              </a:rPr>
              <a:t>https://www.dreamstime.com/energy-transformation-example-vector-illustrations-physics-educative-explanation-guide-chemical-to-light-electrical-heat-image173736281</a:t>
            </a:r>
            <a:endParaRPr lang="en-IE" sz="1944" b="1" dirty="0"/>
          </a:p>
          <a:p>
            <a:r>
              <a:rPr lang="en-IE" sz="1944" b="1" dirty="0">
                <a:hlinkClick r:id="rId5"/>
              </a:rPr>
              <a:t>https://tenor.com/view/simple-electric-circuits-electric-circuits-electric-science-physics-gif-20641440</a:t>
            </a:r>
            <a:endParaRPr lang="en-IE" sz="1944" b="1" dirty="0"/>
          </a:p>
          <a:p>
            <a:r>
              <a:rPr lang="en-IE" sz="1944" b="1" dirty="0">
                <a:hlinkClick r:id="rId6"/>
              </a:rPr>
              <a:t>https://www.makerspaces.com/propeller-car/</a:t>
            </a:r>
            <a:endParaRPr lang="en-IE" sz="1944" b="1" dirty="0"/>
          </a:p>
          <a:p>
            <a:r>
              <a:rPr lang="en-IE" sz="1944" b="1" dirty="0">
                <a:hlinkClick r:id="rId7"/>
              </a:rPr>
              <a:t>https://www.wired.com/story/why-a-tennis-ball-goes-flying-when-bounced-on-a-basketball/</a:t>
            </a:r>
            <a:endParaRPr lang="en-IE" sz="1944" b="1" dirty="0"/>
          </a:p>
          <a:p>
            <a:r>
              <a:rPr lang="en-IE" sz="1944" b="1" dirty="0">
                <a:hlinkClick r:id="rId8"/>
              </a:rPr>
              <a:t>https://giphy.com/gifs/wEhenh88KJ8Na</a:t>
            </a:r>
            <a:endParaRPr lang="en-IE" sz="1944" b="1" dirty="0"/>
          </a:p>
          <a:p>
            <a:endParaRPr lang="en-IE" sz="1944" b="1" dirty="0"/>
          </a:p>
          <a:p>
            <a:endParaRPr lang="en-IE" sz="1944" b="1" dirty="0"/>
          </a:p>
          <a:p>
            <a:endParaRPr lang="en-IE" sz="1944" b="1" dirty="0"/>
          </a:p>
          <a:p>
            <a:endParaRPr lang="en-IE" sz="1944" b="1" dirty="0"/>
          </a:p>
          <a:p>
            <a:endParaRPr lang="en-IE" sz="1944"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9"/>
          <a:stretch>
            <a:fillRect/>
          </a:stretch>
        </p:blipFill>
        <p:spPr>
          <a:xfrm>
            <a:off x="8401459" y="5897636"/>
            <a:ext cx="2632055" cy="960364"/>
          </a:xfrm>
          <a:prstGeom prst="rect">
            <a:avLst/>
          </a:prstGeom>
        </p:spPr>
      </p:pic>
    </p:spTree>
    <p:extLst>
      <p:ext uri="{BB962C8B-B14F-4D97-AF65-F5344CB8AC3E}">
        <p14:creationId xmlns:p14="http://schemas.microsoft.com/office/powerpoint/2010/main" val="3615566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555886" y="18255"/>
            <a:ext cx="10515600" cy="1325563"/>
          </a:xfrm>
        </p:spPr>
        <p:txBody>
          <a:bodyPr/>
          <a:lstStyle/>
          <a:p>
            <a:pPr algn="ctr" defTabSz="770484">
              <a:spcBef>
                <a:spcPts val="0"/>
              </a:spcBef>
            </a:pPr>
            <a:r>
              <a:rPr lang="en-US" b="1">
                <a:solidFill>
                  <a:prstClr val="black"/>
                </a:solidFill>
                <a:ea typeface="+mn-ea"/>
                <a:cs typeface="+mn-cs"/>
              </a:rPr>
              <a:t>Junior Cycle Science Learning Outcomes</a:t>
            </a:r>
            <a:br>
              <a:rPr lang="en-US" sz="1944">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8401459" y="5850655"/>
            <a:ext cx="2632055" cy="960364"/>
          </a:xfrm>
          <a:prstGeom prst="rect">
            <a:avLst/>
          </a:prstGeom>
        </p:spPr>
      </p:pic>
      <p:pic>
        <p:nvPicPr>
          <p:cNvPr id="7" name="Picture 6" descr="Chart&#10;&#10;Description automatically generated with medium confidence">
            <a:extLst>
              <a:ext uri="{FF2B5EF4-FFF2-40B4-BE49-F238E27FC236}">
                <a16:creationId xmlns:a16="http://schemas.microsoft.com/office/drawing/2014/main" id="{BF248C4B-166C-0E53-F094-538B298A6657}"/>
              </a:ext>
            </a:extLst>
          </p:cNvPr>
          <p:cNvPicPr>
            <a:picLocks noChangeAspect="1"/>
          </p:cNvPicPr>
          <p:nvPr/>
        </p:nvPicPr>
        <p:blipFill rotWithShape="1">
          <a:blip r:embed="rId6">
            <a:extLst>
              <a:ext uri="{28A0092B-C50C-407E-A947-70E740481C1C}">
                <a14:useLocalDpi xmlns:a14="http://schemas.microsoft.com/office/drawing/2010/main" val="0"/>
              </a:ext>
            </a:extLst>
          </a:blip>
          <a:srcRect l="43669" t="33475" r="43689" b="32158"/>
          <a:stretch/>
        </p:blipFill>
        <p:spPr>
          <a:xfrm>
            <a:off x="6535711" y="1412423"/>
            <a:ext cx="4945504" cy="4418752"/>
          </a:xfrm>
          <a:prstGeom prst="rect">
            <a:avLst/>
          </a:prstGeom>
        </p:spPr>
      </p:pic>
      <p:pic>
        <p:nvPicPr>
          <p:cNvPr id="11" name="Picture 10" descr="Chart&#10;&#10;Description automatically generated with medium confidence">
            <a:extLst>
              <a:ext uri="{FF2B5EF4-FFF2-40B4-BE49-F238E27FC236}">
                <a16:creationId xmlns:a16="http://schemas.microsoft.com/office/drawing/2014/main" id="{5246063D-4F2F-DE16-3833-F98946865E3D}"/>
              </a:ext>
            </a:extLst>
          </p:cNvPr>
          <p:cNvPicPr>
            <a:picLocks noChangeAspect="1"/>
          </p:cNvPicPr>
          <p:nvPr/>
        </p:nvPicPr>
        <p:blipFill rotWithShape="1">
          <a:blip r:embed="rId6">
            <a:extLst>
              <a:ext uri="{28A0092B-C50C-407E-A947-70E740481C1C}">
                <a14:useLocalDpi xmlns:a14="http://schemas.microsoft.com/office/drawing/2010/main" val="0"/>
              </a:ext>
            </a:extLst>
          </a:blip>
          <a:srcRect l="15632" t="32626" r="81268" b="32282"/>
          <a:stretch/>
        </p:blipFill>
        <p:spPr>
          <a:xfrm rot="5400000">
            <a:off x="2721846" y="1918610"/>
            <a:ext cx="1325562" cy="4932028"/>
          </a:xfrm>
          <a:prstGeom prst="rect">
            <a:avLst/>
          </a:prstGeom>
        </p:spPr>
      </p:pic>
      <p:pic>
        <p:nvPicPr>
          <p:cNvPr id="15" name="Picture 14" descr="Graphical user interface&#10;&#10;Description automatically generated with medium confidence">
            <a:extLst>
              <a:ext uri="{FF2B5EF4-FFF2-40B4-BE49-F238E27FC236}">
                <a16:creationId xmlns:a16="http://schemas.microsoft.com/office/drawing/2014/main" id="{6FABEB29-BCA5-609B-E464-838D06BC4AAB}"/>
              </a:ext>
            </a:extLst>
          </p:cNvPr>
          <p:cNvPicPr>
            <a:picLocks noChangeAspect="1"/>
          </p:cNvPicPr>
          <p:nvPr/>
        </p:nvPicPr>
        <p:blipFill rotWithShape="1">
          <a:blip r:embed="rId7">
            <a:extLst>
              <a:ext uri="{28A0092B-C50C-407E-A947-70E740481C1C}">
                <a14:useLocalDpi xmlns:a14="http://schemas.microsoft.com/office/drawing/2010/main" val="0"/>
              </a:ext>
            </a:extLst>
          </a:blip>
          <a:srcRect l="35450" t="28841" r="53236" b="64714"/>
          <a:stretch/>
        </p:blipFill>
        <p:spPr>
          <a:xfrm>
            <a:off x="551486" y="1412423"/>
            <a:ext cx="5666282" cy="1060954"/>
          </a:xfrm>
          <a:prstGeom prst="rect">
            <a:avLst/>
          </a:prstGeom>
        </p:spPr>
      </p:pic>
      <p:pic>
        <p:nvPicPr>
          <p:cNvPr id="37" name="PW 3,4,5">
            <a:hlinkClick r:id="" action="ppaction://media"/>
            <a:extLst>
              <a:ext uri="{FF2B5EF4-FFF2-40B4-BE49-F238E27FC236}">
                <a16:creationId xmlns:a16="http://schemas.microsoft.com/office/drawing/2014/main" id="{98E1DEDB-EF0D-EFDC-0DB5-F20881C9A3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8718" y="197088"/>
            <a:ext cx="609600" cy="609600"/>
          </a:xfrm>
          <a:prstGeom prst="rect">
            <a:avLst/>
          </a:prstGeom>
        </p:spPr>
      </p:pic>
    </p:spTree>
    <p:extLst>
      <p:ext uri="{BB962C8B-B14F-4D97-AF65-F5344CB8AC3E}">
        <p14:creationId xmlns:p14="http://schemas.microsoft.com/office/powerpoint/2010/main" val="631979719"/>
      </p:ext>
    </p:extLst>
  </p:cSld>
  <p:clrMapOvr>
    <a:masterClrMapping/>
  </p:clrMapOvr>
  <mc:AlternateContent xmlns:mc="http://schemas.openxmlformats.org/markup-compatibility/2006" xmlns:p14="http://schemas.microsoft.com/office/powerpoint/2010/main">
    <mc:Choice Requires="p14">
      <p:transition spd="slow" p14:dur="2000" advTm="29940"/>
    </mc:Choice>
    <mc:Fallback xmlns="">
      <p:transition spd="slow" advTm="2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7"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555886" y="18255"/>
            <a:ext cx="10515600" cy="1325563"/>
          </a:xfrm>
        </p:spPr>
        <p:txBody>
          <a:bodyPr/>
          <a:lstStyle/>
          <a:p>
            <a:pPr algn="ctr" defTabSz="770484">
              <a:spcBef>
                <a:spcPts val="0"/>
              </a:spcBef>
            </a:pPr>
            <a:r>
              <a:rPr lang="en-US" b="1">
                <a:solidFill>
                  <a:prstClr val="black"/>
                </a:solidFill>
                <a:ea typeface="+mn-ea"/>
                <a:cs typeface="+mn-cs"/>
              </a:rPr>
              <a:t>Junior Cycle Science Learning Outcomes</a:t>
            </a:r>
            <a:br>
              <a:rPr lang="en-US" sz="1944">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8401459" y="5850655"/>
            <a:ext cx="2632055" cy="960364"/>
          </a:xfrm>
          <a:prstGeom prst="rect">
            <a:avLst/>
          </a:prstGeom>
        </p:spPr>
      </p:pic>
      <p:pic>
        <p:nvPicPr>
          <p:cNvPr id="15" name="Picture 14" descr="Graphical user interface&#10;&#10;Description automatically generated with medium confidence">
            <a:extLst>
              <a:ext uri="{FF2B5EF4-FFF2-40B4-BE49-F238E27FC236}">
                <a16:creationId xmlns:a16="http://schemas.microsoft.com/office/drawing/2014/main" id="{6FABEB29-BCA5-609B-E464-838D06BC4AAB}"/>
              </a:ext>
            </a:extLst>
          </p:cNvPr>
          <p:cNvPicPr>
            <a:picLocks noChangeAspect="1"/>
          </p:cNvPicPr>
          <p:nvPr/>
        </p:nvPicPr>
        <p:blipFill rotWithShape="1">
          <a:blip r:embed="rId6">
            <a:extLst>
              <a:ext uri="{28A0092B-C50C-407E-A947-70E740481C1C}">
                <a14:useLocalDpi xmlns:a14="http://schemas.microsoft.com/office/drawing/2010/main" val="0"/>
              </a:ext>
            </a:extLst>
          </a:blip>
          <a:srcRect l="35450" t="28841" r="53236" b="64714"/>
          <a:stretch/>
        </p:blipFill>
        <p:spPr>
          <a:xfrm>
            <a:off x="551486" y="1412423"/>
            <a:ext cx="5666282" cy="1060954"/>
          </a:xfrm>
          <a:prstGeom prst="rect">
            <a:avLst/>
          </a:prstGeom>
        </p:spPr>
      </p:pic>
      <p:pic>
        <p:nvPicPr>
          <p:cNvPr id="5" name="Picture 4" descr="Chart&#10;&#10;Description automatically generated with medium confidence">
            <a:extLst>
              <a:ext uri="{FF2B5EF4-FFF2-40B4-BE49-F238E27FC236}">
                <a16:creationId xmlns:a16="http://schemas.microsoft.com/office/drawing/2014/main" id="{AA66C05A-B0EB-1BAD-24AE-F0D7829D48B0}"/>
              </a:ext>
            </a:extLst>
          </p:cNvPr>
          <p:cNvPicPr>
            <a:picLocks noChangeAspect="1"/>
          </p:cNvPicPr>
          <p:nvPr/>
        </p:nvPicPr>
        <p:blipFill rotWithShape="1">
          <a:blip r:embed="rId7">
            <a:extLst>
              <a:ext uri="{28A0092B-C50C-407E-A947-70E740481C1C}">
                <a14:useLocalDpi xmlns:a14="http://schemas.microsoft.com/office/drawing/2010/main" val="0"/>
              </a:ext>
            </a:extLst>
          </a:blip>
          <a:srcRect l="43652" t="67775" r="43752" b="11120"/>
          <a:stretch/>
        </p:blipFill>
        <p:spPr>
          <a:xfrm>
            <a:off x="6236594" y="2146941"/>
            <a:ext cx="5955406" cy="3279498"/>
          </a:xfrm>
          <a:prstGeom prst="rect">
            <a:avLst/>
          </a:prstGeom>
        </p:spPr>
      </p:pic>
      <p:pic>
        <p:nvPicPr>
          <p:cNvPr id="9" name="Picture 8" descr="Chart&#10;&#10;Description automatically generated with medium confidence">
            <a:extLst>
              <a:ext uri="{FF2B5EF4-FFF2-40B4-BE49-F238E27FC236}">
                <a16:creationId xmlns:a16="http://schemas.microsoft.com/office/drawing/2014/main" id="{6DE464DC-7920-7BFF-7BC7-DBECF08EF8D2}"/>
              </a:ext>
            </a:extLst>
          </p:cNvPr>
          <p:cNvPicPr>
            <a:picLocks noChangeAspect="1"/>
          </p:cNvPicPr>
          <p:nvPr/>
        </p:nvPicPr>
        <p:blipFill rotWithShape="1">
          <a:blip r:embed="rId7">
            <a:extLst>
              <a:ext uri="{28A0092B-C50C-407E-A947-70E740481C1C}">
                <a14:useLocalDpi xmlns:a14="http://schemas.microsoft.com/office/drawing/2010/main" val="0"/>
              </a:ext>
            </a:extLst>
          </a:blip>
          <a:srcRect l="15686" t="68039" r="81284" b="11028"/>
          <a:stretch/>
        </p:blipFill>
        <p:spPr>
          <a:xfrm rot="5400000">
            <a:off x="2262238" y="1552581"/>
            <a:ext cx="2244777" cy="5096655"/>
          </a:xfrm>
          <a:prstGeom prst="rect">
            <a:avLst/>
          </a:prstGeom>
        </p:spPr>
      </p:pic>
      <p:pic>
        <p:nvPicPr>
          <p:cNvPr id="10" name="PW 6,7">
            <a:hlinkClick r:id="" action="ppaction://media"/>
            <a:extLst>
              <a:ext uri="{FF2B5EF4-FFF2-40B4-BE49-F238E27FC236}">
                <a16:creationId xmlns:a16="http://schemas.microsoft.com/office/drawing/2014/main" id="{8BAF34EA-67DA-5661-35A2-CBC6253657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13917" y="6201419"/>
            <a:ext cx="609600" cy="609600"/>
          </a:xfrm>
          <a:prstGeom prst="rect">
            <a:avLst/>
          </a:prstGeom>
        </p:spPr>
      </p:pic>
    </p:spTree>
    <p:extLst>
      <p:ext uri="{BB962C8B-B14F-4D97-AF65-F5344CB8AC3E}">
        <p14:creationId xmlns:p14="http://schemas.microsoft.com/office/powerpoint/2010/main" val="4275053636"/>
      </p:ext>
    </p:extLst>
  </p:cSld>
  <p:clrMapOvr>
    <a:masterClrMapping/>
  </p:clrMapOvr>
  <mc:AlternateContent xmlns:mc="http://schemas.openxmlformats.org/markup-compatibility/2006" xmlns:p14="http://schemas.microsoft.com/office/powerpoint/2010/main">
    <mc:Choice Requires="p14">
      <p:transition spd="slow" p14:dur="2000" advTm="29940"/>
    </mc:Choice>
    <mc:Fallback xmlns="">
      <p:transition spd="slow" advTm="2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7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5" y="0"/>
            <a:ext cx="12344905" cy="6858000"/>
          </a:xfrm>
          <a:prstGeom prst="rect">
            <a:avLst/>
          </a:prstGeom>
        </p:spPr>
      </p:pic>
      <p:sp>
        <p:nvSpPr>
          <p:cNvPr id="2" name="Title 1"/>
          <p:cNvSpPr>
            <a:spLocks noGrp="1"/>
          </p:cNvSpPr>
          <p:nvPr>
            <p:ph type="title"/>
          </p:nvPr>
        </p:nvSpPr>
        <p:spPr>
          <a:xfrm>
            <a:off x="838200" y="85957"/>
            <a:ext cx="10515600" cy="1325563"/>
          </a:xfrm>
        </p:spPr>
        <p:txBody>
          <a:bodyPr/>
          <a:lstStyle/>
          <a:p>
            <a:pPr algn="ctr" defTabSz="770484">
              <a:spcBef>
                <a:spcPts val="0"/>
              </a:spcBef>
            </a:pPr>
            <a:r>
              <a:rPr lang="en-US" b="1">
                <a:solidFill>
                  <a:prstClr val="black"/>
                </a:solidFill>
                <a:ea typeface="+mn-ea"/>
                <a:cs typeface="+mn-cs"/>
              </a:rPr>
              <a:t>Overview of Topics</a:t>
            </a:r>
            <a:br>
              <a:rPr lang="en-US" sz="1944">
                <a:solidFill>
                  <a:prstClr val="black"/>
                </a:solidFill>
                <a:ea typeface="+mn-ea"/>
                <a:cs typeface="+mn-cs"/>
              </a:rPr>
            </a:br>
            <a:endParaRPr lang="en-IE" sz="1944"/>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8429168" y="5897636"/>
            <a:ext cx="2632055" cy="960364"/>
          </a:xfrm>
          <a:prstGeom prst="rect">
            <a:avLst/>
          </a:prstGeom>
        </p:spPr>
      </p:pic>
      <p:graphicFrame>
        <p:nvGraphicFramePr>
          <p:cNvPr id="7" name="Content Placeholder 2">
            <a:extLst>
              <a:ext uri="{FF2B5EF4-FFF2-40B4-BE49-F238E27FC236}">
                <a16:creationId xmlns:a16="http://schemas.microsoft.com/office/drawing/2014/main" id="{D5D9EF64-1A73-129A-2DEF-713144B26648}"/>
              </a:ext>
            </a:extLst>
          </p:cNvPr>
          <p:cNvGraphicFramePr>
            <a:graphicFrameLocks/>
          </p:cNvGraphicFramePr>
          <p:nvPr>
            <p:extLst>
              <p:ext uri="{D42A27DB-BD31-4B8C-83A1-F6EECF244321}">
                <p14:modId xmlns:p14="http://schemas.microsoft.com/office/powerpoint/2010/main" val="892393447"/>
              </p:ext>
            </p:extLst>
          </p:nvPr>
        </p:nvGraphicFramePr>
        <p:xfrm>
          <a:off x="838200" y="1072713"/>
          <a:ext cx="5257800" cy="49629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descr="Processor">
            <a:extLst>
              <a:ext uri="{FF2B5EF4-FFF2-40B4-BE49-F238E27FC236}">
                <a16:creationId xmlns:a16="http://schemas.microsoft.com/office/drawing/2014/main" id="{85670698-DFE0-9CE7-D5C0-871C723B7F56}"/>
              </a:ext>
            </a:extLst>
          </p:cNvPr>
          <p:cNvSpPr/>
          <p:nvPr/>
        </p:nvSpPr>
        <p:spPr>
          <a:xfrm>
            <a:off x="173421" y="1228150"/>
            <a:ext cx="538654" cy="538654"/>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9" name="Rectangle 8" descr="Arrow: Slight curve">
            <a:extLst>
              <a:ext uri="{FF2B5EF4-FFF2-40B4-BE49-F238E27FC236}">
                <a16:creationId xmlns:a16="http://schemas.microsoft.com/office/drawing/2014/main" id="{695EFDF2-F7C6-DCC6-625C-D3847775B74C}"/>
              </a:ext>
            </a:extLst>
          </p:cNvPr>
          <p:cNvSpPr/>
          <p:nvPr/>
        </p:nvSpPr>
        <p:spPr>
          <a:xfrm>
            <a:off x="190501" y="2214906"/>
            <a:ext cx="538654" cy="538654"/>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5">
              <a:hueOff val="-1689636"/>
              <a:satOff val="-4355"/>
              <a:lumOff val="-2941"/>
              <a:alphaOff val="0"/>
            </a:schemeClr>
          </a:effectRef>
          <a:fontRef idx="minor">
            <a:schemeClr val="lt1"/>
          </a:fontRef>
        </p:style>
      </p:sp>
      <p:sp>
        <p:nvSpPr>
          <p:cNvPr id="10" name="Rectangle 9" descr="High Voltage">
            <a:extLst>
              <a:ext uri="{FF2B5EF4-FFF2-40B4-BE49-F238E27FC236}">
                <a16:creationId xmlns:a16="http://schemas.microsoft.com/office/drawing/2014/main" id="{2B0FC22F-25BC-68F8-89A2-41A2B0B5950C}"/>
              </a:ext>
            </a:extLst>
          </p:cNvPr>
          <p:cNvSpPr/>
          <p:nvPr/>
        </p:nvSpPr>
        <p:spPr>
          <a:xfrm>
            <a:off x="190501" y="3262640"/>
            <a:ext cx="538654" cy="538654"/>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p:spPr>
        <p:style>
          <a:lnRef idx="2">
            <a:scrgbClr r="0" g="0" b="0"/>
          </a:lnRef>
          <a:fillRef idx="1">
            <a:scrgbClr r="0" g="0" b="0"/>
          </a:fillRef>
          <a:effectRef idx="0">
            <a:schemeClr val="accent5">
              <a:hueOff val="-3379271"/>
              <a:satOff val="-8710"/>
              <a:lumOff val="-5883"/>
              <a:alphaOff val="0"/>
            </a:schemeClr>
          </a:effectRef>
          <a:fontRef idx="minor">
            <a:schemeClr val="lt1"/>
          </a:fontRef>
        </p:style>
        <p:txBody>
          <a:bodyPr/>
          <a:lstStyle/>
          <a:p>
            <a:endParaRPr lang="en-IE" dirty="0"/>
          </a:p>
        </p:txBody>
      </p:sp>
      <p:sp>
        <p:nvSpPr>
          <p:cNvPr id="11" name="Rectangle 10" descr="Battery Charging">
            <a:extLst>
              <a:ext uri="{FF2B5EF4-FFF2-40B4-BE49-F238E27FC236}">
                <a16:creationId xmlns:a16="http://schemas.microsoft.com/office/drawing/2014/main" id="{C26B5C87-27B0-2D10-4333-E326784F13B8}"/>
              </a:ext>
            </a:extLst>
          </p:cNvPr>
          <p:cNvSpPr/>
          <p:nvPr/>
        </p:nvSpPr>
        <p:spPr>
          <a:xfrm>
            <a:off x="193129" y="4310374"/>
            <a:ext cx="538654" cy="538654"/>
          </a:xfrm>
          <a:prstGeom prst="rect">
            <a:avLst/>
          </a:prstGeom>
          <a: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a:noFill/>
          </a:ln>
        </p:spPr>
        <p:style>
          <a:lnRef idx="2">
            <a:scrgbClr r="0" g="0" b="0"/>
          </a:lnRef>
          <a:fillRef idx="1">
            <a:scrgbClr r="0" g="0" b="0"/>
          </a:fillRef>
          <a:effectRef idx="0">
            <a:schemeClr val="accent5">
              <a:hueOff val="-6758543"/>
              <a:satOff val="-17419"/>
              <a:lumOff val="-11765"/>
              <a:alphaOff val="0"/>
            </a:schemeClr>
          </a:effectRef>
          <a:fontRef idx="minor">
            <a:schemeClr val="lt1"/>
          </a:fontRef>
        </p:style>
        <p:txBody>
          <a:bodyPr/>
          <a:lstStyle/>
          <a:p>
            <a:endParaRPr lang="en-IE" dirty="0"/>
          </a:p>
        </p:txBody>
      </p:sp>
      <p:sp>
        <p:nvSpPr>
          <p:cNvPr id="12" name="Rectangle 11" descr="Newton's Cradle with solid fill">
            <a:extLst>
              <a:ext uri="{FF2B5EF4-FFF2-40B4-BE49-F238E27FC236}">
                <a16:creationId xmlns:a16="http://schemas.microsoft.com/office/drawing/2014/main" id="{6ECF4FAF-A871-9807-5C16-C1C665F4CB8C}"/>
              </a:ext>
            </a:extLst>
          </p:cNvPr>
          <p:cNvSpPr/>
          <p:nvPr/>
        </p:nvSpPr>
        <p:spPr>
          <a:xfrm>
            <a:off x="190501" y="5314860"/>
            <a:ext cx="538654" cy="538654"/>
          </a:xfrm>
          <a:prstGeom prst="rect">
            <a:avLst/>
          </a:prstGeom>
          <a: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pic>
        <p:nvPicPr>
          <p:cNvPr id="13" name="Overview of Topics">
            <a:hlinkClick r:id="" action="ppaction://media"/>
            <a:extLst>
              <a:ext uri="{FF2B5EF4-FFF2-40B4-BE49-F238E27FC236}">
                <a16:creationId xmlns:a16="http://schemas.microsoft.com/office/drawing/2014/main" id="{58E7746E-E37C-041C-3BAA-12A2A272C46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518400" y="6121242"/>
            <a:ext cx="609600" cy="609600"/>
          </a:xfrm>
          <a:prstGeom prst="rect">
            <a:avLst/>
          </a:prstGeom>
        </p:spPr>
      </p:pic>
      <p:sp>
        <p:nvSpPr>
          <p:cNvPr id="3" name="TextBox 2">
            <a:extLst>
              <a:ext uri="{FF2B5EF4-FFF2-40B4-BE49-F238E27FC236}">
                <a16:creationId xmlns:a16="http://schemas.microsoft.com/office/drawing/2014/main" id="{54C18B53-14DA-E769-ECA4-D14B5DA179D3}"/>
              </a:ext>
            </a:extLst>
          </p:cNvPr>
          <p:cNvSpPr txBox="1"/>
          <p:nvPr/>
        </p:nvSpPr>
        <p:spPr>
          <a:xfrm>
            <a:off x="6510852" y="2848840"/>
            <a:ext cx="5431816" cy="840230"/>
          </a:xfrm>
          <a:prstGeom prst="rect">
            <a:avLst/>
          </a:prstGeom>
          <a:noFill/>
        </p:spPr>
        <p:txBody>
          <a:bodyPr wrap="square" rtlCol="0">
            <a:spAutoFit/>
          </a:bodyPr>
          <a:lstStyle/>
          <a:p>
            <a:pPr algn="ctr"/>
            <a:r>
              <a:rPr lang="en-IE" sz="2430" b="1" dirty="0"/>
              <a:t>Part 2</a:t>
            </a:r>
          </a:p>
          <a:p>
            <a:pPr algn="ctr"/>
            <a:r>
              <a:rPr lang="en-IE" sz="2430" b="1" dirty="0"/>
              <a:t>Circuits &amp; Energy Transformations</a:t>
            </a:r>
          </a:p>
        </p:txBody>
      </p:sp>
    </p:spTree>
    <p:extLst>
      <p:ext uri="{BB962C8B-B14F-4D97-AF65-F5344CB8AC3E}">
        <p14:creationId xmlns:p14="http://schemas.microsoft.com/office/powerpoint/2010/main" val="3344084076"/>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Simple Electric Circuit</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pic>
        <p:nvPicPr>
          <p:cNvPr id="7" name="Picture 4" descr="Simple electricity circuit Royalty Free Vector Image">
            <a:extLst>
              <a:ext uri="{FF2B5EF4-FFF2-40B4-BE49-F238E27FC236}">
                <a16:creationId xmlns:a16="http://schemas.microsoft.com/office/drawing/2014/main" id="{6D4DF27B-6D16-9672-C6EE-DF550DE02550}"/>
              </a:ext>
            </a:extLst>
          </p:cNvPr>
          <p:cNvPicPr>
            <a:picLocks noChangeAspect="1"/>
          </p:cNvPicPr>
          <p:nvPr/>
        </p:nvPicPr>
        <p:blipFill rotWithShape="1">
          <a:blip r:embed="rId7"/>
          <a:srcRect b="9166"/>
          <a:stretch/>
        </p:blipFill>
        <p:spPr>
          <a:xfrm>
            <a:off x="5597228" y="1043273"/>
            <a:ext cx="4919453" cy="4829863"/>
          </a:xfrm>
          <a:prstGeom prst="rect">
            <a:avLst/>
          </a:prstGeom>
        </p:spPr>
      </p:pic>
      <p:pic>
        <p:nvPicPr>
          <p:cNvPr id="8" name="Picture 5" descr="Simple battery Vector Clipart image - Free stock photo ...">
            <a:extLst>
              <a:ext uri="{FF2B5EF4-FFF2-40B4-BE49-F238E27FC236}">
                <a16:creationId xmlns:a16="http://schemas.microsoft.com/office/drawing/2014/main" id="{BD4AF391-CE62-5583-949D-A7871E55DDE8}"/>
              </a:ext>
            </a:extLst>
          </p:cNvPr>
          <p:cNvPicPr>
            <a:picLocks noChangeAspect="1"/>
          </p:cNvPicPr>
          <p:nvPr/>
        </p:nvPicPr>
        <p:blipFill>
          <a:blip r:embed="rId8"/>
          <a:stretch>
            <a:fillRect/>
          </a:stretch>
        </p:blipFill>
        <p:spPr>
          <a:xfrm rot="-2340000">
            <a:off x="1446362" y="2642759"/>
            <a:ext cx="2743199" cy="2895197"/>
          </a:xfrm>
          <a:prstGeom prst="rect">
            <a:avLst/>
          </a:prstGeom>
        </p:spPr>
      </p:pic>
      <p:pic>
        <p:nvPicPr>
          <p:cNvPr id="5" name="Simple Electric Circuit">
            <a:hlinkClick r:id="" action="ppaction://media"/>
            <a:extLst>
              <a:ext uri="{FF2B5EF4-FFF2-40B4-BE49-F238E27FC236}">
                <a16:creationId xmlns:a16="http://schemas.microsoft.com/office/drawing/2014/main" id="{E3E35CA2-5586-A23B-18AB-D8EFEC0AEF5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67097" y="6248400"/>
            <a:ext cx="609600" cy="609600"/>
          </a:xfrm>
          <a:prstGeom prst="rect">
            <a:avLst/>
          </a:prstGeom>
        </p:spPr>
      </p:pic>
    </p:spTree>
    <p:extLst>
      <p:ext uri="{BB962C8B-B14F-4D97-AF65-F5344CB8AC3E}">
        <p14:creationId xmlns:p14="http://schemas.microsoft.com/office/powerpoint/2010/main" val="2564728207"/>
      </p:ext>
    </p:extLst>
  </p:cSld>
  <p:clrMapOvr>
    <a:masterClrMapping/>
  </p:clrMapOvr>
  <mc:AlternateContent xmlns:mc="http://schemas.openxmlformats.org/markup-compatibility/2006" xmlns:p14="http://schemas.microsoft.com/office/powerpoint/2010/main">
    <mc:Choice Requires="p14">
      <p:transition spd="slow" p14:dur="2000" advTm="77146"/>
    </mc:Choice>
    <mc:Fallback xmlns="">
      <p:transition spd="slow" advTm="7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Simple Electric Circuit</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70732" y="5897636"/>
            <a:ext cx="2632055" cy="960364"/>
          </a:xfrm>
          <a:prstGeom prst="rect">
            <a:avLst/>
          </a:prstGeom>
        </p:spPr>
      </p:pic>
      <p:pic>
        <p:nvPicPr>
          <p:cNvPr id="7" name="Picture 4" descr="Diagram&#10;&#10;Description automatically generated">
            <a:extLst>
              <a:ext uri="{FF2B5EF4-FFF2-40B4-BE49-F238E27FC236}">
                <a16:creationId xmlns:a16="http://schemas.microsoft.com/office/drawing/2014/main" id="{0CD7893E-E677-BF0A-6C2D-EF60A5F75C1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735847" y="1009690"/>
            <a:ext cx="6720306" cy="4838620"/>
          </a:xfrm>
          <a:prstGeom prst="rect">
            <a:avLst/>
          </a:prstGeom>
        </p:spPr>
      </p:pic>
      <p:pic>
        <p:nvPicPr>
          <p:cNvPr id="5" name="Circuit Diagram">
            <a:hlinkClick r:id="" action="ppaction://media"/>
            <a:extLst>
              <a:ext uri="{FF2B5EF4-FFF2-40B4-BE49-F238E27FC236}">
                <a16:creationId xmlns:a16="http://schemas.microsoft.com/office/drawing/2014/main" id="{450E74FE-44D3-2226-A0C8-9B9A1FD779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22029" y="6248400"/>
            <a:ext cx="609600" cy="609600"/>
          </a:xfrm>
          <a:prstGeom prst="rect">
            <a:avLst/>
          </a:prstGeom>
        </p:spPr>
      </p:pic>
    </p:spTree>
    <p:extLst>
      <p:ext uri="{BB962C8B-B14F-4D97-AF65-F5344CB8AC3E}">
        <p14:creationId xmlns:p14="http://schemas.microsoft.com/office/powerpoint/2010/main" val="865577549"/>
      </p:ext>
    </p:extLst>
  </p:cSld>
  <p:clrMapOvr>
    <a:masterClrMapping/>
  </p:clrMapOvr>
  <mc:AlternateContent xmlns:mc="http://schemas.openxmlformats.org/markup-compatibility/2006" xmlns:p14="http://schemas.microsoft.com/office/powerpoint/2010/main">
    <mc:Choice Requires="p14">
      <p:transition spd="slow" p14:dur="2000" advTm="28733"/>
    </mc:Choice>
    <mc:Fallback xmlns="">
      <p:transition spd="slow" advTm="28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Simple Electric Circuit</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29168" y="5897636"/>
            <a:ext cx="2632055" cy="960364"/>
          </a:xfrm>
          <a:prstGeom prst="rect">
            <a:avLst/>
          </a:prstGeom>
        </p:spPr>
      </p:pic>
      <p:pic>
        <p:nvPicPr>
          <p:cNvPr id="7" name="Picture 4" descr="Diagram&#10;&#10;Description automatically generated">
            <a:extLst>
              <a:ext uri="{FF2B5EF4-FFF2-40B4-BE49-F238E27FC236}">
                <a16:creationId xmlns:a16="http://schemas.microsoft.com/office/drawing/2014/main" id="{9AEF187F-2387-A1CE-FA5B-26BC6D10964E}"/>
              </a:ext>
            </a:extLst>
          </p:cNvPr>
          <p:cNvPicPr>
            <a:picLocks noChangeAspect="1"/>
          </p:cNvPicPr>
          <p:nvPr/>
        </p:nvPicPr>
        <p:blipFill>
          <a:blip r:embed="rId7"/>
          <a:stretch>
            <a:fillRect/>
          </a:stretch>
        </p:blipFill>
        <p:spPr>
          <a:xfrm>
            <a:off x="2235778" y="1325563"/>
            <a:ext cx="7652003" cy="4572073"/>
          </a:xfrm>
          <a:prstGeom prst="rect">
            <a:avLst/>
          </a:prstGeom>
        </p:spPr>
      </p:pic>
      <p:pic>
        <p:nvPicPr>
          <p:cNvPr id="5" name="Circuit Symbols">
            <a:hlinkClick r:id="" action="ppaction://media"/>
            <a:extLst>
              <a:ext uri="{FF2B5EF4-FFF2-40B4-BE49-F238E27FC236}">
                <a16:creationId xmlns:a16="http://schemas.microsoft.com/office/drawing/2014/main" id="{79153B61-B2F0-FCA4-3B39-5C8FA6A1E4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91400" y="6170989"/>
            <a:ext cx="609600" cy="609600"/>
          </a:xfrm>
          <a:prstGeom prst="rect">
            <a:avLst/>
          </a:prstGeom>
        </p:spPr>
      </p:pic>
    </p:spTree>
    <p:extLst>
      <p:ext uri="{BB962C8B-B14F-4D97-AF65-F5344CB8AC3E}">
        <p14:creationId xmlns:p14="http://schemas.microsoft.com/office/powerpoint/2010/main" val="4177067440"/>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Circuit Simulation</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29168" y="5897636"/>
            <a:ext cx="2632055" cy="960364"/>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59CDD70C-C8C5-3C09-C21B-D415BD88714C}"/>
              </a:ext>
            </a:extLst>
          </p:cNvPr>
          <p:cNvPicPr>
            <a:picLocks noChangeAspect="1"/>
          </p:cNvPicPr>
          <p:nvPr/>
        </p:nvPicPr>
        <p:blipFill rotWithShape="1">
          <a:blip r:embed="rId7">
            <a:extLst>
              <a:ext uri="{28A0092B-C50C-407E-A947-70E740481C1C}">
                <a14:useLocalDpi xmlns:a14="http://schemas.microsoft.com/office/drawing/2010/main" val="0"/>
              </a:ext>
            </a:extLst>
          </a:blip>
          <a:srcRect l="60738" t="27274" r="3361" b="19605"/>
          <a:stretch/>
        </p:blipFill>
        <p:spPr>
          <a:xfrm>
            <a:off x="0" y="1325563"/>
            <a:ext cx="8661780" cy="4212236"/>
          </a:xfrm>
          <a:prstGeom prst="rect">
            <a:avLst/>
          </a:prstGeom>
        </p:spPr>
      </p:pic>
      <p:sp>
        <p:nvSpPr>
          <p:cNvPr id="9" name="TextBox 8">
            <a:extLst>
              <a:ext uri="{FF2B5EF4-FFF2-40B4-BE49-F238E27FC236}">
                <a16:creationId xmlns:a16="http://schemas.microsoft.com/office/drawing/2014/main" id="{91A9FD01-E36C-17F7-C6A1-B07F29722A26}"/>
              </a:ext>
            </a:extLst>
          </p:cNvPr>
          <p:cNvSpPr txBox="1"/>
          <p:nvPr/>
        </p:nvSpPr>
        <p:spPr>
          <a:xfrm>
            <a:off x="9203961" y="2578308"/>
            <a:ext cx="2632055" cy="1015663"/>
          </a:xfrm>
          <a:prstGeom prst="rect">
            <a:avLst/>
          </a:prstGeom>
          <a:noFill/>
        </p:spPr>
        <p:txBody>
          <a:bodyPr wrap="square" rtlCol="0">
            <a:spAutoFit/>
          </a:bodyPr>
          <a:lstStyle/>
          <a:p>
            <a:pPr algn="ctr"/>
            <a:r>
              <a:rPr lang="en-IE" sz="3000" b="1" dirty="0">
                <a:hlinkClick r:id="rId8"/>
              </a:rPr>
              <a:t>Circuit Simulation</a:t>
            </a:r>
            <a:endParaRPr lang="en-IE" sz="3000" b="1" dirty="0"/>
          </a:p>
        </p:txBody>
      </p:sp>
      <p:pic>
        <p:nvPicPr>
          <p:cNvPr id="10" name="Circuit Simulation">
            <a:hlinkClick r:id="" action="ppaction://media"/>
            <a:extLst>
              <a:ext uri="{FF2B5EF4-FFF2-40B4-BE49-F238E27FC236}">
                <a16:creationId xmlns:a16="http://schemas.microsoft.com/office/drawing/2014/main" id="{53B02535-5F1C-4998-CF97-99B42DD2DF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32964" y="6248400"/>
            <a:ext cx="609600" cy="609600"/>
          </a:xfrm>
          <a:prstGeom prst="rect">
            <a:avLst/>
          </a:prstGeom>
        </p:spPr>
      </p:pic>
    </p:spTree>
    <p:extLst>
      <p:ext uri="{BB962C8B-B14F-4D97-AF65-F5344CB8AC3E}">
        <p14:creationId xmlns:p14="http://schemas.microsoft.com/office/powerpoint/2010/main" val="3060836868"/>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145F2498C97646B7E258B7B5463D06" ma:contentTypeVersion="6" ma:contentTypeDescription="Create a new document." ma:contentTypeScope="" ma:versionID="3e362cec90a5e6da692f70407cc85182">
  <xsd:schema xmlns:xsd="http://www.w3.org/2001/XMLSchema" xmlns:xs="http://www.w3.org/2001/XMLSchema" xmlns:p="http://schemas.microsoft.com/office/2006/metadata/properties" xmlns:ns2="65b45968-4823-43e0-8c3f-65ff1018cd16" xmlns:ns3="9a78f28e-fad2-4cb4-855a-3f5b5cd507ab" targetNamespace="http://schemas.microsoft.com/office/2006/metadata/properties" ma:root="true" ma:fieldsID="e762bd3f213f723811f3695ddbf11df5" ns2:_="" ns3:_="">
    <xsd:import namespace="65b45968-4823-43e0-8c3f-65ff1018cd16"/>
    <xsd:import namespace="9a78f28e-fad2-4cb4-855a-3f5b5cd507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45968-4823-43e0-8c3f-65ff1018c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78f28e-fad2-4cb4-855a-3f5b5cd507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CD1F52-4CAC-4D3F-B5C3-5205991DDE4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03F84D2-F14E-482A-BDDA-F70167F1D1D8}">
  <ds:schemaRefs>
    <ds:schemaRef ds:uri="http://schemas.microsoft.com/sharepoint/v3/contenttype/forms"/>
  </ds:schemaRefs>
</ds:datastoreItem>
</file>

<file path=customXml/itemProps3.xml><?xml version="1.0" encoding="utf-8"?>
<ds:datastoreItem xmlns:ds="http://schemas.openxmlformats.org/officeDocument/2006/customXml" ds:itemID="{A8A46AE8-A313-4367-AF3D-B9327F83A2B8}"/>
</file>

<file path=docProps/app.xml><?xml version="1.0" encoding="utf-8"?>
<Properties xmlns="http://schemas.openxmlformats.org/officeDocument/2006/extended-properties" xmlns:vt="http://schemas.openxmlformats.org/officeDocument/2006/docPropsVTypes">
  <Template>office theme</Template>
  <TotalTime>353</TotalTime>
  <Words>1390</Words>
  <Application>Microsoft Office PowerPoint</Application>
  <PresentationFormat>Widescreen</PresentationFormat>
  <Paragraphs>123</Paragraphs>
  <Slides>24</Slides>
  <Notes>17</Notes>
  <HiddenSlides>0</HiddenSlides>
  <MMClips>19</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Junior Cycle Science Electricity Part 2 Circuits &amp; Energy Transformations </vt:lpstr>
      <vt:lpstr>Junior Cycle Science Learning Outcomes </vt:lpstr>
      <vt:lpstr>Junior Cycle Science Learning Outcomes </vt:lpstr>
      <vt:lpstr>Junior Cycle Science Learning Outcomes </vt:lpstr>
      <vt:lpstr>Overview of Topics </vt:lpstr>
      <vt:lpstr>Simple Electric Circuit </vt:lpstr>
      <vt:lpstr>Simple Electric Circuit </vt:lpstr>
      <vt:lpstr>Simple Electric Circuit </vt:lpstr>
      <vt:lpstr>Circuit Simulation </vt:lpstr>
      <vt:lpstr>Flow of Current </vt:lpstr>
      <vt:lpstr>Simple Electric Circuit Calculations </vt:lpstr>
      <vt:lpstr>Simple Electric Circuit Calculations </vt:lpstr>
      <vt:lpstr>What is Energy? </vt:lpstr>
      <vt:lpstr>Forms of Energy </vt:lpstr>
      <vt:lpstr>Energy Transformations </vt:lpstr>
      <vt:lpstr>Energy Transformations </vt:lpstr>
      <vt:lpstr>Energy Transformations </vt:lpstr>
      <vt:lpstr>Energy Transformations </vt:lpstr>
      <vt:lpstr>Energy Transformations </vt:lpstr>
      <vt:lpstr>Sample Exam Question </vt:lpstr>
      <vt:lpstr>Sample Exam Question </vt:lpstr>
      <vt:lpstr>Sample Exam Question </vt:lpstr>
      <vt:lpstr>Contact details</vt:lpstr>
      <vt:lpstr>Image 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ULStudent:TARA.RYAN</cp:lastModifiedBy>
  <cp:revision>261</cp:revision>
  <dcterms:created xsi:type="dcterms:W3CDTF">2022-04-12T09:15:35Z</dcterms:created>
  <dcterms:modified xsi:type="dcterms:W3CDTF">2022-07-20T14:25:25Z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0x010100BE145F2498C97646B7E258B7B5463D06</vt:lpwstr>
  </property>
</Properties>
</file>